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5"/>
    <p:sldId id="257" r:id="rId16"/>
    <p:sldId id="258" r:id="rId17"/>
    <p:sldId id="259" r:id="rId18"/>
    <p:sldId id="260" r:id="rId19"/>
    <p:sldId id="261" r:id="rId20"/>
    <p:sldId id="262" r:id="rId21"/>
    <p:sldId id="263" r:id="rId2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oppins Light" charset="1" panose="02000000000000000000"/>
      <p:regular r:id="rId10"/>
    </p:embeddedFont>
    <p:embeddedFont>
      <p:font typeface="Poppins Light Bold" charset="1" panose="02000000000000000000"/>
      <p:regular r:id="rId11"/>
    </p:embeddedFont>
    <p:embeddedFont>
      <p:font typeface="Poppins Medium" charset="1" panose="02000000000000000000"/>
      <p:regular r:id="rId12"/>
    </p:embeddedFont>
    <p:embeddedFont>
      <p:font typeface="Poppins Medium Bold" charset="1" panose="02000000000000000000"/>
      <p:regular r:id="rId13"/>
    </p:embeddedFont>
    <p:embeddedFont>
      <p:font typeface="Poppins Bold" charset="1" panose="020000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18" Target="slides/slide4.xml" Type="http://schemas.openxmlformats.org/officeDocument/2006/relationships/slide"/><Relationship Id="rId19" Target="slides/slide5.xml" Type="http://schemas.openxmlformats.org/officeDocument/2006/relationships/slide"/><Relationship Id="rId2" Target="presProps.xml" Type="http://schemas.openxmlformats.org/officeDocument/2006/relationships/presProps"/><Relationship Id="rId20" Target="slides/slide6.xml" Type="http://schemas.openxmlformats.org/officeDocument/2006/relationships/slide"/><Relationship Id="rId21" Target="slides/slide7.xml" Type="http://schemas.openxmlformats.org/officeDocument/2006/relationships/slide"/><Relationship Id="rId22"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EF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5727602" y="2573913"/>
            <a:ext cx="11301259" cy="5396351"/>
          </a:xfrm>
          <a:prstGeom prst="rect">
            <a:avLst/>
          </a:prstGeom>
        </p:spPr>
      </p:pic>
      <p:grpSp>
        <p:nvGrpSpPr>
          <p:cNvPr name="Group 3" id="3"/>
          <p:cNvGrpSpPr/>
          <p:nvPr/>
        </p:nvGrpSpPr>
        <p:grpSpPr>
          <a:xfrm rot="0">
            <a:off x="1348077" y="2573913"/>
            <a:ext cx="8313864" cy="6422310"/>
            <a:chOff x="0" y="0"/>
            <a:chExt cx="11085152" cy="8563080"/>
          </a:xfrm>
        </p:grpSpPr>
        <p:sp>
          <p:nvSpPr>
            <p:cNvPr name="TextBox 4" id="4"/>
            <p:cNvSpPr txBox="true"/>
            <p:nvPr/>
          </p:nvSpPr>
          <p:spPr>
            <a:xfrm rot="0">
              <a:off x="0" y="180975"/>
              <a:ext cx="11085152" cy="6607227"/>
            </a:xfrm>
            <a:prstGeom prst="rect">
              <a:avLst/>
            </a:prstGeom>
          </p:spPr>
          <p:txBody>
            <a:bodyPr anchor="t" rtlCol="false" tIns="0" lIns="0" bIns="0" rIns="0">
              <a:spAutoFit/>
            </a:bodyPr>
            <a:lstStyle/>
            <a:p>
              <a:pPr>
                <a:lnSpc>
                  <a:spcPts val="9491"/>
                </a:lnSpc>
              </a:pPr>
              <a:r>
                <a:rPr lang="en-US" sz="9491">
                  <a:solidFill>
                    <a:srgbClr val="43A5FF"/>
                  </a:solidFill>
                  <a:latin typeface="Poppins Bold"/>
                </a:rPr>
                <a:t>SEX TRAFFICKING IN THE US</a:t>
              </a:r>
            </a:p>
            <a:p>
              <a:pPr>
                <a:lnSpc>
                  <a:spcPts val="9818"/>
                </a:lnSpc>
              </a:pPr>
            </a:p>
          </p:txBody>
        </p:sp>
        <p:sp>
          <p:nvSpPr>
            <p:cNvPr name="AutoShape 5" id="5"/>
            <p:cNvSpPr/>
            <p:nvPr/>
          </p:nvSpPr>
          <p:spPr>
            <a:xfrm rot="0">
              <a:off x="0" y="7187620"/>
              <a:ext cx="10912640" cy="10843"/>
            </a:xfrm>
            <a:prstGeom prst="rect">
              <a:avLst/>
            </a:prstGeom>
            <a:solidFill>
              <a:srgbClr val="323232"/>
            </a:solidFill>
          </p:spPr>
        </p:sp>
        <p:sp>
          <p:nvSpPr>
            <p:cNvPr name="TextBox 6" id="6"/>
            <p:cNvSpPr txBox="true"/>
            <p:nvPr/>
          </p:nvSpPr>
          <p:spPr>
            <a:xfrm rot="0">
              <a:off x="0" y="7597880"/>
              <a:ext cx="9133434" cy="965200"/>
            </a:xfrm>
            <a:prstGeom prst="rect">
              <a:avLst/>
            </a:prstGeom>
          </p:spPr>
          <p:txBody>
            <a:bodyPr anchor="t" rtlCol="false" tIns="0" lIns="0" bIns="0" rIns="0">
              <a:spAutoFit/>
            </a:bodyPr>
            <a:lstStyle/>
            <a:p>
              <a:pPr algn="just">
                <a:lnSpc>
                  <a:spcPts val="2879"/>
                </a:lnSpc>
              </a:pPr>
              <a:r>
                <a:rPr lang="en-US" sz="2400" spc="48">
                  <a:solidFill>
                    <a:srgbClr val="323232"/>
                  </a:solidFill>
                  <a:latin typeface="Poppins Medium"/>
                </a:rPr>
                <a:t>Project by Chika Ozodiegwu, Kelsey Wyatt, Sofia Sotillo and Katherine Manning</a:t>
              </a:r>
            </a:p>
          </p:txBody>
        </p:sp>
      </p:grpSp>
      <p:sp>
        <p:nvSpPr>
          <p:cNvPr name="TextBox 7" id="7"/>
          <p:cNvSpPr txBox="true"/>
          <p:nvPr/>
        </p:nvSpPr>
        <p:spPr>
          <a:xfrm rot="0">
            <a:off x="1180259" y="1085535"/>
            <a:ext cx="7473619" cy="334863"/>
          </a:xfrm>
          <a:prstGeom prst="rect">
            <a:avLst/>
          </a:prstGeom>
        </p:spPr>
        <p:txBody>
          <a:bodyPr anchor="t" rtlCol="false" tIns="0" lIns="0" bIns="0" rIns="0">
            <a:spAutoFit/>
          </a:bodyPr>
          <a:lstStyle/>
          <a:p>
            <a:pPr>
              <a:lnSpc>
                <a:spcPts val="2639"/>
              </a:lnSpc>
            </a:pPr>
            <a:r>
              <a:rPr lang="en-US" sz="2199" spc="175">
                <a:solidFill>
                  <a:srgbClr val="323232"/>
                </a:solidFill>
                <a:latin typeface="Poppins Medium Bold"/>
              </a:rPr>
              <a:t>PROJECT 2-DATA ANALYTICS BOOTCAMP UCF</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978059" y="2922237"/>
            <a:ext cx="14331882" cy="3055620"/>
          </a:xfrm>
          <a:prstGeom prst="rect">
            <a:avLst/>
          </a:prstGeom>
        </p:spPr>
        <p:txBody>
          <a:bodyPr anchor="t" rtlCol="false" tIns="0" lIns="0" bIns="0" rIns="0">
            <a:spAutoFit/>
          </a:bodyPr>
          <a:lstStyle/>
          <a:p>
            <a:pPr algn="ctr">
              <a:lnSpc>
                <a:spcPts val="4830"/>
              </a:lnSpc>
            </a:pPr>
            <a:r>
              <a:rPr lang="en-US" sz="4200">
                <a:solidFill>
                  <a:srgbClr val="43A5FF"/>
                </a:solidFill>
                <a:latin typeface="Poppins Bold"/>
              </a:rPr>
              <a:t>Human trafficking involves the use of force, fraud, or coercion to obtain some type of labor or commercial sex act. Every year, millions of men, women, and children are trafficked worldwide – including right here in the United States.  </a:t>
            </a:r>
          </a:p>
        </p:txBody>
      </p:sp>
      <p:sp>
        <p:nvSpPr>
          <p:cNvPr name="AutoShape 3" id="3"/>
          <p:cNvSpPr/>
          <p:nvPr/>
        </p:nvSpPr>
        <p:spPr>
          <a:xfrm rot="0">
            <a:off x="1028700" y="8691321"/>
            <a:ext cx="16230600" cy="9525"/>
          </a:xfrm>
          <a:prstGeom prst="rect">
            <a:avLst/>
          </a:prstGeom>
          <a:solidFill>
            <a:srgbClr val="323232"/>
          </a:solidFill>
        </p:spPr>
      </p:sp>
    </p:spTree>
  </p:cSld>
  <p:clrMapOvr>
    <a:masterClrMapping/>
  </p:clrMapOvr>
</p:sld>
</file>

<file path=ppt/slides/slide3.xml><?xml version="1.0" encoding="utf-8"?>
<p:sld xmlns:p="http://schemas.openxmlformats.org/presentationml/2006/main" xmlns:a="http://schemas.openxmlformats.org/drawingml/2006/main">
  <p:cSld>
    <p:bg>
      <p:bgPr>
        <a:solidFill>
          <a:srgbClr val="43A5FF"/>
        </a:solidFill>
      </p:bgPr>
    </p:bg>
    <p:spTree>
      <p:nvGrpSpPr>
        <p:cNvPr id="1" name=""/>
        <p:cNvGrpSpPr/>
        <p:nvPr/>
      </p:nvGrpSpPr>
      <p:grpSpPr>
        <a:xfrm>
          <a:off x="0" y="0"/>
          <a:ext cx="0" cy="0"/>
          <a:chOff x="0" y="0"/>
          <a:chExt cx="0" cy="0"/>
        </a:xfrm>
      </p:grpSpPr>
      <p:sp>
        <p:nvSpPr>
          <p:cNvPr name="AutoShape 2" id="2"/>
          <p:cNvSpPr/>
          <p:nvPr/>
        </p:nvSpPr>
        <p:spPr>
          <a:xfrm rot="0">
            <a:off x="1028700" y="8691321"/>
            <a:ext cx="16230600" cy="9525"/>
          </a:xfrm>
          <a:prstGeom prst="rect">
            <a:avLst/>
          </a:prstGeom>
          <a:solidFill>
            <a:srgbClr val="323232"/>
          </a:solidFill>
        </p:spPr>
      </p:sp>
      <p:grpSp>
        <p:nvGrpSpPr>
          <p:cNvPr name="Group 3" id="3"/>
          <p:cNvGrpSpPr/>
          <p:nvPr/>
        </p:nvGrpSpPr>
        <p:grpSpPr>
          <a:xfrm rot="0">
            <a:off x="1201639" y="2019825"/>
            <a:ext cx="4963066" cy="1599392"/>
            <a:chOff x="0" y="0"/>
            <a:chExt cx="1773419" cy="571500"/>
          </a:xfrm>
        </p:grpSpPr>
        <p:sp>
          <p:nvSpPr>
            <p:cNvPr name="Freeform 4" id="4"/>
            <p:cNvSpPr/>
            <p:nvPr/>
          </p:nvSpPr>
          <p:spPr>
            <a:xfrm>
              <a:off x="0" y="255270"/>
              <a:ext cx="1773419" cy="69850"/>
            </a:xfrm>
            <a:custGeom>
              <a:avLst/>
              <a:gdLst/>
              <a:ahLst/>
              <a:cxnLst/>
              <a:rect r="r" b="b" t="t" l="l"/>
              <a:pathLst>
                <a:path h="69850" w="1773419">
                  <a:moveTo>
                    <a:pt x="1482589" y="0"/>
                  </a:moveTo>
                  <a:lnTo>
                    <a:pt x="0" y="0"/>
                  </a:lnTo>
                  <a:lnTo>
                    <a:pt x="0" y="69850"/>
                  </a:lnTo>
                  <a:lnTo>
                    <a:pt x="1773419" y="69850"/>
                  </a:lnTo>
                  <a:lnTo>
                    <a:pt x="1773419" y="0"/>
                  </a:lnTo>
                  <a:close/>
                </a:path>
              </a:pathLst>
            </a:custGeom>
            <a:solidFill>
              <a:srgbClr val="9D9F9F"/>
            </a:solidFill>
          </p:spPr>
        </p:sp>
      </p:grpSp>
      <p:sp>
        <p:nvSpPr>
          <p:cNvPr name="TextBox 5" id="5"/>
          <p:cNvSpPr txBox="true"/>
          <p:nvPr/>
        </p:nvSpPr>
        <p:spPr>
          <a:xfrm rot="0">
            <a:off x="1390037" y="1449315"/>
            <a:ext cx="4954881" cy="1025525"/>
          </a:xfrm>
          <a:prstGeom prst="rect">
            <a:avLst/>
          </a:prstGeom>
        </p:spPr>
        <p:txBody>
          <a:bodyPr anchor="t" rtlCol="false" tIns="0" lIns="0" bIns="0" rIns="0">
            <a:spAutoFit/>
          </a:bodyPr>
          <a:lstStyle/>
          <a:p>
            <a:pPr>
              <a:lnSpc>
                <a:spcPts val="8050"/>
              </a:lnSpc>
            </a:pPr>
            <a:r>
              <a:rPr lang="en-US" sz="7000">
                <a:solidFill>
                  <a:srgbClr val="FFFEFE"/>
                </a:solidFill>
                <a:latin typeface="Poppins Bold"/>
              </a:rPr>
              <a:t>Facts</a:t>
            </a:r>
          </a:p>
        </p:txBody>
      </p:sp>
      <p:grpSp>
        <p:nvGrpSpPr>
          <p:cNvPr name="Group 6" id="6"/>
          <p:cNvGrpSpPr/>
          <p:nvPr/>
        </p:nvGrpSpPr>
        <p:grpSpPr>
          <a:xfrm rot="0">
            <a:off x="6854396" y="1573239"/>
            <a:ext cx="8811285" cy="901601"/>
            <a:chOff x="0" y="0"/>
            <a:chExt cx="11748380" cy="1202134"/>
          </a:xfrm>
        </p:grpSpPr>
        <p:sp>
          <p:nvSpPr>
            <p:cNvPr name="TextBox 7" id="7"/>
            <p:cNvSpPr txBox="true"/>
            <p:nvPr/>
          </p:nvSpPr>
          <p:spPr>
            <a:xfrm rot="0">
              <a:off x="3138910" y="364662"/>
              <a:ext cx="8609470" cy="434710"/>
            </a:xfrm>
            <a:prstGeom prst="rect">
              <a:avLst/>
            </a:prstGeom>
          </p:spPr>
          <p:txBody>
            <a:bodyPr anchor="t" rtlCol="false" tIns="0" lIns="0" bIns="0" rIns="0">
              <a:spAutoFit/>
            </a:bodyPr>
            <a:lstStyle/>
            <a:p>
              <a:pPr>
                <a:lnSpc>
                  <a:spcPts val="2800"/>
                </a:lnSpc>
              </a:pPr>
              <a:r>
                <a:rPr lang="en-US" sz="2000">
                  <a:solidFill>
                    <a:srgbClr val="FFFEFE"/>
                  </a:solidFill>
                  <a:latin typeface="Poppins Light"/>
                </a:rPr>
                <a:t>Sex trafficking is prevalent in the US</a:t>
              </a:r>
            </a:p>
          </p:txBody>
        </p:sp>
        <p:sp>
          <p:nvSpPr>
            <p:cNvPr name="TextBox 8" id="8"/>
            <p:cNvSpPr txBox="true"/>
            <p:nvPr/>
          </p:nvSpPr>
          <p:spPr>
            <a:xfrm rot="0">
              <a:off x="0" y="-66675"/>
              <a:ext cx="2644933" cy="1268809"/>
            </a:xfrm>
            <a:prstGeom prst="rect">
              <a:avLst/>
            </a:prstGeom>
          </p:spPr>
          <p:txBody>
            <a:bodyPr anchor="t" rtlCol="false" tIns="0" lIns="0" bIns="0" rIns="0">
              <a:spAutoFit/>
            </a:bodyPr>
            <a:lstStyle/>
            <a:p>
              <a:pPr>
                <a:lnSpc>
                  <a:spcPts val="7800"/>
                </a:lnSpc>
              </a:pPr>
              <a:r>
                <a:rPr lang="en-US" sz="6000">
                  <a:solidFill>
                    <a:srgbClr val="FFFEFE"/>
                  </a:solidFill>
                  <a:latin typeface="Poppins Medium"/>
                </a:rPr>
                <a:t>True </a:t>
              </a:r>
            </a:p>
          </p:txBody>
        </p:sp>
      </p:grpSp>
      <p:grpSp>
        <p:nvGrpSpPr>
          <p:cNvPr name="Group 9" id="9"/>
          <p:cNvGrpSpPr/>
          <p:nvPr/>
        </p:nvGrpSpPr>
        <p:grpSpPr>
          <a:xfrm rot="0">
            <a:off x="6854396" y="3168416"/>
            <a:ext cx="8811285" cy="901601"/>
            <a:chOff x="0" y="0"/>
            <a:chExt cx="11748380" cy="1202134"/>
          </a:xfrm>
        </p:grpSpPr>
        <p:sp>
          <p:nvSpPr>
            <p:cNvPr name="TextBox 10" id="10"/>
            <p:cNvSpPr txBox="true"/>
            <p:nvPr/>
          </p:nvSpPr>
          <p:spPr>
            <a:xfrm rot="0">
              <a:off x="3138910" y="132490"/>
              <a:ext cx="8609470" cy="899054"/>
            </a:xfrm>
            <a:prstGeom prst="rect">
              <a:avLst/>
            </a:prstGeom>
          </p:spPr>
          <p:txBody>
            <a:bodyPr anchor="t" rtlCol="false" tIns="0" lIns="0" bIns="0" rIns="0">
              <a:spAutoFit/>
            </a:bodyPr>
            <a:lstStyle/>
            <a:p>
              <a:pPr>
                <a:lnSpc>
                  <a:spcPts val="2800"/>
                </a:lnSpc>
              </a:pPr>
              <a:r>
                <a:rPr lang="en-US" sz="2000">
                  <a:solidFill>
                    <a:srgbClr val="FFFEFE"/>
                  </a:solidFill>
                  <a:latin typeface="Poppins Light"/>
                </a:rPr>
                <a:t>A significant amount of trafficking cases starts in relationships</a:t>
              </a:r>
            </a:p>
          </p:txBody>
        </p:sp>
        <p:sp>
          <p:nvSpPr>
            <p:cNvPr name="TextBox 11" id="11"/>
            <p:cNvSpPr txBox="true"/>
            <p:nvPr/>
          </p:nvSpPr>
          <p:spPr>
            <a:xfrm rot="0">
              <a:off x="0" y="-66675"/>
              <a:ext cx="2644933" cy="1268809"/>
            </a:xfrm>
            <a:prstGeom prst="rect">
              <a:avLst/>
            </a:prstGeom>
          </p:spPr>
          <p:txBody>
            <a:bodyPr anchor="t" rtlCol="false" tIns="0" lIns="0" bIns="0" rIns="0">
              <a:spAutoFit/>
            </a:bodyPr>
            <a:lstStyle/>
            <a:p>
              <a:pPr>
                <a:lnSpc>
                  <a:spcPts val="7800"/>
                </a:lnSpc>
              </a:pPr>
              <a:r>
                <a:rPr lang="en-US" sz="6000">
                  <a:solidFill>
                    <a:srgbClr val="FFFEFE"/>
                  </a:solidFill>
                  <a:latin typeface="Poppins Medium Bold"/>
                </a:rPr>
                <a:t>True </a:t>
              </a:r>
            </a:p>
          </p:txBody>
        </p:sp>
      </p:grpSp>
      <p:grpSp>
        <p:nvGrpSpPr>
          <p:cNvPr name="Group 12" id="12"/>
          <p:cNvGrpSpPr/>
          <p:nvPr/>
        </p:nvGrpSpPr>
        <p:grpSpPr>
          <a:xfrm rot="0">
            <a:off x="6854396" y="4692700"/>
            <a:ext cx="8811285" cy="901601"/>
            <a:chOff x="0" y="0"/>
            <a:chExt cx="11748380" cy="1202134"/>
          </a:xfrm>
        </p:grpSpPr>
        <p:sp>
          <p:nvSpPr>
            <p:cNvPr name="TextBox 13" id="13"/>
            <p:cNvSpPr txBox="true"/>
            <p:nvPr/>
          </p:nvSpPr>
          <p:spPr>
            <a:xfrm rot="0">
              <a:off x="3138910" y="364662"/>
              <a:ext cx="8609470" cy="434710"/>
            </a:xfrm>
            <a:prstGeom prst="rect">
              <a:avLst/>
            </a:prstGeom>
          </p:spPr>
          <p:txBody>
            <a:bodyPr anchor="t" rtlCol="false" tIns="0" lIns="0" bIns="0" rIns="0">
              <a:spAutoFit/>
            </a:bodyPr>
            <a:lstStyle/>
            <a:p>
              <a:pPr>
                <a:lnSpc>
                  <a:spcPts val="2800"/>
                </a:lnSpc>
              </a:pPr>
              <a:r>
                <a:rPr lang="en-US" sz="2000">
                  <a:solidFill>
                    <a:srgbClr val="FFFEFE"/>
                  </a:solidFill>
                  <a:latin typeface="Poppins Light"/>
                </a:rPr>
                <a:t>Women, Men, and children can be victims </a:t>
              </a:r>
            </a:p>
          </p:txBody>
        </p:sp>
        <p:sp>
          <p:nvSpPr>
            <p:cNvPr name="TextBox 14" id="14"/>
            <p:cNvSpPr txBox="true"/>
            <p:nvPr/>
          </p:nvSpPr>
          <p:spPr>
            <a:xfrm rot="0">
              <a:off x="0" y="-66675"/>
              <a:ext cx="2644933" cy="1268809"/>
            </a:xfrm>
            <a:prstGeom prst="rect">
              <a:avLst/>
            </a:prstGeom>
          </p:spPr>
          <p:txBody>
            <a:bodyPr anchor="t" rtlCol="false" tIns="0" lIns="0" bIns="0" rIns="0">
              <a:spAutoFit/>
            </a:bodyPr>
            <a:lstStyle/>
            <a:p>
              <a:pPr>
                <a:lnSpc>
                  <a:spcPts val="7800"/>
                </a:lnSpc>
              </a:pPr>
              <a:r>
                <a:rPr lang="en-US" sz="6000">
                  <a:solidFill>
                    <a:srgbClr val="FFFEFE"/>
                  </a:solidFill>
                  <a:latin typeface="Poppins Medium Bold"/>
                </a:rPr>
                <a:t>True</a:t>
              </a:r>
            </a:p>
          </p:txBody>
        </p:sp>
      </p:grpSp>
      <p:grpSp>
        <p:nvGrpSpPr>
          <p:cNvPr name="Group 15" id="15"/>
          <p:cNvGrpSpPr/>
          <p:nvPr/>
        </p:nvGrpSpPr>
        <p:grpSpPr>
          <a:xfrm rot="0">
            <a:off x="6854396" y="6228690"/>
            <a:ext cx="8811285" cy="878840"/>
            <a:chOff x="0" y="0"/>
            <a:chExt cx="11748380" cy="1171787"/>
          </a:xfrm>
        </p:grpSpPr>
        <p:sp>
          <p:nvSpPr>
            <p:cNvPr name="TextBox 16" id="16"/>
            <p:cNvSpPr txBox="true"/>
            <p:nvPr/>
          </p:nvSpPr>
          <p:spPr>
            <a:xfrm rot="0">
              <a:off x="3138910" y="349488"/>
              <a:ext cx="8609470" cy="434710"/>
            </a:xfrm>
            <a:prstGeom prst="rect">
              <a:avLst/>
            </a:prstGeom>
          </p:spPr>
          <p:txBody>
            <a:bodyPr anchor="t" rtlCol="false" tIns="0" lIns="0" bIns="0" rIns="0">
              <a:spAutoFit/>
            </a:bodyPr>
            <a:lstStyle/>
            <a:p>
              <a:pPr>
                <a:lnSpc>
                  <a:spcPts val="2800"/>
                </a:lnSpc>
              </a:pPr>
              <a:r>
                <a:rPr lang="en-US" sz="2000">
                  <a:solidFill>
                    <a:srgbClr val="FFFEFE"/>
                  </a:solidFill>
                  <a:latin typeface="Poppins Light"/>
                </a:rPr>
                <a:t>It's always or usually a violent crime </a:t>
              </a:r>
            </a:p>
          </p:txBody>
        </p:sp>
        <p:sp>
          <p:nvSpPr>
            <p:cNvPr name="TextBox 17" id="17"/>
            <p:cNvSpPr txBox="true"/>
            <p:nvPr/>
          </p:nvSpPr>
          <p:spPr>
            <a:xfrm rot="0">
              <a:off x="0" y="-57150"/>
              <a:ext cx="2644933" cy="1228937"/>
            </a:xfrm>
            <a:prstGeom prst="rect">
              <a:avLst/>
            </a:prstGeom>
          </p:spPr>
          <p:txBody>
            <a:bodyPr anchor="t" rtlCol="false" tIns="0" lIns="0" bIns="0" rIns="0">
              <a:spAutoFit/>
            </a:bodyPr>
            <a:lstStyle/>
            <a:p>
              <a:pPr>
                <a:lnSpc>
                  <a:spcPts val="7540"/>
                </a:lnSpc>
              </a:pPr>
              <a:r>
                <a:rPr lang="en-US" sz="5800">
                  <a:solidFill>
                    <a:srgbClr val="FFFEFE"/>
                  </a:solidFill>
                  <a:latin typeface="Poppins Medium Bold"/>
                </a:rPr>
                <a:t>False </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028700" y="8691321"/>
            <a:ext cx="16230600" cy="9525"/>
          </a:xfrm>
          <a:prstGeom prst="rect">
            <a:avLst/>
          </a:prstGeom>
          <a:solidFill>
            <a:srgbClr val="323232"/>
          </a:solidFill>
        </p:spPr>
      </p:sp>
      <p:pic>
        <p:nvPicPr>
          <p:cNvPr name="Picture 3" id="3"/>
          <p:cNvPicPr>
            <a:picLocks noChangeAspect="true"/>
          </p:cNvPicPr>
          <p:nvPr/>
        </p:nvPicPr>
        <p:blipFill>
          <a:blip r:embed="rId2"/>
          <a:srcRect l="6769" t="0" r="6769" b="0"/>
          <a:stretch>
            <a:fillRect/>
          </a:stretch>
        </p:blipFill>
        <p:spPr>
          <a:xfrm flipH="false" flipV="false" rot="0">
            <a:off x="0" y="0"/>
            <a:ext cx="18186161" cy="10043760"/>
          </a:xfrm>
          <a:prstGeom prst="rect">
            <a:avLst/>
          </a:prstGeom>
        </p:spPr>
      </p:pic>
      <p:sp>
        <p:nvSpPr>
          <p:cNvPr name="TextBox 4" id="4"/>
          <p:cNvSpPr txBox="true"/>
          <p:nvPr/>
        </p:nvSpPr>
        <p:spPr>
          <a:xfrm rot="0">
            <a:off x="1978059" y="2617437"/>
            <a:ext cx="8770413" cy="3665220"/>
          </a:xfrm>
          <a:prstGeom prst="rect">
            <a:avLst/>
          </a:prstGeom>
        </p:spPr>
        <p:txBody>
          <a:bodyPr anchor="t" rtlCol="false" tIns="0" lIns="0" bIns="0" rIns="0">
            <a:spAutoFit/>
          </a:bodyPr>
          <a:lstStyle/>
          <a:p>
            <a:pPr algn="ctr">
              <a:lnSpc>
                <a:spcPts val="4830"/>
              </a:lnSpc>
            </a:pPr>
            <a:r>
              <a:rPr lang="en-US" sz="4200">
                <a:solidFill>
                  <a:srgbClr val="43A5FF"/>
                </a:solidFill>
                <a:latin typeface="Poppins Bold"/>
              </a:rPr>
              <a:t>Traffickers might use violence, manipulation, or false promises of well-paying jobs or romantic relationships to lure victims into trafficking situations.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EFE"/>
        </a:solidFill>
      </p:bgPr>
    </p:bg>
    <p:spTree>
      <p:nvGrpSpPr>
        <p:cNvPr id="1" name=""/>
        <p:cNvGrpSpPr/>
        <p:nvPr/>
      </p:nvGrpSpPr>
      <p:grpSpPr>
        <a:xfrm>
          <a:off x="0" y="0"/>
          <a:ext cx="0" cy="0"/>
          <a:chOff x="0" y="0"/>
          <a:chExt cx="0" cy="0"/>
        </a:xfrm>
      </p:grpSpPr>
      <p:sp>
        <p:nvSpPr>
          <p:cNvPr name="AutoShape 2" id="2"/>
          <p:cNvSpPr/>
          <p:nvPr/>
        </p:nvSpPr>
        <p:spPr>
          <a:xfrm rot="0">
            <a:off x="1028700" y="8691321"/>
            <a:ext cx="16230600" cy="9525"/>
          </a:xfrm>
          <a:prstGeom prst="rect">
            <a:avLst/>
          </a:prstGeom>
          <a:solidFill>
            <a:srgbClr val="323232"/>
          </a:solidFill>
        </p:spPr>
      </p:sp>
      <p:grpSp>
        <p:nvGrpSpPr>
          <p:cNvPr name="Group 3" id="3"/>
          <p:cNvGrpSpPr/>
          <p:nvPr/>
        </p:nvGrpSpPr>
        <p:grpSpPr>
          <a:xfrm rot="0">
            <a:off x="4030443" y="4901204"/>
            <a:ext cx="2423714" cy="2183438"/>
            <a:chOff x="0" y="0"/>
            <a:chExt cx="3231619" cy="2911250"/>
          </a:xfrm>
        </p:grpSpPr>
        <p:sp>
          <p:nvSpPr>
            <p:cNvPr name="TextBox 4" id="4"/>
            <p:cNvSpPr txBox="true"/>
            <p:nvPr/>
          </p:nvSpPr>
          <p:spPr>
            <a:xfrm rot="0">
              <a:off x="0" y="2476540"/>
              <a:ext cx="3231619" cy="434710"/>
            </a:xfrm>
            <a:prstGeom prst="rect">
              <a:avLst/>
            </a:prstGeom>
          </p:spPr>
          <p:txBody>
            <a:bodyPr anchor="t" rtlCol="false" tIns="0" lIns="0" bIns="0" rIns="0">
              <a:spAutoFit/>
            </a:bodyPr>
            <a:lstStyle/>
            <a:p>
              <a:pPr algn="ctr">
                <a:lnSpc>
                  <a:spcPts val="2800"/>
                </a:lnSpc>
              </a:pPr>
              <a:r>
                <a:rPr lang="en-US" sz="2000">
                  <a:solidFill>
                    <a:srgbClr val="323232"/>
                  </a:solidFill>
                  <a:latin typeface="Poppins Light"/>
                </a:rPr>
                <a:t>Coding Approach </a:t>
              </a:r>
            </a:p>
          </p:txBody>
        </p:sp>
        <p:grpSp>
          <p:nvGrpSpPr>
            <p:cNvPr name="Group 5" id="5"/>
            <p:cNvGrpSpPr/>
            <p:nvPr/>
          </p:nvGrpSpPr>
          <p:grpSpPr>
            <a:xfrm rot="0">
              <a:off x="680261" y="0"/>
              <a:ext cx="1871098" cy="1871098"/>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3A5FF"/>
              </a:solidFill>
            </p:spPr>
          </p:sp>
        </p:grpSp>
      </p:grpSp>
      <p:grpSp>
        <p:nvGrpSpPr>
          <p:cNvPr name="Group 7" id="7"/>
          <p:cNvGrpSpPr/>
          <p:nvPr/>
        </p:nvGrpSpPr>
        <p:grpSpPr>
          <a:xfrm rot="0">
            <a:off x="8233579" y="4558522"/>
            <a:ext cx="2423714" cy="2526120"/>
            <a:chOff x="0" y="0"/>
            <a:chExt cx="3231619" cy="3368160"/>
          </a:xfrm>
        </p:grpSpPr>
        <p:sp>
          <p:nvSpPr>
            <p:cNvPr name="TextBox 8" id="8"/>
            <p:cNvSpPr txBox="true"/>
            <p:nvPr/>
          </p:nvSpPr>
          <p:spPr>
            <a:xfrm rot="0">
              <a:off x="0" y="2469106"/>
              <a:ext cx="3231619" cy="899054"/>
            </a:xfrm>
            <a:prstGeom prst="rect">
              <a:avLst/>
            </a:prstGeom>
          </p:spPr>
          <p:txBody>
            <a:bodyPr anchor="t" rtlCol="false" tIns="0" lIns="0" bIns="0" rIns="0">
              <a:spAutoFit/>
            </a:bodyPr>
            <a:lstStyle/>
            <a:p>
              <a:pPr algn="ctr">
                <a:lnSpc>
                  <a:spcPts val="2800"/>
                </a:lnSpc>
              </a:pPr>
              <a:r>
                <a:rPr lang="en-US" sz="2000">
                  <a:solidFill>
                    <a:srgbClr val="323232"/>
                  </a:solidFill>
                  <a:latin typeface="Poppins Light"/>
                </a:rPr>
                <a:t>Data Munging techniques </a:t>
              </a:r>
            </a:p>
          </p:txBody>
        </p:sp>
        <p:grpSp>
          <p:nvGrpSpPr>
            <p:cNvPr name="Group 9" id="9"/>
            <p:cNvGrpSpPr/>
            <p:nvPr/>
          </p:nvGrpSpPr>
          <p:grpSpPr>
            <a:xfrm rot="0">
              <a:off x="680261" y="0"/>
              <a:ext cx="1871098" cy="1871098"/>
              <a:chOff x="0" y="0"/>
              <a:chExt cx="6350000" cy="6350000"/>
            </a:xfrm>
          </p:grpSpPr>
          <p:sp>
            <p:nvSpPr>
              <p:cNvPr name="Freeform 10" id="1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3A5FF"/>
              </a:solidFill>
            </p:spPr>
          </p:sp>
        </p:grpSp>
      </p:grpSp>
      <p:grpSp>
        <p:nvGrpSpPr>
          <p:cNvPr name="Group 11" id="11"/>
          <p:cNvGrpSpPr/>
          <p:nvPr/>
        </p:nvGrpSpPr>
        <p:grpSpPr>
          <a:xfrm rot="0">
            <a:off x="12340274" y="4906780"/>
            <a:ext cx="2423714" cy="2177862"/>
            <a:chOff x="0" y="0"/>
            <a:chExt cx="3231619" cy="2903816"/>
          </a:xfrm>
        </p:grpSpPr>
        <p:sp>
          <p:nvSpPr>
            <p:cNvPr name="TextBox 12" id="12"/>
            <p:cNvSpPr txBox="true"/>
            <p:nvPr/>
          </p:nvSpPr>
          <p:spPr>
            <a:xfrm rot="0">
              <a:off x="0" y="2469106"/>
              <a:ext cx="3231619" cy="434710"/>
            </a:xfrm>
            <a:prstGeom prst="rect">
              <a:avLst/>
            </a:prstGeom>
          </p:spPr>
          <p:txBody>
            <a:bodyPr anchor="t" rtlCol="false" tIns="0" lIns="0" bIns="0" rIns="0">
              <a:spAutoFit/>
            </a:bodyPr>
            <a:lstStyle/>
            <a:p>
              <a:pPr algn="ctr">
                <a:lnSpc>
                  <a:spcPts val="2800"/>
                </a:lnSpc>
              </a:pPr>
              <a:r>
                <a:rPr lang="en-US" sz="2000">
                  <a:solidFill>
                    <a:srgbClr val="323232"/>
                  </a:solidFill>
                  <a:latin typeface="Poppins Light"/>
                </a:rPr>
                <a:t>Final Visualization</a:t>
              </a:r>
            </a:p>
          </p:txBody>
        </p:sp>
        <p:grpSp>
          <p:nvGrpSpPr>
            <p:cNvPr name="Group 13" id="13"/>
            <p:cNvGrpSpPr/>
            <p:nvPr/>
          </p:nvGrpSpPr>
          <p:grpSpPr>
            <a:xfrm rot="0">
              <a:off x="680261" y="0"/>
              <a:ext cx="1871098" cy="1871098"/>
              <a:chOff x="0" y="0"/>
              <a:chExt cx="6350000" cy="6350000"/>
            </a:xfrm>
          </p:grpSpPr>
          <p:sp>
            <p:nvSpPr>
              <p:cNvPr name="Freeform 14" id="1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3A5FF"/>
              </a:solidFill>
            </p:spPr>
          </p:sp>
        </p:grpSp>
      </p:grpSp>
      <p:pic>
        <p:nvPicPr>
          <p:cNvPr name="Picture 15" id="15"/>
          <p:cNvPicPr>
            <a:picLocks noChangeAspect="true"/>
          </p:cNvPicPr>
          <p:nvPr/>
        </p:nvPicPr>
        <p:blipFill>
          <a:blip r:embed="rId2"/>
          <a:srcRect l="0" t="0" r="0" b="0"/>
          <a:stretch>
            <a:fillRect/>
          </a:stretch>
        </p:blipFill>
        <p:spPr>
          <a:xfrm flipH="false" flipV="false" rot="0">
            <a:off x="4720473" y="5254775"/>
            <a:ext cx="1043654" cy="738148"/>
          </a:xfrm>
          <a:prstGeom prst="rect">
            <a:avLst/>
          </a:prstGeom>
        </p:spPr>
      </p:pic>
      <p:grpSp>
        <p:nvGrpSpPr>
          <p:cNvPr name="Group 16" id="16"/>
          <p:cNvGrpSpPr/>
          <p:nvPr/>
        </p:nvGrpSpPr>
        <p:grpSpPr>
          <a:xfrm rot="0">
            <a:off x="2328188" y="1878207"/>
            <a:ext cx="13631624" cy="1626534"/>
            <a:chOff x="0" y="0"/>
            <a:chExt cx="18175498" cy="2168713"/>
          </a:xfrm>
        </p:grpSpPr>
        <p:sp>
          <p:nvSpPr>
            <p:cNvPr name="TextBox 17" id="17"/>
            <p:cNvSpPr txBox="true"/>
            <p:nvPr/>
          </p:nvSpPr>
          <p:spPr>
            <a:xfrm rot="0">
              <a:off x="0" y="38100"/>
              <a:ext cx="18175498" cy="1267090"/>
            </a:xfrm>
            <a:prstGeom prst="rect">
              <a:avLst/>
            </a:prstGeom>
          </p:spPr>
          <p:txBody>
            <a:bodyPr anchor="t" rtlCol="false" tIns="0" lIns="0" bIns="0" rIns="0">
              <a:spAutoFit/>
            </a:bodyPr>
            <a:lstStyle/>
            <a:p>
              <a:pPr algn="ctr">
                <a:lnSpc>
                  <a:spcPts val="7475"/>
                </a:lnSpc>
              </a:pPr>
              <a:r>
                <a:rPr lang="en-US" sz="6500">
                  <a:solidFill>
                    <a:srgbClr val="323232"/>
                  </a:solidFill>
                  <a:latin typeface="Poppins Bold"/>
                </a:rPr>
                <a:t>Our story will include</a:t>
              </a:r>
            </a:p>
          </p:txBody>
        </p:sp>
        <p:sp>
          <p:nvSpPr>
            <p:cNvPr name="TextBox 18" id="18"/>
            <p:cNvSpPr txBox="true"/>
            <p:nvPr/>
          </p:nvSpPr>
          <p:spPr>
            <a:xfrm rot="0">
              <a:off x="0" y="1734002"/>
              <a:ext cx="18175498" cy="434710"/>
            </a:xfrm>
            <a:prstGeom prst="rect">
              <a:avLst/>
            </a:prstGeom>
          </p:spPr>
          <p:txBody>
            <a:bodyPr anchor="t" rtlCol="false" tIns="0" lIns="0" bIns="0" rIns="0">
              <a:spAutoFit/>
            </a:bodyPr>
            <a:lstStyle/>
            <a:p>
              <a:pPr algn="ctr">
                <a:lnSpc>
                  <a:spcPts val="2800"/>
                </a:lnSpc>
              </a:pPr>
            </a:p>
          </p:txBody>
        </p:sp>
      </p:grpSp>
    </p:spTree>
  </p:cSld>
  <p:clrMapOvr>
    <a:masterClrMapping/>
  </p:clrMapOvr>
</p:sld>
</file>

<file path=ppt/slides/slide6.xml><?xml version="1.0" encoding="utf-8"?>
<p:sld xmlns:p="http://schemas.openxmlformats.org/presentationml/2006/main" xmlns:a="http://schemas.openxmlformats.org/drawingml/2006/main">
  <p:cSld>
    <p:bg>
      <p:bgPr>
        <a:solidFill>
          <a:srgbClr val="43A5FF"/>
        </a:solidFill>
      </p:bgPr>
    </p:bg>
    <p:spTree>
      <p:nvGrpSpPr>
        <p:cNvPr id="1" name=""/>
        <p:cNvGrpSpPr/>
        <p:nvPr/>
      </p:nvGrpSpPr>
      <p:grpSpPr>
        <a:xfrm>
          <a:off x="0" y="0"/>
          <a:ext cx="0" cy="0"/>
          <a:chOff x="0" y="0"/>
          <a:chExt cx="0" cy="0"/>
        </a:xfrm>
      </p:grpSpPr>
      <p:sp>
        <p:nvSpPr>
          <p:cNvPr name="AutoShape 2" id="2"/>
          <p:cNvSpPr/>
          <p:nvPr/>
        </p:nvSpPr>
        <p:spPr>
          <a:xfrm rot="0">
            <a:off x="1028700" y="8691321"/>
            <a:ext cx="16230600" cy="9525"/>
          </a:xfrm>
          <a:prstGeom prst="rect">
            <a:avLst/>
          </a:prstGeom>
          <a:solidFill>
            <a:srgbClr val="323232"/>
          </a:solidFill>
        </p:spPr>
      </p:sp>
      <p:grpSp>
        <p:nvGrpSpPr>
          <p:cNvPr name="Group 3" id="3"/>
          <p:cNvGrpSpPr/>
          <p:nvPr/>
        </p:nvGrpSpPr>
        <p:grpSpPr>
          <a:xfrm rot="0">
            <a:off x="1441794" y="1748865"/>
            <a:ext cx="7952757" cy="1599392"/>
            <a:chOff x="0" y="0"/>
            <a:chExt cx="2841705" cy="571500"/>
          </a:xfrm>
        </p:grpSpPr>
        <p:sp>
          <p:nvSpPr>
            <p:cNvPr name="Freeform 4" id="4"/>
            <p:cNvSpPr/>
            <p:nvPr/>
          </p:nvSpPr>
          <p:spPr>
            <a:xfrm>
              <a:off x="0" y="255270"/>
              <a:ext cx="2841705" cy="69850"/>
            </a:xfrm>
            <a:custGeom>
              <a:avLst/>
              <a:gdLst/>
              <a:ahLst/>
              <a:cxnLst/>
              <a:rect r="r" b="b" t="t" l="l"/>
              <a:pathLst>
                <a:path h="69850" w="2841705">
                  <a:moveTo>
                    <a:pt x="2550875" y="0"/>
                  </a:moveTo>
                  <a:lnTo>
                    <a:pt x="0" y="0"/>
                  </a:lnTo>
                  <a:lnTo>
                    <a:pt x="0" y="69850"/>
                  </a:lnTo>
                  <a:lnTo>
                    <a:pt x="2841705" y="69850"/>
                  </a:lnTo>
                  <a:lnTo>
                    <a:pt x="2841705" y="0"/>
                  </a:lnTo>
                  <a:close/>
                </a:path>
              </a:pathLst>
            </a:custGeom>
            <a:solidFill>
              <a:srgbClr val="D8D7E0"/>
            </a:solidFill>
          </p:spPr>
        </p:sp>
      </p:grpSp>
      <p:sp>
        <p:nvSpPr>
          <p:cNvPr name="TextBox 5" id="5"/>
          <p:cNvSpPr txBox="true"/>
          <p:nvPr/>
        </p:nvSpPr>
        <p:spPr>
          <a:xfrm rot="0">
            <a:off x="1441794" y="1255153"/>
            <a:ext cx="6449726" cy="1025525"/>
          </a:xfrm>
          <a:prstGeom prst="rect">
            <a:avLst/>
          </a:prstGeom>
        </p:spPr>
        <p:txBody>
          <a:bodyPr anchor="t" rtlCol="false" tIns="0" lIns="0" bIns="0" rIns="0">
            <a:spAutoFit/>
          </a:bodyPr>
          <a:lstStyle/>
          <a:p>
            <a:pPr>
              <a:lnSpc>
                <a:spcPts val="8050"/>
              </a:lnSpc>
            </a:pPr>
            <a:r>
              <a:rPr lang="en-US" sz="7000">
                <a:solidFill>
                  <a:srgbClr val="FFFEFE"/>
                </a:solidFill>
                <a:latin typeface="Poppins Bold"/>
              </a:rPr>
              <a:t>Visualization</a:t>
            </a:r>
          </a:p>
        </p:txBody>
      </p:sp>
      <p:grpSp>
        <p:nvGrpSpPr>
          <p:cNvPr name="Group 6" id="6"/>
          <p:cNvGrpSpPr/>
          <p:nvPr/>
        </p:nvGrpSpPr>
        <p:grpSpPr>
          <a:xfrm rot="0">
            <a:off x="1441794" y="3960814"/>
            <a:ext cx="7702206" cy="755650"/>
            <a:chOff x="0" y="0"/>
            <a:chExt cx="10269608" cy="1007533"/>
          </a:xfrm>
        </p:grpSpPr>
        <p:sp>
          <p:nvSpPr>
            <p:cNvPr name="TextBox 7" id="7"/>
            <p:cNvSpPr txBox="true"/>
            <p:nvPr/>
          </p:nvSpPr>
          <p:spPr>
            <a:xfrm rot="0">
              <a:off x="2743815" y="267361"/>
              <a:ext cx="7525794" cy="434710"/>
            </a:xfrm>
            <a:prstGeom prst="rect">
              <a:avLst/>
            </a:prstGeom>
          </p:spPr>
          <p:txBody>
            <a:bodyPr anchor="t" rtlCol="false" tIns="0" lIns="0" bIns="0" rIns="0">
              <a:spAutoFit/>
            </a:bodyPr>
            <a:lstStyle/>
            <a:p>
              <a:pPr>
                <a:lnSpc>
                  <a:spcPts val="2800"/>
                </a:lnSpc>
              </a:pPr>
              <a:r>
                <a:rPr lang="en-US" sz="2000">
                  <a:solidFill>
                    <a:srgbClr val="FFFEFE"/>
                  </a:solidFill>
                  <a:latin typeface="Poppins Light"/>
                </a:rPr>
                <a:t>Several HTML files</a:t>
              </a:r>
            </a:p>
          </p:txBody>
        </p:sp>
        <p:sp>
          <p:nvSpPr>
            <p:cNvPr name="TextBox 8" id="8"/>
            <p:cNvSpPr txBox="true"/>
            <p:nvPr/>
          </p:nvSpPr>
          <p:spPr>
            <a:xfrm rot="0">
              <a:off x="0" y="-47625"/>
              <a:ext cx="2312014" cy="1055158"/>
            </a:xfrm>
            <a:prstGeom prst="rect">
              <a:avLst/>
            </a:prstGeom>
          </p:spPr>
          <p:txBody>
            <a:bodyPr anchor="t" rtlCol="false" tIns="0" lIns="0" bIns="0" rIns="0">
              <a:spAutoFit/>
            </a:bodyPr>
            <a:lstStyle/>
            <a:p>
              <a:pPr>
                <a:lnSpc>
                  <a:spcPts val="6500"/>
                </a:lnSpc>
              </a:pPr>
              <a:r>
                <a:rPr lang="en-US" sz="5000">
                  <a:solidFill>
                    <a:srgbClr val="FFFEFE"/>
                  </a:solidFill>
                  <a:latin typeface="Poppins Medium Bold"/>
                </a:rPr>
                <a:t>HTML</a:t>
              </a:r>
            </a:p>
          </p:txBody>
        </p:sp>
      </p:grpSp>
      <p:grpSp>
        <p:nvGrpSpPr>
          <p:cNvPr name="Group 9" id="9"/>
          <p:cNvGrpSpPr/>
          <p:nvPr/>
        </p:nvGrpSpPr>
        <p:grpSpPr>
          <a:xfrm rot="0">
            <a:off x="1441794" y="2860300"/>
            <a:ext cx="7702206" cy="755650"/>
            <a:chOff x="0" y="0"/>
            <a:chExt cx="10269608" cy="1007533"/>
          </a:xfrm>
        </p:grpSpPr>
        <p:sp>
          <p:nvSpPr>
            <p:cNvPr name="TextBox 10" id="10"/>
            <p:cNvSpPr txBox="true"/>
            <p:nvPr/>
          </p:nvSpPr>
          <p:spPr>
            <a:xfrm rot="0">
              <a:off x="2743815" y="267361"/>
              <a:ext cx="7525794" cy="434710"/>
            </a:xfrm>
            <a:prstGeom prst="rect">
              <a:avLst/>
            </a:prstGeom>
          </p:spPr>
          <p:txBody>
            <a:bodyPr anchor="t" rtlCol="false" tIns="0" lIns="0" bIns="0" rIns="0">
              <a:spAutoFit/>
            </a:bodyPr>
            <a:lstStyle/>
            <a:p>
              <a:pPr>
                <a:lnSpc>
                  <a:spcPts val="2800"/>
                </a:lnSpc>
              </a:pPr>
              <a:r>
                <a:rPr lang="en-US" sz="2000">
                  <a:solidFill>
                    <a:srgbClr val="FFFEFE"/>
                  </a:solidFill>
                  <a:latin typeface="Poppins Light"/>
                </a:rPr>
                <a:t>Powered API</a:t>
              </a:r>
            </a:p>
          </p:txBody>
        </p:sp>
        <p:sp>
          <p:nvSpPr>
            <p:cNvPr name="TextBox 11" id="11"/>
            <p:cNvSpPr txBox="true"/>
            <p:nvPr/>
          </p:nvSpPr>
          <p:spPr>
            <a:xfrm rot="0">
              <a:off x="0" y="-47625"/>
              <a:ext cx="2312014" cy="1055158"/>
            </a:xfrm>
            <a:prstGeom prst="rect">
              <a:avLst/>
            </a:prstGeom>
          </p:spPr>
          <p:txBody>
            <a:bodyPr anchor="t" rtlCol="false" tIns="0" lIns="0" bIns="0" rIns="0">
              <a:spAutoFit/>
            </a:bodyPr>
            <a:lstStyle/>
            <a:p>
              <a:pPr>
                <a:lnSpc>
                  <a:spcPts val="6500"/>
                </a:lnSpc>
              </a:pPr>
              <a:r>
                <a:rPr lang="en-US" sz="5000">
                  <a:solidFill>
                    <a:srgbClr val="FFFEFE"/>
                  </a:solidFill>
                  <a:latin typeface="Poppins Medium Bold"/>
                </a:rPr>
                <a:t>Flask </a:t>
              </a:r>
            </a:p>
          </p:txBody>
        </p:sp>
      </p:grpSp>
      <p:grpSp>
        <p:nvGrpSpPr>
          <p:cNvPr name="Group 12" id="12"/>
          <p:cNvGrpSpPr/>
          <p:nvPr/>
        </p:nvGrpSpPr>
        <p:grpSpPr>
          <a:xfrm rot="0">
            <a:off x="1441794" y="4875060"/>
            <a:ext cx="7107483" cy="755650"/>
            <a:chOff x="0" y="0"/>
            <a:chExt cx="9476644" cy="1007533"/>
          </a:xfrm>
        </p:grpSpPr>
        <p:sp>
          <p:nvSpPr>
            <p:cNvPr name="TextBox 13" id="13"/>
            <p:cNvSpPr txBox="true"/>
            <p:nvPr/>
          </p:nvSpPr>
          <p:spPr>
            <a:xfrm rot="0">
              <a:off x="2531952" y="267361"/>
              <a:ext cx="6944692" cy="434710"/>
            </a:xfrm>
            <a:prstGeom prst="rect">
              <a:avLst/>
            </a:prstGeom>
          </p:spPr>
          <p:txBody>
            <a:bodyPr anchor="t" rtlCol="false" tIns="0" lIns="0" bIns="0" rIns="0">
              <a:spAutoFit/>
            </a:bodyPr>
            <a:lstStyle/>
            <a:p>
              <a:pPr>
                <a:lnSpc>
                  <a:spcPts val="2800"/>
                </a:lnSpc>
              </a:pPr>
              <a:r>
                <a:rPr lang="en-US" sz="2000">
                  <a:solidFill>
                    <a:srgbClr val="FFFEFE"/>
                  </a:solidFill>
                  <a:latin typeface="Poppins Light"/>
                </a:rPr>
                <a:t>Css file  </a:t>
              </a:r>
            </a:p>
          </p:txBody>
        </p:sp>
        <p:sp>
          <p:nvSpPr>
            <p:cNvPr name="TextBox 14" id="14"/>
            <p:cNvSpPr txBox="true"/>
            <p:nvPr/>
          </p:nvSpPr>
          <p:spPr>
            <a:xfrm rot="0">
              <a:off x="0" y="-47625"/>
              <a:ext cx="2133493" cy="1055158"/>
            </a:xfrm>
            <a:prstGeom prst="rect">
              <a:avLst/>
            </a:prstGeom>
          </p:spPr>
          <p:txBody>
            <a:bodyPr anchor="t" rtlCol="false" tIns="0" lIns="0" bIns="0" rIns="0">
              <a:spAutoFit/>
            </a:bodyPr>
            <a:lstStyle/>
            <a:p>
              <a:pPr>
                <a:lnSpc>
                  <a:spcPts val="6500"/>
                </a:lnSpc>
              </a:pPr>
              <a:r>
                <a:rPr lang="en-US" sz="5000">
                  <a:solidFill>
                    <a:srgbClr val="FFFEFE"/>
                  </a:solidFill>
                  <a:latin typeface="Poppins Medium Bold"/>
                </a:rPr>
                <a:t>CSS</a:t>
              </a:r>
            </a:p>
          </p:txBody>
        </p:sp>
      </p:grpSp>
      <p:grpSp>
        <p:nvGrpSpPr>
          <p:cNvPr name="Group 15" id="15"/>
          <p:cNvGrpSpPr/>
          <p:nvPr/>
        </p:nvGrpSpPr>
        <p:grpSpPr>
          <a:xfrm rot="0">
            <a:off x="1441794" y="6113475"/>
            <a:ext cx="7419315" cy="755650"/>
            <a:chOff x="0" y="0"/>
            <a:chExt cx="9892420" cy="1007533"/>
          </a:xfrm>
        </p:grpSpPr>
        <p:sp>
          <p:nvSpPr>
            <p:cNvPr name="TextBox 16" id="16"/>
            <p:cNvSpPr txBox="true"/>
            <p:nvPr/>
          </p:nvSpPr>
          <p:spPr>
            <a:xfrm rot="0">
              <a:off x="2643038" y="267361"/>
              <a:ext cx="7249382" cy="434710"/>
            </a:xfrm>
            <a:prstGeom prst="rect">
              <a:avLst/>
            </a:prstGeom>
          </p:spPr>
          <p:txBody>
            <a:bodyPr anchor="t" rtlCol="false" tIns="0" lIns="0" bIns="0" rIns="0">
              <a:spAutoFit/>
            </a:bodyPr>
            <a:lstStyle/>
            <a:p>
              <a:pPr>
                <a:lnSpc>
                  <a:spcPts val="2800"/>
                </a:lnSpc>
              </a:pPr>
              <a:r>
                <a:rPr lang="en-US" sz="2000">
                  <a:solidFill>
                    <a:srgbClr val="FFFEFE"/>
                  </a:solidFill>
                  <a:latin typeface="Poppins Light"/>
                </a:rPr>
                <a:t>Individual JavaScript's</a:t>
              </a:r>
            </a:p>
          </p:txBody>
        </p:sp>
        <p:sp>
          <p:nvSpPr>
            <p:cNvPr name="TextBox 17" id="17"/>
            <p:cNvSpPr txBox="true"/>
            <p:nvPr/>
          </p:nvSpPr>
          <p:spPr>
            <a:xfrm rot="0">
              <a:off x="0" y="-47625"/>
              <a:ext cx="2227097" cy="1055158"/>
            </a:xfrm>
            <a:prstGeom prst="rect">
              <a:avLst/>
            </a:prstGeom>
          </p:spPr>
          <p:txBody>
            <a:bodyPr anchor="t" rtlCol="false" tIns="0" lIns="0" bIns="0" rIns="0">
              <a:spAutoFit/>
            </a:bodyPr>
            <a:lstStyle/>
            <a:p>
              <a:pPr>
                <a:lnSpc>
                  <a:spcPts val="6500"/>
                </a:lnSpc>
              </a:pPr>
              <a:r>
                <a:rPr lang="en-US" sz="5000">
                  <a:solidFill>
                    <a:srgbClr val="FFFEFE"/>
                  </a:solidFill>
                  <a:latin typeface="Poppins Medium Bold"/>
                </a:rPr>
                <a:t>JS</a:t>
              </a:r>
            </a:p>
          </p:txBody>
        </p:sp>
      </p:grpSp>
      <p:grpSp>
        <p:nvGrpSpPr>
          <p:cNvPr name="Group 18" id="18"/>
          <p:cNvGrpSpPr/>
          <p:nvPr/>
        </p:nvGrpSpPr>
        <p:grpSpPr>
          <a:xfrm rot="0">
            <a:off x="8323735" y="2970432"/>
            <a:ext cx="7702206" cy="755650"/>
            <a:chOff x="0" y="0"/>
            <a:chExt cx="10269608" cy="1007533"/>
          </a:xfrm>
        </p:grpSpPr>
        <p:sp>
          <p:nvSpPr>
            <p:cNvPr name="TextBox 19" id="19"/>
            <p:cNvSpPr txBox="true"/>
            <p:nvPr/>
          </p:nvSpPr>
          <p:spPr>
            <a:xfrm rot="0">
              <a:off x="2743815" y="35190"/>
              <a:ext cx="7525794" cy="899054"/>
            </a:xfrm>
            <a:prstGeom prst="rect">
              <a:avLst/>
            </a:prstGeom>
          </p:spPr>
          <p:txBody>
            <a:bodyPr anchor="t" rtlCol="false" tIns="0" lIns="0" bIns="0" rIns="0">
              <a:spAutoFit/>
            </a:bodyPr>
            <a:lstStyle/>
            <a:p>
              <a:pPr>
                <a:lnSpc>
                  <a:spcPts val="2800"/>
                </a:lnSpc>
              </a:pPr>
              <a:r>
                <a:rPr lang="en-US" sz="2000">
                  <a:solidFill>
                    <a:srgbClr val="FFFEFE"/>
                  </a:solidFill>
                  <a:latin typeface="Poppins Light"/>
                </a:rPr>
                <a:t>Dashboard page with multiple charts that updates from the same data</a:t>
              </a:r>
            </a:p>
          </p:txBody>
        </p:sp>
        <p:sp>
          <p:nvSpPr>
            <p:cNvPr name="TextBox 20" id="20"/>
            <p:cNvSpPr txBox="true"/>
            <p:nvPr/>
          </p:nvSpPr>
          <p:spPr>
            <a:xfrm rot="0">
              <a:off x="0" y="-47625"/>
              <a:ext cx="2312014" cy="1055158"/>
            </a:xfrm>
            <a:prstGeom prst="rect">
              <a:avLst/>
            </a:prstGeom>
          </p:spPr>
          <p:txBody>
            <a:bodyPr anchor="t" rtlCol="false" tIns="0" lIns="0" bIns="0" rIns="0">
              <a:spAutoFit/>
            </a:bodyPr>
            <a:lstStyle/>
            <a:p>
              <a:pPr>
                <a:lnSpc>
                  <a:spcPts val="6500"/>
                </a:lnSpc>
              </a:pPr>
              <a:r>
                <a:rPr lang="en-US" sz="5000">
                  <a:solidFill>
                    <a:srgbClr val="FFFEFE"/>
                  </a:solidFill>
                  <a:latin typeface="Poppins Medium Bold"/>
                </a:rPr>
                <a:t>Page </a:t>
              </a:r>
            </a:p>
          </p:txBody>
        </p:sp>
      </p:grpSp>
      <p:grpSp>
        <p:nvGrpSpPr>
          <p:cNvPr name="Group 21" id="21"/>
          <p:cNvGrpSpPr/>
          <p:nvPr/>
        </p:nvGrpSpPr>
        <p:grpSpPr>
          <a:xfrm rot="0">
            <a:off x="1441794" y="7419418"/>
            <a:ext cx="7702206" cy="755650"/>
            <a:chOff x="0" y="0"/>
            <a:chExt cx="10269608" cy="1007533"/>
          </a:xfrm>
        </p:grpSpPr>
        <p:sp>
          <p:nvSpPr>
            <p:cNvPr name="TextBox 22" id="22"/>
            <p:cNvSpPr txBox="true"/>
            <p:nvPr/>
          </p:nvSpPr>
          <p:spPr>
            <a:xfrm rot="0">
              <a:off x="2743815" y="267361"/>
              <a:ext cx="7525794" cy="434710"/>
            </a:xfrm>
            <a:prstGeom prst="rect">
              <a:avLst/>
            </a:prstGeom>
          </p:spPr>
          <p:txBody>
            <a:bodyPr anchor="t" rtlCol="false" tIns="0" lIns="0" bIns="0" rIns="0">
              <a:spAutoFit/>
            </a:bodyPr>
            <a:lstStyle/>
            <a:p>
              <a:pPr>
                <a:lnSpc>
                  <a:spcPts val="2800"/>
                </a:lnSpc>
              </a:pPr>
              <a:r>
                <a:rPr lang="en-US" sz="2000">
                  <a:solidFill>
                    <a:srgbClr val="FFFEFE"/>
                  </a:solidFill>
                  <a:latin typeface="Poppins Light"/>
                </a:rPr>
                <a:t>JS lib not covered </a:t>
              </a:r>
            </a:p>
          </p:txBody>
        </p:sp>
        <p:sp>
          <p:nvSpPr>
            <p:cNvPr name="TextBox 23" id="23"/>
            <p:cNvSpPr txBox="true"/>
            <p:nvPr/>
          </p:nvSpPr>
          <p:spPr>
            <a:xfrm rot="0">
              <a:off x="0" y="-47625"/>
              <a:ext cx="2312014" cy="1055158"/>
            </a:xfrm>
            <a:prstGeom prst="rect">
              <a:avLst/>
            </a:prstGeom>
          </p:spPr>
          <p:txBody>
            <a:bodyPr anchor="t" rtlCol="false" tIns="0" lIns="0" bIns="0" rIns="0">
              <a:spAutoFit/>
            </a:bodyPr>
            <a:lstStyle/>
            <a:p>
              <a:pPr>
                <a:lnSpc>
                  <a:spcPts val="6500"/>
                </a:lnSpc>
              </a:pPr>
              <a:r>
                <a:rPr lang="en-US" sz="5000">
                  <a:solidFill>
                    <a:srgbClr val="FFFEFE"/>
                  </a:solidFill>
                  <a:latin typeface="Poppins Medium Bold"/>
                </a:rPr>
                <a:t>LIB</a:t>
              </a:r>
            </a:p>
          </p:txBody>
        </p:sp>
      </p:grpSp>
      <p:grpSp>
        <p:nvGrpSpPr>
          <p:cNvPr name="Group 24" id="24"/>
          <p:cNvGrpSpPr/>
          <p:nvPr/>
        </p:nvGrpSpPr>
        <p:grpSpPr>
          <a:xfrm rot="0">
            <a:off x="8323735" y="3960814"/>
            <a:ext cx="7702206" cy="755650"/>
            <a:chOff x="0" y="0"/>
            <a:chExt cx="10269608" cy="1007533"/>
          </a:xfrm>
        </p:grpSpPr>
        <p:sp>
          <p:nvSpPr>
            <p:cNvPr name="TextBox 25" id="25"/>
            <p:cNvSpPr txBox="true"/>
            <p:nvPr/>
          </p:nvSpPr>
          <p:spPr>
            <a:xfrm rot="0">
              <a:off x="2743815" y="267361"/>
              <a:ext cx="7525794" cy="434710"/>
            </a:xfrm>
            <a:prstGeom prst="rect">
              <a:avLst/>
            </a:prstGeom>
          </p:spPr>
          <p:txBody>
            <a:bodyPr anchor="t" rtlCol="false" tIns="0" lIns="0" bIns="0" rIns="0">
              <a:spAutoFit/>
            </a:bodyPr>
            <a:lstStyle/>
            <a:p>
              <a:pPr>
                <a:lnSpc>
                  <a:spcPts val="2800"/>
                </a:lnSpc>
              </a:pPr>
              <a:r>
                <a:rPr lang="en-US" sz="2000">
                  <a:solidFill>
                    <a:srgbClr val="FFFEFE"/>
                  </a:solidFill>
                  <a:latin typeface="Poppins Light"/>
                </a:rPr>
                <a:t>&gt; 3000 records</a:t>
              </a:r>
            </a:p>
          </p:txBody>
        </p:sp>
        <p:sp>
          <p:nvSpPr>
            <p:cNvPr name="TextBox 26" id="26"/>
            <p:cNvSpPr txBox="true"/>
            <p:nvPr/>
          </p:nvSpPr>
          <p:spPr>
            <a:xfrm rot="0">
              <a:off x="0" y="-47625"/>
              <a:ext cx="2312014" cy="1055158"/>
            </a:xfrm>
            <a:prstGeom prst="rect">
              <a:avLst/>
            </a:prstGeom>
          </p:spPr>
          <p:txBody>
            <a:bodyPr anchor="t" rtlCol="false" tIns="0" lIns="0" bIns="0" rIns="0">
              <a:spAutoFit/>
            </a:bodyPr>
            <a:lstStyle/>
            <a:p>
              <a:pPr>
                <a:lnSpc>
                  <a:spcPts val="6500"/>
                </a:lnSpc>
              </a:pPr>
              <a:r>
                <a:rPr lang="en-US" sz="5000">
                  <a:solidFill>
                    <a:srgbClr val="FFFEFE"/>
                  </a:solidFill>
                  <a:latin typeface="Poppins Medium Bold"/>
                </a:rPr>
                <a:t>Data </a:t>
              </a:r>
            </a:p>
          </p:txBody>
        </p:sp>
      </p:grpSp>
      <p:grpSp>
        <p:nvGrpSpPr>
          <p:cNvPr name="Group 27" id="27"/>
          <p:cNvGrpSpPr/>
          <p:nvPr/>
        </p:nvGrpSpPr>
        <p:grpSpPr>
          <a:xfrm rot="0">
            <a:off x="8323735" y="4875060"/>
            <a:ext cx="7702206" cy="755650"/>
            <a:chOff x="0" y="0"/>
            <a:chExt cx="10269608" cy="1007533"/>
          </a:xfrm>
        </p:grpSpPr>
        <p:sp>
          <p:nvSpPr>
            <p:cNvPr name="TextBox 28" id="28"/>
            <p:cNvSpPr txBox="true"/>
            <p:nvPr/>
          </p:nvSpPr>
          <p:spPr>
            <a:xfrm rot="0">
              <a:off x="2743815" y="267361"/>
              <a:ext cx="7525794" cy="434710"/>
            </a:xfrm>
            <a:prstGeom prst="rect">
              <a:avLst/>
            </a:prstGeom>
          </p:spPr>
          <p:txBody>
            <a:bodyPr anchor="t" rtlCol="false" tIns="0" lIns="0" bIns="0" rIns="0">
              <a:spAutoFit/>
            </a:bodyPr>
            <a:lstStyle/>
            <a:p>
              <a:pPr>
                <a:lnSpc>
                  <a:spcPts val="2800"/>
                </a:lnSpc>
              </a:pPr>
              <a:r>
                <a:rPr lang="en-US" sz="2000">
                  <a:solidFill>
                    <a:srgbClr val="FFFEFE"/>
                  </a:solidFill>
                  <a:latin typeface="Poppins Light"/>
                </a:rPr>
                <a:t>Interactive, menus, dropdowns</a:t>
              </a:r>
            </a:p>
          </p:txBody>
        </p:sp>
        <p:sp>
          <p:nvSpPr>
            <p:cNvPr name="TextBox 29" id="29"/>
            <p:cNvSpPr txBox="true"/>
            <p:nvPr/>
          </p:nvSpPr>
          <p:spPr>
            <a:xfrm rot="0">
              <a:off x="0" y="-47625"/>
              <a:ext cx="2312014" cy="1055158"/>
            </a:xfrm>
            <a:prstGeom prst="rect">
              <a:avLst/>
            </a:prstGeom>
          </p:spPr>
          <p:txBody>
            <a:bodyPr anchor="t" rtlCol="false" tIns="0" lIns="0" bIns="0" rIns="0">
              <a:spAutoFit/>
            </a:bodyPr>
            <a:lstStyle/>
            <a:p>
              <a:pPr>
                <a:lnSpc>
                  <a:spcPts val="6500"/>
                </a:lnSpc>
              </a:pPr>
              <a:r>
                <a:rPr lang="en-US" sz="5000">
                  <a:solidFill>
                    <a:srgbClr val="FFFEFE"/>
                  </a:solidFill>
                  <a:latin typeface="Poppins Medium Bold"/>
                </a:rPr>
                <a:t>User </a:t>
              </a:r>
            </a:p>
          </p:txBody>
        </p:sp>
      </p:grpSp>
      <p:grpSp>
        <p:nvGrpSpPr>
          <p:cNvPr name="Group 30" id="30"/>
          <p:cNvGrpSpPr/>
          <p:nvPr/>
        </p:nvGrpSpPr>
        <p:grpSpPr>
          <a:xfrm rot="0">
            <a:off x="8323735" y="6113475"/>
            <a:ext cx="7702206" cy="755650"/>
            <a:chOff x="0" y="0"/>
            <a:chExt cx="10269608" cy="1007533"/>
          </a:xfrm>
        </p:grpSpPr>
        <p:sp>
          <p:nvSpPr>
            <p:cNvPr name="TextBox 31" id="31"/>
            <p:cNvSpPr txBox="true"/>
            <p:nvPr/>
          </p:nvSpPr>
          <p:spPr>
            <a:xfrm rot="0">
              <a:off x="2743815" y="267361"/>
              <a:ext cx="7525794" cy="434710"/>
            </a:xfrm>
            <a:prstGeom prst="rect">
              <a:avLst/>
            </a:prstGeom>
          </p:spPr>
          <p:txBody>
            <a:bodyPr anchor="t" rtlCol="false" tIns="0" lIns="0" bIns="0" rIns="0">
              <a:spAutoFit/>
            </a:bodyPr>
            <a:lstStyle/>
            <a:p>
              <a:pPr>
                <a:lnSpc>
                  <a:spcPts val="2800"/>
                </a:lnSpc>
              </a:pPr>
              <a:r>
                <a:rPr lang="en-US" sz="2000">
                  <a:solidFill>
                    <a:srgbClr val="FFFEFE"/>
                  </a:solidFill>
                  <a:latin typeface="Poppins Light"/>
                </a:rPr>
                <a:t>&gt; 3 views </a:t>
              </a:r>
            </a:p>
          </p:txBody>
        </p:sp>
        <p:sp>
          <p:nvSpPr>
            <p:cNvPr name="TextBox 32" id="32"/>
            <p:cNvSpPr txBox="true"/>
            <p:nvPr/>
          </p:nvSpPr>
          <p:spPr>
            <a:xfrm rot="0">
              <a:off x="0" y="-47625"/>
              <a:ext cx="2312014" cy="1055158"/>
            </a:xfrm>
            <a:prstGeom prst="rect">
              <a:avLst/>
            </a:prstGeom>
          </p:spPr>
          <p:txBody>
            <a:bodyPr anchor="t" rtlCol="false" tIns="0" lIns="0" bIns="0" rIns="0">
              <a:spAutoFit/>
            </a:bodyPr>
            <a:lstStyle/>
            <a:p>
              <a:pPr>
                <a:lnSpc>
                  <a:spcPts val="6500"/>
                </a:lnSpc>
              </a:pPr>
              <a:r>
                <a:rPr lang="en-US" sz="5000">
                  <a:solidFill>
                    <a:srgbClr val="FFFEFE"/>
                  </a:solidFill>
                  <a:latin typeface="Poppins Medium Bold"/>
                </a:rPr>
                <a:t>View </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43A5FF"/>
        </a:solidFill>
      </p:bgPr>
    </p:bg>
    <p:spTree>
      <p:nvGrpSpPr>
        <p:cNvPr id="1" name=""/>
        <p:cNvGrpSpPr/>
        <p:nvPr/>
      </p:nvGrpSpPr>
      <p:grpSpPr>
        <a:xfrm>
          <a:off x="0" y="0"/>
          <a:ext cx="0" cy="0"/>
          <a:chOff x="0" y="0"/>
          <a:chExt cx="0" cy="0"/>
        </a:xfrm>
      </p:grpSpPr>
      <p:sp>
        <p:nvSpPr>
          <p:cNvPr name="AutoShape 2" id="2"/>
          <p:cNvSpPr/>
          <p:nvPr/>
        </p:nvSpPr>
        <p:spPr>
          <a:xfrm rot="0">
            <a:off x="1028700" y="8691321"/>
            <a:ext cx="16230600" cy="9525"/>
          </a:xfrm>
          <a:prstGeom prst="rect">
            <a:avLst/>
          </a:prstGeom>
          <a:solidFill>
            <a:srgbClr val="323232"/>
          </a:solidFill>
        </p:spPr>
      </p:sp>
      <p:grpSp>
        <p:nvGrpSpPr>
          <p:cNvPr name="Group 3" id="3"/>
          <p:cNvGrpSpPr/>
          <p:nvPr/>
        </p:nvGrpSpPr>
        <p:grpSpPr>
          <a:xfrm rot="0">
            <a:off x="2822440" y="4284955"/>
            <a:ext cx="12643120" cy="3898971"/>
            <a:chOff x="0" y="0"/>
            <a:chExt cx="16857493" cy="5198628"/>
          </a:xfrm>
        </p:grpSpPr>
        <p:sp>
          <p:nvSpPr>
            <p:cNvPr name="TextBox 4" id="4"/>
            <p:cNvSpPr txBox="true"/>
            <p:nvPr/>
          </p:nvSpPr>
          <p:spPr>
            <a:xfrm rot="0">
              <a:off x="0" y="228600"/>
              <a:ext cx="16857493" cy="4054210"/>
            </a:xfrm>
            <a:prstGeom prst="rect">
              <a:avLst/>
            </a:prstGeom>
          </p:spPr>
          <p:txBody>
            <a:bodyPr anchor="t" rtlCol="false" tIns="0" lIns="0" bIns="0" rIns="0">
              <a:spAutoFit/>
            </a:bodyPr>
            <a:lstStyle/>
            <a:p>
              <a:pPr algn="ctr">
                <a:lnSpc>
                  <a:spcPts val="11499"/>
                </a:lnSpc>
              </a:pPr>
              <a:r>
                <a:rPr lang="en-US" sz="11499">
                  <a:solidFill>
                    <a:srgbClr val="FFFEFE"/>
                  </a:solidFill>
                  <a:latin typeface="Poppins Bold"/>
                </a:rPr>
                <a:t>FINAL VISUALIZATION</a:t>
              </a:r>
            </a:p>
          </p:txBody>
        </p:sp>
        <p:sp>
          <p:nvSpPr>
            <p:cNvPr name="TextBox 5" id="5"/>
            <p:cNvSpPr txBox="true"/>
            <p:nvPr/>
          </p:nvSpPr>
          <p:spPr>
            <a:xfrm rot="0">
              <a:off x="0" y="4646310"/>
              <a:ext cx="16857493" cy="552318"/>
            </a:xfrm>
            <a:prstGeom prst="rect">
              <a:avLst/>
            </a:prstGeom>
          </p:spPr>
          <p:txBody>
            <a:bodyPr anchor="t" rtlCol="false" tIns="0" lIns="0" bIns="0" rIns="0">
              <a:spAutoFit/>
            </a:bodyPr>
            <a:lstStyle/>
            <a:p>
              <a:pPr algn="ctr">
                <a:lnSpc>
                  <a:spcPts val="3499"/>
                </a:lnSpc>
              </a:pPr>
              <a:r>
                <a:rPr lang="en-US" sz="2499">
                  <a:solidFill>
                    <a:srgbClr val="FFFEFE"/>
                  </a:solidFill>
                  <a:latin typeface="Poppins Medium"/>
                </a:rPr>
                <a:t>Included</a:t>
              </a:r>
            </a:p>
          </p:txBody>
        </p:sp>
      </p:grpSp>
      <p:pic>
        <p:nvPicPr>
          <p:cNvPr name="Picture 6" id="6"/>
          <p:cNvPicPr>
            <a:picLocks noChangeAspect="true"/>
          </p:cNvPicPr>
          <p:nvPr/>
        </p:nvPicPr>
        <p:blipFill>
          <a:blip r:embed="rId2"/>
          <a:srcRect l="0" t="38333" r="0" b="39212"/>
          <a:stretch>
            <a:fillRect/>
          </a:stretch>
        </p:blipFill>
        <p:spPr>
          <a:xfrm flipH="false" flipV="false" rot="0">
            <a:off x="0" y="0"/>
            <a:ext cx="18288000" cy="4106513"/>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p:cSld>
    <p:bg>
      <p:bgPr>
        <a:solidFill>
          <a:srgbClr val="FFFEFE"/>
        </a:solidFill>
      </p:bgPr>
    </p:bg>
    <p:spTree>
      <p:nvGrpSpPr>
        <p:cNvPr id="1" name=""/>
        <p:cNvGrpSpPr/>
        <p:nvPr/>
      </p:nvGrpSpPr>
      <p:grpSpPr>
        <a:xfrm>
          <a:off x="0" y="0"/>
          <a:ext cx="0" cy="0"/>
          <a:chOff x="0" y="0"/>
          <a:chExt cx="0" cy="0"/>
        </a:xfrm>
      </p:grpSpPr>
      <p:sp>
        <p:nvSpPr>
          <p:cNvPr name="AutoShape 2" id="2"/>
          <p:cNvSpPr/>
          <p:nvPr/>
        </p:nvSpPr>
        <p:spPr>
          <a:xfrm rot="0">
            <a:off x="1028700" y="8691321"/>
            <a:ext cx="16230600" cy="9525"/>
          </a:xfrm>
          <a:prstGeom prst="rect">
            <a:avLst/>
          </a:prstGeom>
          <a:solidFill>
            <a:srgbClr val="323232"/>
          </a:solidFill>
        </p:spPr>
      </p:sp>
      <p:grpSp>
        <p:nvGrpSpPr>
          <p:cNvPr name="Group 3" id="3"/>
          <p:cNvGrpSpPr/>
          <p:nvPr/>
        </p:nvGrpSpPr>
        <p:grpSpPr>
          <a:xfrm rot="0">
            <a:off x="3786064" y="2348560"/>
            <a:ext cx="9982794" cy="4446293"/>
            <a:chOff x="0" y="0"/>
            <a:chExt cx="13310392" cy="5928390"/>
          </a:xfrm>
        </p:grpSpPr>
        <p:sp>
          <p:nvSpPr>
            <p:cNvPr name="TextBox 4" id="4"/>
            <p:cNvSpPr txBox="true"/>
            <p:nvPr/>
          </p:nvSpPr>
          <p:spPr>
            <a:xfrm rot="0">
              <a:off x="0" y="1093797"/>
              <a:ext cx="13310392" cy="2802890"/>
            </a:xfrm>
            <a:prstGeom prst="rect">
              <a:avLst/>
            </a:prstGeom>
          </p:spPr>
          <p:txBody>
            <a:bodyPr anchor="t" rtlCol="false" tIns="0" lIns="0" bIns="0" rIns="0">
              <a:spAutoFit/>
            </a:bodyPr>
            <a:lstStyle/>
            <a:p>
              <a:pPr algn="ctr">
                <a:lnSpc>
                  <a:spcPts val="5520"/>
                </a:lnSpc>
              </a:pPr>
              <a:r>
                <a:rPr lang="en-US" sz="4800">
                  <a:solidFill>
                    <a:srgbClr val="43A5FF"/>
                  </a:solidFill>
                  <a:latin typeface="Poppins Bold"/>
                </a:rPr>
                <a:t>1 (888) 373-7888</a:t>
              </a:r>
            </a:p>
            <a:p>
              <a:pPr algn="ctr">
                <a:lnSpc>
                  <a:spcPts val="5520"/>
                </a:lnSpc>
              </a:pPr>
              <a:r>
                <a:rPr lang="en-US" sz="4800">
                  <a:solidFill>
                    <a:srgbClr val="43A5FF"/>
                  </a:solidFill>
                  <a:latin typeface="Poppins Bold"/>
                </a:rPr>
                <a:t>National Human Trafficking Hotline</a:t>
              </a:r>
            </a:p>
          </p:txBody>
        </p:sp>
        <p:sp>
          <p:nvSpPr>
            <p:cNvPr name="TextBox 5" id="5"/>
            <p:cNvSpPr txBox="true"/>
            <p:nvPr/>
          </p:nvSpPr>
          <p:spPr>
            <a:xfrm rot="0">
              <a:off x="0" y="5518744"/>
              <a:ext cx="13310392" cy="409646"/>
            </a:xfrm>
            <a:prstGeom prst="rect">
              <a:avLst/>
            </a:prstGeom>
          </p:spPr>
          <p:txBody>
            <a:bodyPr anchor="t" rtlCol="false" tIns="0" lIns="0" bIns="0" rIns="0">
              <a:spAutoFit/>
            </a:bodyPr>
            <a:lstStyle/>
            <a:p>
              <a:pPr algn="ctr">
                <a:lnSpc>
                  <a:spcPts val="2403"/>
                </a:lnSpc>
              </a:pPr>
              <a:r>
                <a:rPr lang="en-US" sz="2090">
                  <a:solidFill>
                    <a:srgbClr val="43A5FF"/>
                  </a:solidFill>
                  <a:latin typeface="Poppins Bold"/>
                </a:rPr>
                <a:t>www.humantraffickinghotline.org</a:t>
              </a:r>
            </a:p>
          </p:txBody>
        </p:sp>
        <p:sp>
          <p:nvSpPr>
            <p:cNvPr name="TextBox 6" id="6"/>
            <p:cNvSpPr txBox="true"/>
            <p:nvPr/>
          </p:nvSpPr>
          <p:spPr>
            <a:xfrm rot="0">
              <a:off x="0" y="-47625"/>
              <a:ext cx="13310392" cy="575063"/>
            </a:xfrm>
            <a:prstGeom prst="rect">
              <a:avLst/>
            </a:prstGeom>
          </p:spPr>
          <p:txBody>
            <a:bodyPr anchor="t" rtlCol="false" tIns="0" lIns="0" bIns="0" rIns="0">
              <a:spAutoFit/>
            </a:bodyPr>
            <a:lstStyle/>
            <a:p>
              <a:pPr algn="ctr">
                <a:lnSpc>
                  <a:spcPts val="3657"/>
                </a:lnSpc>
              </a:pPr>
              <a:r>
                <a:rPr lang="en-US" sz="2612">
                  <a:solidFill>
                    <a:srgbClr val="323232"/>
                  </a:solidFill>
                  <a:latin typeface="Poppins Light"/>
                </a:rPr>
                <a:t>To report abuse/trafficking, Call</a:t>
              </a:r>
            </a:p>
          </p:txBody>
        </p:sp>
        <p:sp>
          <p:nvSpPr>
            <p:cNvPr name="TextBox 7" id="7"/>
            <p:cNvSpPr txBox="true"/>
            <p:nvPr/>
          </p:nvSpPr>
          <p:spPr>
            <a:xfrm rot="0">
              <a:off x="0" y="4396372"/>
              <a:ext cx="13310392" cy="575063"/>
            </a:xfrm>
            <a:prstGeom prst="rect">
              <a:avLst/>
            </a:prstGeom>
          </p:spPr>
          <p:txBody>
            <a:bodyPr anchor="t" rtlCol="false" tIns="0" lIns="0" bIns="0" rIns="0">
              <a:spAutoFit/>
            </a:bodyPr>
            <a:lstStyle/>
            <a:p>
              <a:pPr algn="ctr">
                <a:lnSpc>
                  <a:spcPts val="3657"/>
                </a:lnSpc>
              </a:pPr>
              <a:r>
                <a:rPr lang="en-US" sz="2612">
                  <a:solidFill>
                    <a:srgbClr val="323232"/>
                  </a:solidFill>
                  <a:latin typeface="Poppins Light"/>
                </a:rPr>
                <a:t>SMS: 233733 (Text "HELP" or "INFO")</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DAEKJw2Lu1s</dc:identifier>
  <dcterms:modified xsi:type="dcterms:W3CDTF">2011-08-01T06:04:30Z</dcterms:modified>
  <cp:revision>1</cp:revision>
  <dc:title>Project 2-data analytics bootcamp ucf</dc:title>
</cp:coreProperties>
</file>