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Mon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Mon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Mono-italic.fntdata"/><Relationship Id="rId6" Type="http://schemas.openxmlformats.org/officeDocument/2006/relationships/slide" Target="slides/slide1.xml"/><Relationship Id="rId18"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50377687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f50377687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f50377687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f50377687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50377687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50377687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50377687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50377687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50377687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50377687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f50377687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f50377687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f50377687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f50377687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50377687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50377687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50377687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50377687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50377687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50377687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100"/>
              <a:t>Chunking Strategy</a:t>
            </a:r>
            <a:endParaRPr sz="41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For RAG Pipeline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2"/>
          <p:cNvSpPr txBox="1"/>
          <p:nvPr>
            <p:ph idx="1" type="body"/>
          </p:nvPr>
        </p:nvSpPr>
        <p:spPr>
          <a:xfrm>
            <a:off x="311700" y="184175"/>
            <a:ext cx="8520600" cy="468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chemeClr val="dk1"/>
                </a:solidFill>
              </a:rPr>
              <a:t>Knowledge Graph Integration in RAG Pipelines</a:t>
            </a:r>
            <a:r>
              <a:rPr lang="en" sz="1100">
                <a:solidFill>
                  <a:schemeClr val="dk1"/>
                </a:solidFill>
              </a:rPr>
              <a:t> </a:t>
            </a:r>
            <a:endParaRPr sz="1100">
              <a:solidFill>
                <a:schemeClr val="dk1"/>
              </a:solidFill>
            </a:endParaRPr>
          </a:p>
          <a:p>
            <a:pPr indent="0" lvl="0" marL="0" rtl="0" algn="l">
              <a:spcBef>
                <a:spcPts val="1200"/>
              </a:spcBef>
              <a:spcAft>
                <a:spcPts val="0"/>
              </a:spcAft>
              <a:buNone/>
            </a:pPr>
            <a:r>
              <a:rPr lang="en" sz="1100">
                <a:solidFill>
                  <a:schemeClr val="dk1"/>
                </a:solidFill>
              </a:rPr>
              <a:t>introduces structured, interconnected data (i.e., a knowledge graph) into the retrieval-augmented generation (RAG) pipeline. By integrating a knowledge graph, an LLM can leverage rich, semantically linked information for more accurate and contextually relevant responses. Knowledge graphs enhance traditional RAG systems by providing explicit relationships and attributes between entities, allowing for more structured reasoning and improved interpretability.</a:t>
            </a:r>
            <a:endParaRPr sz="1100">
              <a:solidFill>
                <a:schemeClr val="dk1"/>
              </a:solidFill>
            </a:endParaRPr>
          </a:p>
          <a:p>
            <a:pPr indent="0" lvl="0" marL="0" rtl="0" algn="l">
              <a:spcBef>
                <a:spcPts val="1400"/>
              </a:spcBef>
              <a:spcAft>
                <a:spcPts val="0"/>
              </a:spcAft>
              <a:buClr>
                <a:schemeClr val="dk1"/>
              </a:buClr>
              <a:buSzPts val="1100"/>
              <a:buFont typeface="Arial"/>
              <a:buNone/>
            </a:pPr>
            <a:r>
              <a:rPr b="1" lang="en" sz="1300">
                <a:solidFill>
                  <a:schemeClr val="dk1"/>
                </a:solidFill>
              </a:rPr>
              <a:t>Key Concepts:</a:t>
            </a:r>
            <a:endParaRPr b="1" sz="1300">
              <a:solidFill>
                <a:schemeClr val="dk1"/>
              </a:solidFill>
            </a:endParaRPr>
          </a:p>
          <a:p>
            <a:pPr indent="-298450" lvl="0" marL="457200" rtl="0" algn="l">
              <a:spcBef>
                <a:spcPts val="1200"/>
              </a:spcBef>
              <a:spcAft>
                <a:spcPts val="0"/>
              </a:spcAft>
              <a:buClr>
                <a:schemeClr val="dk1"/>
              </a:buClr>
              <a:buSzPts val="1100"/>
              <a:buAutoNum type="arabicPeriod"/>
            </a:pPr>
            <a:r>
              <a:rPr b="1" lang="en" sz="1100">
                <a:solidFill>
                  <a:schemeClr val="dk1"/>
                </a:solidFill>
              </a:rPr>
              <a:t>Knowledge Graph (KG)</a:t>
            </a:r>
            <a:r>
              <a:rPr lang="en" sz="1100">
                <a:solidFill>
                  <a:schemeClr val="dk1"/>
                </a:solidFill>
              </a:rPr>
              <a:t>: A network of entities (nodes) and relationships (edges) representing knowledge in a structured form. Examples include ontologies, taxonomies, or knowledge bases like Google’s Knowledge Graph or Wikidata.</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RAG Pipeline</a:t>
            </a:r>
            <a:r>
              <a:rPr lang="en" sz="1100">
                <a:solidFill>
                  <a:schemeClr val="dk1"/>
                </a:solidFill>
              </a:rPr>
              <a:t>: Typically involves retrieving unstructured documents or passages to augment a language model. By integrating knowledge graphs, the retrieval process can access both structured (knowledge graph) and unstructured (text documents) data, improving the generation quality.</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KG as Retrieval Source</a:t>
            </a:r>
            <a:r>
              <a:rPr lang="en" sz="1100">
                <a:solidFill>
                  <a:schemeClr val="dk1"/>
                </a:solidFill>
              </a:rPr>
              <a:t>: In a knowledge graph-integrated RAG system, the retrieval step might not only search for relevant text passages but also query a knowledge graph to extract specific facts or relations that help the LLM generate more accurate responses.</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3"/>
          <p:cNvSpPr txBox="1"/>
          <p:nvPr>
            <p:ph idx="1" type="body"/>
          </p:nvPr>
        </p:nvSpPr>
        <p:spPr>
          <a:xfrm>
            <a:off x="195025" y="238350"/>
            <a:ext cx="8637300" cy="47562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Workflow for KG-Integrated RAG:</a:t>
            </a:r>
            <a:endParaRPr b="1" sz="1300">
              <a:solidFill>
                <a:schemeClr val="dk1"/>
              </a:solidFill>
            </a:endParaRPr>
          </a:p>
          <a:p>
            <a:pPr indent="-298450" lvl="0" marL="457200" rtl="0" algn="l">
              <a:spcBef>
                <a:spcPts val="1200"/>
              </a:spcBef>
              <a:spcAft>
                <a:spcPts val="0"/>
              </a:spcAft>
              <a:buClr>
                <a:schemeClr val="dk1"/>
              </a:buClr>
              <a:buSzPts val="1100"/>
              <a:buAutoNum type="arabicPeriod"/>
            </a:pPr>
            <a:r>
              <a:rPr b="1" lang="en" sz="1100">
                <a:solidFill>
                  <a:schemeClr val="dk1"/>
                </a:solidFill>
              </a:rPr>
              <a:t>Query Understanding</a:t>
            </a:r>
            <a:r>
              <a:rPr lang="en" sz="1100">
                <a:solidFill>
                  <a:schemeClr val="dk1"/>
                </a:solidFill>
              </a:rPr>
              <a:t>: The query can be analyzed to identify entities and relations that can be looked up in a knowledge graph.</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KG Querying</a:t>
            </a:r>
            <a:r>
              <a:rPr lang="en" sz="1100">
                <a:solidFill>
                  <a:schemeClr val="dk1"/>
                </a:solidFill>
              </a:rPr>
              <a:t>: The relevant entities and their relationships are retrieved from the knowledge graph.</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Unstructured Data Retrieval</a:t>
            </a:r>
            <a:r>
              <a:rPr lang="en" sz="1100">
                <a:solidFill>
                  <a:schemeClr val="dk1"/>
                </a:solidFill>
              </a:rPr>
              <a:t>: Simultaneously, relevant documents or passages are retrieved from the document corpus (as in a traditional RAG pipeline).</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Context Augmentation</a:t>
            </a:r>
            <a:r>
              <a:rPr lang="en" sz="1100">
                <a:solidFill>
                  <a:schemeClr val="dk1"/>
                </a:solidFill>
              </a:rPr>
              <a:t>: The retrieved structured knowledge (from the KG) and unstructured text (from documents) are combined and used as context for the LLM.</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Response Generation</a:t>
            </a:r>
            <a:r>
              <a:rPr lang="en" sz="1100">
                <a:solidFill>
                  <a:schemeClr val="dk1"/>
                </a:solidFill>
              </a:rPr>
              <a:t>: The LLM generates responses using both the factual knowledge from the KG and the richer narrative or explanations from the documents.</a:t>
            </a:r>
            <a:endParaRPr sz="1100">
              <a:solidFill>
                <a:schemeClr val="dk1"/>
              </a:solidFill>
            </a:endParaRPr>
          </a:p>
          <a:p>
            <a:pPr indent="0" lvl="0" marL="0" rtl="0" algn="l">
              <a:spcBef>
                <a:spcPts val="1400"/>
              </a:spcBef>
              <a:spcAft>
                <a:spcPts val="0"/>
              </a:spcAft>
              <a:buNone/>
            </a:pPr>
            <a:r>
              <a:rPr b="1" lang="en" sz="1300">
                <a:solidFill>
                  <a:schemeClr val="dk1"/>
                </a:solidFill>
              </a:rPr>
              <a:t>Key Benefits of KG Integration in RAG Pipelines:</a:t>
            </a:r>
            <a:endParaRPr b="1" sz="1300">
              <a:solidFill>
                <a:schemeClr val="dk1"/>
              </a:solidFill>
            </a:endParaRPr>
          </a:p>
          <a:p>
            <a:pPr indent="-298450" lvl="0" marL="457200" rtl="0" algn="l">
              <a:spcBef>
                <a:spcPts val="1200"/>
              </a:spcBef>
              <a:spcAft>
                <a:spcPts val="0"/>
              </a:spcAft>
              <a:buClr>
                <a:schemeClr val="dk1"/>
              </a:buClr>
              <a:buSzPts val="1100"/>
              <a:buAutoNum type="arabicPeriod"/>
            </a:pPr>
            <a:r>
              <a:rPr b="1" lang="en" sz="1100">
                <a:solidFill>
                  <a:schemeClr val="dk1"/>
                </a:solidFill>
              </a:rPr>
              <a:t>Enhanced Accuracy</a:t>
            </a:r>
            <a:r>
              <a:rPr lang="en" sz="1100">
                <a:solidFill>
                  <a:schemeClr val="dk1"/>
                </a:solidFill>
              </a:rPr>
              <a:t>: Knowledge graphs provide accurate and structured data, ensuring that the LLM uses the correct factual information during generation.</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Contextual Reasoning</a:t>
            </a:r>
            <a:r>
              <a:rPr lang="en" sz="1100">
                <a:solidFill>
                  <a:schemeClr val="dk1"/>
                </a:solidFill>
              </a:rPr>
              <a:t>: Relationships in the knowledge graph enable the LLM to better understand how entities are connected, improving reasoning and inference capabilities.</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Hybrid Retrieval</a:t>
            </a:r>
            <a:r>
              <a:rPr lang="en" sz="1100">
                <a:solidFill>
                  <a:schemeClr val="dk1"/>
                </a:solidFill>
              </a:rPr>
              <a:t>: Combining structured data from KGs with unstructured document retrieval allows for richer, more comprehensive context augmentation.</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Scalability</a:t>
            </a:r>
            <a:r>
              <a:rPr lang="en" sz="1100">
                <a:solidFill>
                  <a:schemeClr val="dk1"/>
                </a:solidFill>
              </a:rPr>
              <a:t>: Knowledge graphs can be large and highly interconnected, providing a scalable way to include structured data into retrieval pipelines.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260025"/>
            <a:ext cx="8520600" cy="463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Chunking optimizes how large documents or datasets are segmented into smaller, manageable pieces (chunks) for efficient retrieval and use in conjunction with LLMs.</a:t>
            </a:r>
            <a:endParaRPr/>
          </a:p>
          <a:p>
            <a:pPr indent="0" lvl="0" marL="0" rtl="0" algn="l">
              <a:spcBef>
                <a:spcPts val="1200"/>
              </a:spcBef>
              <a:spcAft>
                <a:spcPts val="0"/>
              </a:spcAft>
              <a:buNone/>
            </a:pPr>
            <a:r>
              <a:rPr lang="en"/>
              <a:t>Goals of Chunking in RAG Pipelines-</a:t>
            </a:r>
            <a:endParaRPr/>
          </a:p>
          <a:p>
            <a:pPr indent="0" lvl="0" marL="0" rtl="0" algn="l">
              <a:spcBef>
                <a:spcPts val="1200"/>
              </a:spcBef>
              <a:spcAft>
                <a:spcPts val="0"/>
              </a:spcAft>
              <a:buClr>
                <a:schemeClr val="dk1"/>
              </a:buClr>
              <a:buSzPts val="1100"/>
              <a:buFont typeface="Arial"/>
              <a:buNone/>
            </a:pPr>
            <a:r>
              <a:rPr b="1" lang="en" sz="1100">
                <a:solidFill>
                  <a:schemeClr val="dk1"/>
                </a:solidFill>
              </a:rPr>
              <a:t>Optimize Retrieval</a:t>
            </a:r>
            <a:r>
              <a:rPr lang="en" sz="1100">
                <a:solidFill>
                  <a:schemeClr val="dk1"/>
                </a:solidFill>
              </a:rPr>
              <a:t>: Chunks are the retrievable units; therefore, the strategy should optimize the ability to retrieve the most relevant chunks.</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Maximize Contextual Coherence</a:t>
            </a:r>
            <a:r>
              <a:rPr lang="en" sz="1100">
                <a:solidFill>
                  <a:schemeClr val="dk1"/>
                </a:solidFill>
              </a:rPr>
              <a:t>: Chunks should maintain enough contextual integrity to allow the model to generate coherent and accurate responses.</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Handle Long Documents</a:t>
            </a:r>
            <a:r>
              <a:rPr lang="en" sz="1100">
                <a:solidFill>
                  <a:schemeClr val="dk1"/>
                </a:solidFill>
              </a:rPr>
              <a:t>: Large documents are broken down into smaller parts that fit within token limits of LLMs during generation.</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260025"/>
            <a:ext cx="8520600" cy="464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Chunking Strategy</a:t>
            </a:r>
            <a:endParaRPr/>
          </a:p>
          <a:p>
            <a:pPr indent="0" lvl="0" marL="0" rtl="0" algn="l">
              <a:spcBef>
                <a:spcPts val="1200"/>
              </a:spcBef>
              <a:spcAft>
                <a:spcPts val="0"/>
              </a:spcAft>
              <a:buClr>
                <a:schemeClr val="dk1"/>
              </a:buClr>
              <a:buSzPts val="1100"/>
              <a:buFont typeface="Arial"/>
              <a:buNone/>
            </a:pPr>
            <a:r>
              <a:rPr b="1" lang="en" sz="1100">
                <a:solidFill>
                  <a:schemeClr val="dk1"/>
                </a:solidFill>
              </a:rPr>
              <a:t>1.Chunk Size</a:t>
            </a:r>
            <a:endParaRPr b="1"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Objective</a:t>
            </a:r>
            <a:r>
              <a:rPr lang="en" sz="1100">
                <a:solidFill>
                  <a:schemeClr val="dk1"/>
                </a:solidFill>
              </a:rPr>
              <a:t>: Ensure each chunk is small enough to efficiently store, search, and retrieve while containing sufficient contextual information.</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Approach</a:t>
            </a:r>
            <a:r>
              <a:rPr lang="en" sz="1100">
                <a:solidFill>
                  <a:schemeClr val="dk1"/>
                </a:solidFill>
              </a:rPr>
              <a:t>:</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Token-Based Chunking</a:t>
            </a:r>
            <a:r>
              <a:rPr lang="en" sz="1100">
                <a:solidFill>
                  <a:schemeClr val="dk1"/>
                </a:solidFill>
              </a:rPr>
              <a:t>: Segment based on token length (e.g., 512 tokens per chunk).</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Sentence-Based Chunking</a:t>
            </a:r>
            <a:r>
              <a:rPr lang="en" sz="1100">
                <a:solidFill>
                  <a:schemeClr val="dk1"/>
                </a:solidFill>
              </a:rPr>
              <a:t>: Break chunks at natural sentence boundaries, ensuring a logical flow of information.</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Dynamic Chunking</a:t>
            </a:r>
            <a:r>
              <a:rPr lang="en" sz="1100">
                <a:solidFill>
                  <a:schemeClr val="dk1"/>
                </a:solidFill>
              </a:rPr>
              <a:t>: Adjust chunk size based on the content type (e.g., legal documents, academic papers may require longer chunks).</a:t>
            </a:r>
            <a:endParaRPr sz="1100">
              <a:solidFill>
                <a:schemeClr val="dk1"/>
              </a:solidFill>
            </a:endParaRPr>
          </a:p>
          <a:p>
            <a:pPr indent="0" lvl="0" marL="0" rtl="0" algn="l">
              <a:spcBef>
                <a:spcPts val="1200"/>
              </a:spcBef>
              <a:spcAft>
                <a:spcPts val="0"/>
              </a:spcAft>
              <a:buNone/>
            </a:pPr>
            <a:r>
              <a:rPr b="1" lang="en" sz="1100">
                <a:solidFill>
                  <a:schemeClr val="dk1"/>
                </a:solidFill>
              </a:rPr>
              <a:t>2.Context Preservation</a:t>
            </a:r>
            <a:endParaRPr b="1"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Contextual Overlap</a:t>
            </a:r>
            <a:r>
              <a:rPr lang="en" sz="1100">
                <a:solidFill>
                  <a:schemeClr val="dk1"/>
                </a:solidFill>
              </a:rPr>
              <a:t>: Use overlapping chunks (e.g., with 20-30% overlap) to avoid losing critical information that spans chunk boundaries.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Semantic Chunks</a:t>
            </a:r>
            <a:r>
              <a:rPr lang="en" sz="1100">
                <a:solidFill>
                  <a:schemeClr val="dk1"/>
                </a:solidFill>
              </a:rPr>
              <a:t>: Use semantic segmentation methods to split the document at natural breaks (e.g., between paragraphs or sections) rather than at fixed token lengths.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Hierarchical Chunking</a:t>
            </a:r>
            <a:r>
              <a:rPr lang="en" sz="1100">
                <a:solidFill>
                  <a:schemeClr val="dk1"/>
                </a:solidFill>
              </a:rPr>
              <a:t>: Create multiple levels of chunks, e.g., sections, subsections, and paragraphs, to preserve hierarchical structure.</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idx="1" type="body"/>
          </p:nvPr>
        </p:nvSpPr>
        <p:spPr>
          <a:xfrm>
            <a:off x="311700" y="227525"/>
            <a:ext cx="8520600" cy="4712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100">
                <a:solidFill>
                  <a:schemeClr val="dk1"/>
                </a:solidFill>
              </a:rPr>
              <a:t>3.Preprocessing for Chunking</a:t>
            </a:r>
            <a:endParaRPr b="1"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Content Parsing</a:t>
            </a:r>
            <a:r>
              <a:rPr lang="en" sz="1100">
                <a:solidFill>
                  <a:schemeClr val="dk1"/>
                </a:solidFill>
              </a:rPr>
              <a:t>: Extract structured data like headings, sections, bullet points, and tables, to guide chunking based on document structure.</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Tokenization</a:t>
            </a:r>
            <a:r>
              <a:rPr lang="en" sz="1100">
                <a:solidFill>
                  <a:schemeClr val="dk1"/>
                </a:solidFill>
              </a:rPr>
              <a:t>: Use tokenization techniques to accurately compute the number of tokens, accounting for any special tokens that the LLM might require.</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Language-Specific Preprocessing</a:t>
            </a:r>
            <a:r>
              <a:rPr lang="en" sz="1100">
                <a:solidFill>
                  <a:schemeClr val="dk1"/>
                </a:solidFill>
              </a:rPr>
              <a:t>: Account for nuances in language (e.g., sentence boundaries in different languages) that affect how documents are segmented.</a:t>
            </a:r>
            <a:endParaRPr sz="1100">
              <a:solidFill>
                <a:schemeClr val="dk1"/>
              </a:solidFill>
            </a:endParaRPr>
          </a:p>
          <a:p>
            <a:pPr indent="0" lvl="0" marL="0" rtl="0" algn="l">
              <a:spcBef>
                <a:spcPts val="1200"/>
              </a:spcBef>
              <a:spcAft>
                <a:spcPts val="0"/>
              </a:spcAft>
              <a:buNone/>
            </a:pPr>
            <a:r>
              <a:rPr b="1" lang="en" sz="1100">
                <a:solidFill>
                  <a:schemeClr val="dk1"/>
                </a:solidFill>
              </a:rPr>
              <a:t>4.Metadata Enrichment</a:t>
            </a:r>
            <a:endParaRPr b="1"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Embedding Metadata</a:t>
            </a:r>
            <a:r>
              <a:rPr lang="en" sz="1100">
                <a:solidFill>
                  <a:schemeClr val="dk1"/>
                </a:solidFill>
              </a:rPr>
              <a:t>: Include metadata like the document ID, section title, or timestamp with each chunk. This allows for more context-aware retrieval.</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Vectorization</a:t>
            </a:r>
            <a:r>
              <a:rPr lang="en" sz="1100">
                <a:solidFill>
                  <a:schemeClr val="dk1"/>
                </a:solidFill>
              </a:rPr>
              <a:t>: Each chunk is embedded into a dense vector space using vectorizers like BERT or other embedding models to allow for similarity searches in the retrieval step.</a:t>
            </a:r>
            <a:endParaRPr sz="1100">
              <a:solidFill>
                <a:schemeClr val="dk1"/>
              </a:solidFill>
            </a:endParaRPr>
          </a:p>
          <a:p>
            <a:pPr indent="0" lvl="0" marL="0" rtl="0" algn="l">
              <a:spcBef>
                <a:spcPts val="1200"/>
              </a:spcBef>
              <a:spcAft>
                <a:spcPts val="0"/>
              </a:spcAft>
              <a:buNone/>
            </a:pPr>
            <a:r>
              <a:rPr b="1" lang="en" sz="1100">
                <a:solidFill>
                  <a:schemeClr val="dk1"/>
                </a:solidFill>
              </a:rPr>
              <a:t>5. Chunk Storage</a:t>
            </a:r>
            <a:endParaRPr b="1"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Vector Databases</a:t>
            </a:r>
            <a:r>
              <a:rPr lang="en" sz="1100">
                <a:solidFill>
                  <a:schemeClr val="dk1"/>
                </a:solidFill>
              </a:rPr>
              <a:t>: Chunks and their embeddings are stored in vector databases such as Pinecone, Weaviate, or FAISS, allowing for high-speed similarity search during retrieval.</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Search Indexing</a:t>
            </a:r>
            <a:r>
              <a:rPr lang="en" sz="1100">
                <a:solidFill>
                  <a:schemeClr val="dk1"/>
                </a:solidFill>
              </a:rPr>
              <a:t>: Index chunks using text-based search indices like Elasticsearch or hybrid search engines that support both vector and keyword search.</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idx="1" type="body"/>
          </p:nvPr>
        </p:nvSpPr>
        <p:spPr>
          <a:xfrm>
            <a:off x="311700" y="238350"/>
            <a:ext cx="8520600" cy="46803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Chunking in RAG Workflow:</a:t>
            </a:r>
            <a:endParaRPr b="1" sz="1300">
              <a:solidFill>
                <a:schemeClr val="dk1"/>
              </a:solidFill>
            </a:endParaRPr>
          </a:p>
          <a:p>
            <a:pPr indent="-298450" lvl="0" marL="457200" rtl="0" algn="l">
              <a:spcBef>
                <a:spcPts val="1200"/>
              </a:spcBef>
              <a:spcAft>
                <a:spcPts val="0"/>
              </a:spcAft>
              <a:buClr>
                <a:schemeClr val="dk1"/>
              </a:buClr>
              <a:buSzPts val="1100"/>
              <a:buAutoNum type="arabicPeriod"/>
            </a:pPr>
            <a:r>
              <a:rPr b="1" lang="en" sz="1100">
                <a:solidFill>
                  <a:schemeClr val="dk1"/>
                </a:solidFill>
              </a:rPr>
              <a:t>Document Ingestion</a:t>
            </a:r>
            <a:r>
              <a:rPr lang="en" sz="1100">
                <a:solidFill>
                  <a:schemeClr val="dk1"/>
                </a:solidFill>
              </a:rPr>
              <a:t>: Input documents are split into smaller chunks using the defined chunking strategy.</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Embedding Generation</a:t>
            </a:r>
            <a:r>
              <a:rPr lang="en" sz="1100">
                <a:solidFill>
                  <a:schemeClr val="dk1"/>
                </a:solidFill>
              </a:rPr>
              <a:t>: Each chunk is converted into a dense vector embedding using a pre-trained model (e.g., BERT, SBERT).</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Storage &amp; Retrieval</a:t>
            </a:r>
            <a:r>
              <a:rPr lang="en" sz="1100">
                <a:solidFill>
                  <a:schemeClr val="dk1"/>
                </a:solidFill>
              </a:rPr>
              <a:t>: Chunks are stored in a vector database or search engine. During query time, the most relevant chunks are retrieved based on similarity to the user’s query.</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Augmentation</a:t>
            </a:r>
            <a:r>
              <a:rPr lang="en" sz="1100">
                <a:solidFill>
                  <a:schemeClr val="dk1"/>
                </a:solidFill>
              </a:rPr>
              <a:t>: Retrieved chunks are concatenated (up to the token limit) and passed to the LLM to generate an answer. Overlapping chunks ensure continuity across related sections.</a:t>
            </a:r>
            <a:endParaRPr sz="1100">
              <a:solidFill>
                <a:schemeClr val="dk1"/>
              </a:solidFill>
            </a:endParaRPr>
          </a:p>
          <a:p>
            <a:pPr indent="0" lvl="0" marL="0" rtl="0" algn="l">
              <a:spcBef>
                <a:spcPts val="1200"/>
              </a:spcBef>
              <a:spcAft>
                <a:spcPts val="0"/>
              </a:spcAft>
              <a:buNone/>
            </a:pPr>
            <a:r>
              <a:t/>
            </a:r>
            <a:endParaRPr/>
          </a:p>
          <a:p>
            <a:pPr indent="0" lvl="0" marL="0" rtl="0" algn="l">
              <a:spcBef>
                <a:spcPts val="1400"/>
              </a:spcBef>
              <a:spcAft>
                <a:spcPts val="0"/>
              </a:spcAft>
              <a:buClr>
                <a:schemeClr val="dk1"/>
              </a:buClr>
              <a:buSzPts val="1100"/>
              <a:buFont typeface="Arial"/>
              <a:buNone/>
            </a:pPr>
            <a:r>
              <a:rPr b="1" lang="en" sz="1300">
                <a:solidFill>
                  <a:schemeClr val="dk1"/>
                </a:solidFill>
              </a:rPr>
              <a:t>Advanced Chunking Considerations for RAG:</a:t>
            </a:r>
            <a:endParaRPr b="1" sz="13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Multi-Stage Retrieval</a:t>
            </a:r>
            <a:r>
              <a:rPr lang="en" sz="1100">
                <a:solidFill>
                  <a:schemeClr val="dk1"/>
                </a:solidFill>
              </a:rPr>
              <a:t>: Use coarse-to-fine retrieval where large chunks are retrieved initially, and then finer-grained chunks are selected for final augmentation.</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Dynamic Re-Chunking</a:t>
            </a:r>
            <a:r>
              <a:rPr lang="en" sz="1100">
                <a:solidFill>
                  <a:schemeClr val="dk1"/>
                </a:solidFill>
              </a:rPr>
              <a:t>: After retrieval, chunks may be dynamically re-chunked to better fit the context window of the LLM without exceeding the token limit.</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Knowledge Graph Integration</a:t>
            </a:r>
            <a:r>
              <a:rPr lang="en" sz="1100">
                <a:solidFill>
                  <a:schemeClr val="dk1"/>
                </a:solidFill>
              </a:rPr>
              <a:t>: In advanced systems, the chunking process may also involve linking to entities or nodes within a knowledge graph, providing richer context to the retrieval process.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idx="1" type="body"/>
          </p:nvPr>
        </p:nvSpPr>
        <p:spPr>
          <a:xfrm>
            <a:off x="195025" y="260025"/>
            <a:ext cx="8797200" cy="46695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Multi-Stage Retrieval in Advanced RAG Pipelines</a:t>
            </a:r>
            <a:endParaRPr b="1" sz="13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Multi-stage retrieval</a:t>
            </a:r>
            <a:r>
              <a:rPr lang="en" sz="1100">
                <a:solidFill>
                  <a:schemeClr val="dk1"/>
                </a:solidFill>
              </a:rPr>
              <a:t> is a technique that refines the retrieval process by first conducting a broad search (coarse retrieval) and then narrowing down the results (fine retrieval) to produce the most relevant chunks for augmentation in RAG (Retrieval-Augmented Generation) pipelines. This helps deal with large corpora, ensuring both speed and accuracy by progressively filtering out irrelevant data.</a:t>
            </a:r>
            <a:endParaRPr sz="1100">
              <a:solidFill>
                <a:schemeClr val="dk1"/>
              </a:solidFill>
            </a:endParaRPr>
          </a:p>
          <a:p>
            <a:pPr indent="0" lvl="0" marL="0" rtl="0" algn="l">
              <a:spcBef>
                <a:spcPts val="1400"/>
              </a:spcBef>
              <a:spcAft>
                <a:spcPts val="0"/>
              </a:spcAft>
              <a:buClr>
                <a:schemeClr val="dk1"/>
              </a:buClr>
              <a:buSzPts val="1100"/>
              <a:buFont typeface="Arial"/>
              <a:buNone/>
            </a:pPr>
            <a:r>
              <a:rPr b="1" lang="en" sz="1300">
                <a:solidFill>
                  <a:schemeClr val="dk1"/>
                </a:solidFill>
              </a:rPr>
              <a:t>Stages in Multi-Stage Retrieval:</a:t>
            </a:r>
            <a:endParaRPr b="1" sz="1300">
              <a:solidFill>
                <a:schemeClr val="dk1"/>
              </a:solidFill>
            </a:endParaRPr>
          </a:p>
          <a:p>
            <a:pPr indent="-298450" lvl="0" marL="457200" rtl="0" algn="l">
              <a:spcBef>
                <a:spcPts val="1200"/>
              </a:spcBef>
              <a:spcAft>
                <a:spcPts val="0"/>
              </a:spcAft>
              <a:buClr>
                <a:schemeClr val="dk1"/>
              </a:buClr>
              <a:buSzPts val="1100"/>
              <a:buAutoNum type="arabicPeriod"/>
            </a:pPr>
            <a:r>
              <a:rPr b="1" lang="en" sz="1100">
                <a:solidFill>
                  <a:schemeClr val="dk1"/>
                </a:solidFill>
              </a:rPr>
              <a:t>Coarse Retrieval</a:t>
            </a:r>
            <a:r>
              <a:rPr lang="en" sz="1100">
                <a:solidFill>
                  <a:schemeClr val="dk1"/>
                </a:solidFill>
              </a:rPr>
              <a:t>:</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Retrieve a broad set of candidate documents or chunks using fast, lower-complexity retrieval techniques.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Methods: Sparse vector retrieval (e.g., BM25), approximate nearest neighbor search, or a fast dense vector search using FAISS.</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Fine Retrieval</a:t>
            </a:r>
            <a:r>
              <a:rPr lang="en" sz="1100">
                <a:solidFill>
                  <a:schemeClr val="dk1"/>
                </a:solidFill>
              </a:rPr>
              <a:t>:</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Refine the coarse retrieval results by applying more expensive, context-aware models or scoring mechanisms, such as deep neural networks, to re-rank the results.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Methods: Dense retrieval models like DPR (Dense Passage Retrieval) or more accurate re-ranking using cross-attention models such as ColBERT.</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idx="1" type="body"/>
          </p:nvPr>
        </p:nvSpPr>
        <p:spPr>
          <a:xfrm>
            <a:off x="311700" y="249175"/>
            <a:ext cx="8520600" cy="4647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100000"/>
              <a:buFont typeface="Arial"/>
              <a:buNone/>
            </a:pPr>
            <a:r>
              <a:rPr b="1" lang="en" sz="1100">
                <a:solidFill>
                  <a:schemeClr val="dk1"/>
                </a:solidFill>
              </a:rPr>
              <a:t>Coarse Retrieval (BM25)</a:t>
            </a:r>
            <a:r>
              <a:rPr lang="en" sz="1100">
                <a:solidFill>
                  <a:schemeClr val="dk1"/>
                </a:solidFill>
              </a:rPr>
              <a:t>:</a:t>
            </a:r>
            <a:endParaRPr sz="1100">
              <a:solidFill>
                <a:schemeClr val="dk1"/>
              </a:solidFill>
            </a:endParaRPr>
          </a:p>
          <a:p>
            <a:pPr indent="-293211" lvl="0" marL="457200" rtl="0" algn="l">
              <a:spcBef>
                <a:spcPts val="1200"/>
              </a:spcBef>
              <a:spcAft>
                <a:spcPts val="0"/>
              </a:spcAft>
              <a:buClr>
                <a:schemeClr val="dk1"/>
              </a:buClr>
              <a:buSzPct val="100000"/>
              <a:buChar char="●"/>
            </a:pPr>
            <a:r>
              <a:rPr lang="en" sz="1100">
                <a:solidFill>
                  <a:schemeClr val="dk1"/>
                </a:solidFill>
              </a:rPr>
              <a:t>BM25 is a traditional term-based retrieval model. It tokenizes the corpus and query, computes relevance scores, and retrieves the top </a:t>
            </a:r>
            <a:r>
              <a:rPr lang="en" sz="1100">
                <a:solidFill>
                  <a:srgbClr val="188038"/>
                </a:solidFill>
                <a:latin typeface="Roboto Mono"/>
                <a:ea typeface="Roboto Mono"/>
                <a:cs typeface="Roboto Mono"/>
                <a:sym typeface="Roboto Mono"/>
              </a:rPr>
              <a:t>k</a:t>
            </a:r>
            <a:r>
              <a:rPr lang="en" sz="1100">
                <a:solidFill>
                  <a:schemeClr val="dk1"/>
                </a:solidFill>
              </a:rPr>
              <a:t> candidates. BM25 works well for fast, sparse vector retrieval but lacks deep semantic understanding.</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Fine Retrieval (Dense)</a:t>
            </a:r>
            <a:r>
              <a:rPr lang="en" sz="1100">
                <a:solidFill>
                  <a:schemeClr val="dk1"/>
                </a:solidFill>
              </a:rPr>
              <a:t>:</a:t>
            </a:r>
            <a:endParaRPr sz="1100">
              <a:solidFill>
                <a:schemeClr val="dk1"/>
              </a:solidFill>
            </a:endParaRPr>
          </a:p>
          <a:p>
            <a:pPr indent="-293211" lvl="0" marL="457200" rtl="0" algn="l">
              <a:spcBef>
                <a:spcPts val="1200"/>
              </a:spcBef>
              <a:spcAft>
                <a:spcPts val="0"/>
              </a:spcAft>
              <a:buClr>
                <a:schemeClr val="dk1"/>
              </a:buClr>
              <a:buSzPct val="100000"/>
              <a:buChar char="●"/>
            </a:pPr>
            <a:r>
              <a:rPr lang="en" sz="1100">
                <a:solidFill>
                  <a:schemeClr val="dk1"/>
                </a:solidFill>
              </a:rPr>
              <a:t>After coarse retrieval, the </a:t>
            </a:r>
            <a:r>
              <a:rPr lang="en" sz="1100">
                <a:solidFill>
                  <a:srgbClr val="188038"/>
                </a:solidFill>
                <a:latin typeface="Roboto Mono"/>
                <a:ea typeface="Roboto Mono"/>
                <a:cs typeface="Roboto Mono"/>
                <a:sym typeface="Roboto Mono"/>
              </a:rPr>
              <a:t>SentenceTransformer</a:t>
            </a:r>
            <a:r>
              <a:rPr lang="en" sz="1100">
                <a:solidFill>
                  <a:schemeClr val="dk1"/>
                </a:solidFill>
              </a:rPr>
              <a:t> model generates dense embeddings for the retrieved candidates and the query. It then calculates cosine similarity between the query embedding and candidate embeddings.</a:t>
            </a:r>
            <a:endParaRPr sz="1100">
              <a:solidFill>
                <a:schemeClr val="dk1"/>
              </a:solidFill>
            </a:endParaRPr>
          </a:p>
          <a:p>
            <a:pPr indent="-293211" lvl="0" marL="457200" rtl="0" algn="l">
              <a:spcBef>
                <a:spcPts val="0"/>
              </a:spcBef>
              <a:spcAft>
                <a:spcPts val="0"/>
              </a:spcAft>
              <a:buClr>
                <a:schemeClr val="dk1"/>
              </a:buClr>
              <a:buSzPct val="100000"/>
              <a:buChar char="●"/>
            </a:pPr>
            <a:r>
              <a:rPr lang="en" sz="1100">
                <a:solidFill>
                  <a:schemeClr val="dk1"/>
                </a:solidFill>
              </a:rPr>
              <a:t>This dense retrieval step re-ranks the coarse results based on semantic similarity, ensuring the most contextually relevant results are prioritized.</a:t>
            </a:r>
            <a:endParaRPr sz="1100">
              <a:solidFill>
                <a:schemeClr val="dk1"/>
              </a:solidFill>
            </a:endParaRPr>
          </a:p>
          <a:p>
            <a:pPr indent="0" lvl="0" marL="0" rtl="0" algn="l">
              <a:spcBef>
                <a:spcPts val="1400"/>
              </a:spcBef>
              <a:spcAft>
                <a:spcPts val="0"/>
              </a:spcAft>
              <a:buNone/>
            </a:pPr>
            <a:r>
              <a:rPr b="1" lang="en" sz="1300">
                <a:solidFill>
                  <a:schemeClr val="dk1"/>
                </a:solidFill>
              </a:rPr>
              <a:t>Explanation of Key Components:</a:t>
            </a:r>
            <a:endParaRPr b="1" sz="1300">
              <a:solidFill>
                <a:schemeClr val="dk1"/>
              </a:solidFill>
            </a:endParaRPr>
          </a:p>
          <a:p>
            <a:pPr indent="-293211" lvl="0" marL="457200" rtl="0" algn="l">
              <a:spcBef>
                <a:spcPts val="1200"/>
              </a:spcBef>
              <a:spcAft>
                <a:spcPts val="0"/>
              </a:spcAft>
              <a:buClr>
                <a:schemeClr val="dk1"/>
              </a:buClr>
              <a:buSzPct val="100000"/>
              <a:buChar char="●"/>
            </a:pPr>
            <a:r>
              <a:rPr b="1" lang="en" sz="1100">
                <a:solidFill>
                  <a:schemeClr val="dk1"/>
                </a:solidFill>
              </a:rPr>
              <a:t>BM25</a:t>
            </a:r>
            <a:r>
              <a:rPr lang="en" sz="1100">
                <a:solidFill>
                  <a:schemeClr val="dk1"/>
                </a:solidFill>
              </a:rPr>
              <a:t>: A probabilistic model commonly used in search engines that ranks documents based on keyword matching and term frequency, adjusting for document length and relevance.</a:t>
            </a: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SentenceTransformer</a:t>
            </a:r>
            <a:r>
              <a:rPr lang="en" sz="1100">
                <a:solidFill>
                  <a:schemeClr val="dk1"/>
                </a:solidFill>
              </a:rPr>
              <a:t>: This model produces dense vector embeddings from sentences. It is used for fine-grained similarity calculation in the fine retrieval step. The embeddings capture the semantic meaning of sentences and thus provide a more accurate retrieval mechanism than traditional methods.</a:t>
            </a: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VectorDB (Optional)</a:t>
            </a:r>
            <a:r>
              <a:rPr lang="en" sz="1100">
                <a:solidFill>
                  <a:schemeClr val="dk1"/>
                </a:solidFill>
              </a:rPr>
              <a:t>: DB can be used to speed up dense retrieval by pre-indexing large corpora into a vector space and performing efficient nearest-neighbor searches. In this example, we avoided FAISS for simplicity in the fine retrieval step, but it can be integrated for scale.</a:t>
            </a:r>
            <a:endParaRPr sz="1100">
              <a:solidFill>
                <a:schemeClr val="dk1"/>
              </a:solidFill>
            </a:endParaRPr>
          </a:p>
          <a:p>
            <a:pPr indent="0" lvl="0" marL="457200" rtl="0" algn="l">
              <a:spcBef>
                <a:spcPts val="1200"/>
              </a:spcBef>
              <a:spcAft>
                <a:spcPts val="0"/>
              </a:spcAft>
              <a:buNone/>
            </a:pPr>
            <a:r>
              <a:rPr b="1" lang="en" sz="1100">
                <a:solidFill>
                  <a:schemeClr val="dk1"/>
                </a:solidFill>
              </a:rPr>
              <a:t>Multi-stage retrieval</a:t>
            </a:r>
            <a:r>
              <a:rPr lang="en" sz="1100">
                <a:solidFill>
                  <a:schemeClr val="dk1"/>
                </a:solidFill>
              </a:rPr>
              <a:t> combines the speed of sparse retrieval models like BM25 with the accuracy of dense retrieval techniques, ensuring that the most relevant and contextually appropriate chunks are passed to the language model. This process is scalable for large datasets, with the coarse stage handling the bulk of the retrieval, and the fine stage refining and narrowing the focus for better accuracy.</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0"/>
          <p:cNvSpPr txBox="1"/>
          <p:nvPr>
            <p:ph idx="1" type="body"/>
          </p:nvPr>
        </p:nvSpPr>
        <p:spPr>
          <a:xfrm>
            <a:off x="311700" y="270850"/>
            <a:ext cx="8520600" cy="4626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100">
                <a:solidFill>
                  <a:schemeClr val="dk1"/>
                </a:solidFill>
              </a:rPr>
              <a:t>Dynamic Re-Chunking</a:t>
            </a:r>
            <a:r>
              <a:rPr lang="en" sz="1100">
                <a:solidFill>
                  <a:schemeClr val="dk1"/>
                </a:solidFill>
              </a:rPr>
              <a:t> </a:t>
            </a:r>
            <a:endParaRPr sz="1100">
              <a:solidFill>
                <a:schemeClr val="dk1"/>
              </a:solidFill>
            </a:endParaRPr>
          </a:p>
          <a:p>
            <a:pPr indent="0" lvl="0" marL="0" rtl="0" algn="l">
              <a:spcBef>
                <a:spcPts val="1200"/>
              </a:spcBef>
              <a:spcAft>
                <a:spcPts val="0"/>
              </a:spcAft>
              <a:buNone/>
            </a:pPr>
            <a:r>
              <a:rPr lang="en" sz="1100">
                <a:solidFill>
                  <a:schemeClr val="dk1"/>
                </a:solidFill>
              </a:rPr>
              <a:t>is a strategy used to adjust or re-organize document chunks dynamically after the initial retrieval in a RAG pipeline. This method is essential when chunks retrieved from the database might not fit well into the language model's token limits or lack coherent context. By combining or splitting the retrieved chunks, </a:t>
            </a:r>
            <a:r>
              <a:rPr b="1" lang="en" sz="1100">
                <a:solidFill>
                  <a:schemeClr val="dk1"/>
                </a:solidFill>
              </a:rPr>
              <a:t>Dynamic Re-Chunking</a:t>
            </a:r>
            <a:r>
              <a:rPr lang="en" sz="1100">
                <a:solidFill>
                  <a:schemeClr val="dk1"/>
                </a:solidFill>
              </a:rPr>
              <a:t> aims to optimize the input passed to the LLM, ensuring a more coherent, contextually rich, and compact representation</a:t>
            </a:r>
            <a:endParaRPr sz="1100">
              <a:solidFill>
                <a:schemeClr val="dk1"/>
              </a:solidFill>
            </a:endParaRPr>
          </a:p>
          <a:p>
            <a:pPr indent="0" lvl="0" marL="0" rtl="0" algn="l">
              <a:spcBef>
                <a:spcPts val="1400"/>
              </a:spcBef>
              <a:spcAft>
                <a:spcPts val="0"/>
              </a:spcAft>
              <a:buClr>
                <a:schemeClr val="dk1"/>
              </a:buClr>
              <a:buSzPts val="1100"/>
              <a:buFont typeface="Arial"/>
              <a:buNone/>
            </a:pPr>
            <a:r>
              <a:rPr b="1" lang="en" sz="1300">
                <a:solidFill>
                  <a:schemeClr val="dk1"/>
                </a:solidFill>
              </a:rPr>
              <a:t>Key Scenarios for Dynamic Re-Chunking:</a:t>
            </a:r>
            <a:endParaRPr b="1" sz="1300">
              <a:solidFill>
                <a:schemeClr val="dk1"/>
              </a:solidFill>
            </a:endParaRPr>
          </a:p>
          <a:p>
            <a:pPr indent="-298450" lvl="0" marL="457200" rtl="0" algn="l">
              <a:spcBef>
                <a:spcPts val="1200"/>
              </a:spcBef>
              <a:spcAft>
                <a:spcPts val="0"/>
              </a:spcAft>
              <a:buClr>
                <a:schemeClr val="dk1"/>
              </a:buClr>
              <a:buSzPts val="1100"/>
              <a:buAutoNum type="arabicPeriod"/>
            </a:pPr>
            <a:r>
              <a:rPr b="1" lang="en" sz="1100">
                <a:solidFill>
                  <a:schemeClr val="dk1"/>
                </a:solidFill>
              </a:rPr>
              <a:t>Token Limit Considerations</a:t>
            </a:r>
            <a:r>
              <a:rPr lang="en" sz="1100">
                <a:solidFill>
                  <a:schemeClr val="dk1"/>
                </a:solidFill>
              </a:rPr>
              <a:t>: The retrieved chunks might exceed the token limit of the LLM, necessitating re-chunking.</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Contextual Continuity</a:t>
            </a:r>
            <a:r>
              <a:rPr lang="en" sz="1100">
                <a:solidFill>
                  <a:schemeClr val="dk1"/>
                </a:solidFill>
              </a:rPr>
              <a:t>: Some retrieved chunks may span incomplete thoughts or sentences, reducing the effectiveness of the response generation.</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Redundant or Overlapping Content</a:t>
            </a:r>
            <a:r>
              <a:rPr lang="en" sz="1100">
                <a:solidFill>
                  <a:schemeClr val="dk1"/>
                </a:solidFill>
              </a:rPr>
              <a:t>: Retrieved chunks might overlap or have redundancy, requiring dynamic adjustments to maximize content diversity and relevance.</a:t>
            </a:r>
            <a:endParaRPr sz="1100">
              <a:solidFill>
                <a:schemeClr val="dk1"/>
              </a:solidFill>
            </a:endParaRPr>
          </a:p>
          <a:p>
            <a:pPr indent="0" lvl="0" marL="0" rtl="0" algn="l">
              <a:spcBef>
                <a:spcPts val="1400"/>
              </a:spcBef>
              <a:spcAft>
                <a:spcPts val="0"/>
              </a:spcAft>
              <a:buClr>
                <a:schemeClr val="dk1"/>
              </a:buClr>
              <a:buSzPts val="1100"/>
              <a:buFont typeface="Arial"/>
              <a:buNone/>
            </a:pPr>
            <a:r>
              <a:rPr b="1" lang="en" sz="1300">
                <a:solidFill>
                  <a:schemeClr val="dk1"/>
                </a:solidFill>
              </a:rPr>
              <a:t>Strategies for Dynamic Re-Chunking:</a:t>
            </a:r>
            <a:endParaRPr b="1" sz="1300">
              <a:solidFill>
                <a:schemeClr val="dk1"/>
              </a:solidFill>
            </a:endParaRPr>
          </a:p>
          <a:p>
            <a:pPr indent="-298450" lvl="0" marL="457200" rtl="0" algn="l">
              <a:spcBef>
                <a:spcPts val="1200"/>
              </a:spcBef>
              <a:spcAft>
                <a:spcPts val="0"/>
              </a:spcAft>
              <a:buClr>
                <a:schemeClr val="dk1"/>
              </a:buClr>
              <a:buSzPts val="1100"/>
              <a:buAutoNum type="arabicPeriod"/>
            </a:pPr>
            <a:r>
              <a:rPr b="1" lang="en" sz="1100">
                <a:solidFill>
                  <a:schemeClr val="dk1"/>
                </a:solidFill>
              </a:rPr>
              <a:t>Merging</a:t>
            </a:r>
            <a:r>
              <a:rPr lang="en" sz="1100">
                <a:solidFill>
                  <a:schemeClr val="dk1"/>
                </a:solidFill>
              </a:rPr>
              <a:t>: If multiple chunks are short and contextually related, they can be merged to form a larger, more cohesive chunk.</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Splitting</a:t>
            </a:r>
            <a:r>
              <a:rPr lang="en" sz="1100">
                <a:solidFill>
                  <a:schemeClr val="dk1"/>
                </a:solidFill>
              </a:rPr>
              <a:t>: If a chunk exceeds the token limit of the LLM or contains multiple unrelated topics, it can be split into smaller, more focused chunks.</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Pruning</a:t>
            </a:r>
            <a:r>
              <a:rPr lang="en" sz="1100">
                <a:solidFill>
                  <a:schemeClr val="dk1"/>
                </a:solidFill>
              </a:rPr>
              <a:t>: Remove unnecessary or redundant information from the retrieved chunks to ensure that the most relevant data is retained within token limits.</a:t>
            </a:r>
            <a:endParaRPr sz="1100">
              <a:solidFill>
                <a:schemeClr val="dk1"/>
              </a:solidFill>
            </a:endParaRPr>
          </a:p>
          <a:p>
            <a:pPr indent="0" lvl="0" marL="0" rtl="0" algn="l">
              <a:spcBef>
                <a:spcPts val="1200"/>
              </a:spcBef>
              <a:spcAft>
                <a:spcPts val="1200"/>
              </a:spcAft>
              <a:buNone/>
            </a:pPr>
            <a:r>
              <a:rPr lang="en" sz="1100">
                <a:solidFill>
                  <a:schemeClr val="dk1"/>
                </a:solidFill>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1"/>
          <p:cNvSpPr txBox="1"/>
          <p:nvPr>
            <p:ph idx="1" type="body"/>
          </p:nvPr>
        </p:nvSpPr>
        <p:spPr>
          <a:xfrm>
            <a:off x="216675" y="238350"/>
            <a:ext cx="8786400" cy="47019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Optimizations:</a:t>
            </a:r>
            <a:endParaRPr b="1" sz="13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Contextual Grouping</a:t>
            </a:r>
            <a:r>
              <a:rPr lang="en" sz="1100">
                <a:solidFill>
                  <a:schemeClr val="dk1"/>
                </a:solidFill>
              </a:rPr>
              <a:t>: When merging chunks, ensure that the chunks being merged have related content. This maintains context across chunks and ensures smooth flow when passed to the LLM.</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Sentence-Based Splitting</a:t>
            </a:r>
            <a:r>
              <a:rPr lang="en" sz="1100">
                <a:solidFill>
                  <a:schemeClr val="dk1"/>
                </a:solidFill>
              </a:rPr>
              <a:t>: When splitting chunks that exceed the token limit, it's important to split them at natural boundaries, such as sentences or paragraphs, to retain coherence.</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400"/>
              </a:spcBef>
              <a:spcAft>
                <a:spcPts val="0"/>
              </a:spcAft>
              <a:buClr>
                <a:schemeClr val="dk1"/>
              </a:buClr>
              <a:buSzPts val="1100"/>
              <a:buFont typeface="Arial"/>
              <a:buNone/>
            </a:pPr>
            <a:r>
              <a:rPr b="1" lang="en" sz="1300">
                <a:solidFill>
                  <a:schemeClr val="dk1"/>
                </a:solidFill>
              </a:rPr>
              <a:t>Dynamic Re-Chunking in the RAG Workflow:</a:t>
            </a:r>
            <a:endParaRPr b="1" sz="1300">
              <a:solidFill>
                <a:schemeClr val="dk1"/>
              </a:solidFill>
            </a:endParaRPr>
          </a:p>
          <a:p>
            <a:pPr indent="-298450" lvl="0" marL="457200" rtl="0" algn="l">
              <a:spcBef>
                <a:spcPts val="1200"/>
              </a:spcBef>
              <a:spcAft>
                <a:spcPts val="0"/>
              </a:spcAft>
              <a:buClr>
                <a:schemeClr val="dk1"/>
              </a:buClr>
              <a:buSzPts val="1100"/>
              <a:buAutoNum type="arabicPeriod"/>
            </a:pPr>
            <a:r>
              <a:rPr b="1" lang="en" sz="1100">
                <a:solidFill>
                  <a:schemeClr val="dk1"/>
                </a:solidFill>
              </a:rPr>
              <a:t>Retrieval</a:t>
            </a:r>
            <a:r>
              <a:rPr lang="en" sz="1100">
                <a:solidFill>
                  <a:schemeClr val="dk1"/>
                </a:solidFill>
              </a:rPr>
              <a:t>: Initially retrieve relevant chunks from a vector database or search index based on a query.</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Dynamic Re-Chunking</a:t>
            </a:r>
            <a:r>
              <a:rPr lang="en" sz="1100">
                <a:solidFill>
                  <a:schemeClr val="dk1"/>
                </a:solidFill>
              </a:rPr>
              <a:t>: After retrieval, apply dynamic re-chunking to adjust the retrieved chunks:</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Merge</a:t>
            </a:r>
            <a:r>
              <a:rPr lang="en" sz="1100">
                <a:solidFill>
                  <a:schemeClr val="dk1"/>
                </a:solidFill>
              </a:rPr>
              <a:t> smaller, contextually related chunks into larger, coherent chunks.</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Split</a:t>
            </a:r>
            <a:r>
              <a:rPr lang="en" sz="1100">
                <a:solidFill>
                  <a:schemeClr val="dk1"/>
                </a:solidFill>
              </a:rPr>
              <a:t> any oversized chunks that exceed token limits.</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Prune</a:t>
            </a:r>
            <a:r>
              <a:rPr lang="en" sz="1100">
                <a:solidFill>
                  <a:schemeClr val="dk1"/>
                </a:solidFill>
              </a:rPr>
              <a:t> unnecessary or redundant information.</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Augmentation</a:t>
            </a:r>
            <a:r>
              <a:rPr lang="en" sz="1100">
                <a:solidFill>
                  <a:schemeClr val="dk1"/>
                </a:solidFill>
              </a:rPr>
              <a:t>: Once the chunks are dynamically adjusted, they are concatenated and passed to the LLM as context for response generation.</a:t>
            </a:r>
            <a:endParaRPr sz="1100">
              <a:solidFill>
                <a:schemeClr val="dk1"/>
              </a:solidFill>
            </a:endParaRPr>
          </a:p>
          <a:p>
            <a:pPr indent="0" lvl="0" marL="0" rtl="0" algn="l">
              <a:spcBef>
                <a:spcPts val="1200"/>
              </a:spcBef>
              <a:spcAft>
                <a:spcPts val="1200"/>
              </a:spcAft>
              <a:buNone/>
            </a:pPr>
            <a:r>
              <a:rPr lang="en" sz="1100"/>
              <a:t>Dynamic Re-Chunking is essential for handling the challenges that arise when working with LLMs that have token limitations. By intelligently merging, splitting, and pruning chunks, you can optimize the input to the LLM, ensuring that the retrieved context is coherent, relevant, and fits within the model’s constraints. This process enhances the quality of the generated responses while maximizing the use of available tokens.</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