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sldIdLst>
    <p:sldId id="282" r:id="rId5"/>
    <p:sldId id="310" r:id="rId6"/>
    <p:sldId id="308" r:id="rId7"/>
  </p:sldIdLst>
  <p:sldSz cx="12188825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AAF"/>
    <a:srgbClr val="4F81BD"/>
    <a:srgbClr val="847894"/>
    <a:srgbClr val="9C003C"/>
    <a:srgbClr val="951D3E"/>
    <a:srgbClr val="8678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327" autoAdjust="0"/>
  </p:normalViewPr>
  <p:slideViewPr>
    <p:cSldViewPr snapToGrid="0" snapToObjects="1">
      <p:cViewPr>
        <p:scale>
          <a:sx n="100" d="100"/>
          <a:sy n="100" d="100"/>
        </p:scale>
        <p:origin x="1171" y="44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4D05-780C-3642-99E6-EEA3BD72A5D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B7B5-65D1-5D4C-8F8A-F1749778C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4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7B5-65D1-5D4C-8F8A-F1749778C1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34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D47-783E-EC40-873D-B6AE049D3C8B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955471" y="6607176"/>
            <a:ext cx="198755" cy="228600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1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012-BE12-154C-9027-795B8C4087AC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3A5-2681-D449-A0D5-B14C74B1ED38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9BF3-0ABD-7F4C-B71C-646EC46F2770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692265" y="6398883"/>
            <a:ext cx="48371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03B8B01-6159-F944-9315-1A8BF1D5486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8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C056-431B-9745-8BFA-23376EEDC3A9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04320" y="6356351"/>
            <a:ext cx="35512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02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BA9-474D-2E45-9572-54A9FDF8CFB2}" type="datetime1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670030" y="6356351"/>
            <a:ext cx="41227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27CB-68AB-614D-9AF4-52B7EEE91436}" type="datetime1">
              <a:rPr lang="fr-FR" smtClean="0"/>
              <a:t>27/03/2025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1681460" y="6356351"/>
            <a:ext cx="40084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21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21D2-98E3-F346-84D5-856DC2BFA83E}" type="datetime1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79384" y="6356351"/>
            <a:ext cx="49228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7F30-56A1-AD4C-A737-0DAEC6C68186}" type="datetime1">
              <a:rPr lang="fr-FR" smtClean="0"/>
              <a:t>27/03/2025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8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521-822C-264A-80A8-BDF7634E38DE}" type="datetime1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36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A3B1-4A76-BF47-BAEA-202F4461ED6A}" type="datetime1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44B1-850E-674F-BF60-61E313666B0E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990070" y="6629400"/>
            <a:ext cx="19875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03B8B01-6159-F944-9315-1A8BF1D5486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5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074" y="2353733"/>
            <a:ext cx="12231599" cy="4521200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82519" y="3842067"/>
            <a:ext cx="12789033" cy="76944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Lucida Sans" panose="020B0602030504020204" pitchFamily="34" charset="77"/>
                <a:cs typeface="Lucida Sans"/>
              </a:rPr>
              <a:t>Soutenance TP Bibliothèque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312506" y="4613864"/>
            <a:ext cx="12789033" cy="46166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Sans"/>
                <a:cs typeface="Lucida Sans"/>
              </a:rPr>
              <a:t>POO &amp;  MDD</a:t>
            </a:r>
          </a:p>
        </p:txBody>
      </p:sp>
      <p:pic>
        <p:nvPicPr>
          <p:cNvPr id="10" name="Image 9" descr="CentraleSupélec Quadri UPSacla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2"/>
          <a:stretch/>
        </p:blipFill>
        <p:spPr>
          <a:xfrm>
            <a:off x="3341397" y="457200"/>
            <a:ext cx="5064579" cy="145725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151609" y="6338752"/>
            <a:ext cx="2026931" cy="33855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Sans"/>
                <a:cs typeface="Lucida Sans"/>
              </a:rPr>
              <a:t>10 / 11 / 2022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065867" y="4611508"/>
            <a:ext cx="8119533" cy="235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92B70-F4D8-AD47-8E5B-9906EA265726}"/>
              </a:ext>
            </a:extLst>
          </p:cNvPr>
          <p:cNvSpPr/>
          <p:nvPr/>
        </p:nvSpPr>
        <p:spPr>
          <a:xfrm flipV="1">
            <a:off x="-21388" y="-15593"/>
            <a:ext cx="12231599" cy="172718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48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11763227" y="6424303"/>
            <a:ext cx="330200" cy="330200"/>
          </a:xfrm>
          <a:prstGeom prst="ellipse">
            <a:avLst/>
          </a:prstGeom>
          <a:solidFill>
            <a:srgbClr val="847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Sans" panose="020B0602030504020204" pitchFamily="34" charset="77"/>
            </a:endParaRPr>
          </a:p>
        </p:txBody>
      </p:sp>
      <p:pic>
        <p:nvPicPr>
          <p:cNvPr id="15" name="Image 14" descr="CentraleSupélec Quadri UPSaclay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2"/>
          <a:stretch/>
        </p:blipFill>
        <p:spPr>
          <a:xfrm>
            <a:off x="157907" y="6121401"/>
            <a:ext cx="1960144" cy="564002"/>
          </a:xfrm>
          <a:prstGeom prst="rect">
            <a:avLst/>
          </a:prstGeom>
        </p:spPr>
      </p:pic>
      <p:pic>
        <p:nvPicPr>
          <p:cNvPr id="25" name="Image 24" descr="courb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837616"/>
            <a:ext cx="675092" cy="627395"/>
          </a:xfrm>
          <a:prstGeom prst="rect">
            <a:avLst/>
          </a:prstGeom>
        </p:spPr>
      </p:pic>
      <p:cxnSp>
        <p:nvCxnSpPr>
          <p:cNvPr id="26" name="Connecteur droit 25"/>
          <p:cNvCxnSpPr>
            <a:cxnSpLocks/>
          </p:cNvCxnSpPr>
          <p:nvPr/>
        </p:nvCxnSpPr>
        <p:spPr>
          <a:xfrm flipV="1">
            <a:off x="1735667" y="1298308"/>
            <a:ext cx="7722440" cy="0"/>
          </a:xfrm>
          <a:prstGeom prst="line">
            <a:avLst/>
          </a:prstGeom>
          <a:ln w="12700" cmpd="sng">
            <a:solidFill>
              <a:srgbClr val="9C00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566214" y="718208"/>
            <a:ext cx="12789033" cy="646331"/>
          </a:xfrm>
          <a:prstGeom prst="rect">
            <a:avLst/>
          </a:prstGeom>
          <a:noFill/>
          <a:effectLst>
            <a:outerShdw blurRad="50800" dist="25400" dir="2700000" algn="tl" rotWithShape="0">
              <a:srgbClr val="000000">
                <a:alpha val="34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9C003C"/>
                </a:solidFill>
                <a:latin typeface="Lucida Sans"/>
                <a:cs typeface="Lucida Sans"/>
              </a:rPr>
              <a:t>Organisation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E02462-BC5F-1C45-ABD1-F17F43B6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>
                <a:latin typeface="Lucida Sans" panose="020B0602030504020204" pitchFamily="34" charset="77"/>
              </a:rPr>
              <a:t>2</a:t>
            </a:fld>
            <a:endParaRPr lang="fr-FR">
              <a:latin typeface="Lucida Sans" panose="020B0602030504020204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62B20-4763-AF46-A2C2-1F1258979C51}"/>
              </a:ext>
            </a:extLst>
          </p:cNvPr>
          <p:cNvSpPr/>
          <p:nvPr/>
        </p:nvSpPr>
        <p:spPr>
          <a:xfrm flipV="1">
            <a:off x="-21388" y="-15593"/>
            <a:ext cx="12231599" cy="172718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433684DA-5A5E-8732-DF53-A556C2304D0D}"/>
              </a:ext>
            </a:extLst>
          </p:cNvPr>
          <p:cNvSpPr/>
          <p:nvPr/>
        </p:nvSpPr>
        <p:spPr>
          <a:xfrm>
            <a:off x="8383861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" name="Oval">
            <a:extLst>
              <a:ext uri="{FF2B5EF4-FFF2-40B4-BE49-F238E27FC236}">
                <a16:creationId xmlns:a16="http://schemas.microsoft.com/office/drawing/2014/main" id="{BFEB05AF-274F-2D2E-B750-4AF222CA48F2}"/>
              </a:ext>
            </a:extLst>
          </p:cNvPr>
          <p:cNvSpPr/>
          <p:nvPr/>
        </p:nvSpPr>
        <p:spPr>
          <a:xfrm>
            <a:off x="8022684" y="2900110"/>
            <a:ext cx="687958" cy="173193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5" name="Oval">
            <a:extLst>
              <a:ext uri="{FF2B5EF4-FFF2-40B4-BE49-F238E27FC236}">
                <a16:creationId xmlns:a16="http://schemas.microsoft.com/office/drawing/2014/main" id="{50FD6DA3-FD9E-9AAC-2409-76D3CE754DBA}"/>
              </a:ext>
            </a:extLst>
          </p:cNvPr>
          <p:cNvSpPr/>
          <p:nvPr/>
        </p:nvSpPr>
        <p:spPr>
          <a:xfrm>
            <a:off x="8211872" y="3381680"/>
            <a:ext cx="306143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09140935-8E5E-8575-8AF9-21F393D85946}"/>
              </a:ext>
            </a:extLst>
          </p:cNvPr>
          <p:cNvSpPr/>
          <p:nvPr/>
        </p:nvSpPr>
        <p:spPr>
          <a:xfrm>
            <a:off x="7231533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686B63A4-0EB6-8FD3-EE87-387E6719C3B4}"/>
              </a:ext>
            </a:extLst>
          </p:cNvPr>
          <p:cNvSpPr/>
          <p:nvPr/>
        </p:nvSpPr>
        <p:spPr>
          <a:xfrm>
            <a:off x="6870355" y="2900110"/>
            <a:ext cx="687958" cy="17319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" name="Oval">
            <a:extLst>
              <a:ext uri="{FF2B5EF4-FFF2-40B4-BE49-F238E27FC236}">
                <a16:creationId xmlns:a16="http://schemas.microsoft.com/office/drawing/2014/main" id="{5E9BFE6D-97E1-BE54-FE7F-935A52ED798E}"/>
              </a:ext>
            </a:extLst>
          </p:cNvPr>
          <p:cNvSpPr/>
          <p:nvPr/>
        </p:nvSpPr>
        <p:spPr>
          <a:xfrm>
            <a:off x="7068143" y="3381680"/>
            <a:ext cx="306143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471C4E0-359B-18A4-3069-CD3619898E22}"/>
              </a:ext>
            </a:extLst>
          </p:cNvPr>
          <p:cNvSpPr/>
          <p:nvPr/>
        </p:nvSpPr>
        <p:spPr>
          <a:xfrm>
            <a:off x="6087802" y="2900110"/>
            <a:ext cx="1102452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1" y="21600"/>
                </a:moveTo>
                <a:cubicBezTo>
                  <a:pt x="18584" y="21600"/>
                  <a:pt x="21600" y="16763"/>
                  <a:pt x="21600" y="10800"/>
                </a:cubicBezTo>
                <a:cubicBezTo>
                  <a:pt x="21600" y="4837"/>
                  <a:pt x="18584" y="0"/>
                  <a:pt x="14861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1" y="2158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0" name="Oval">
            <a:extLst>
              <a:ext uri="{FF2B5EF4-FFF2-40B4-BE49-F238E27FC236}">
                <a16:creationId xmlns:a16="http://schemas.microsoft.com/office/drawing/2014/main" id="{D9300C9D-D4CA-F6FF-A821-3BC3294FE738}"/>
              </a:ext>
            </a:extLst>
          </p:cNvPr>
          <p:cNvSpPr/>
          <p:nvPr/>
        </p:nvSpPr>
        <p:spPr>
          <a:xfrm>
            <a:off x="5726626" y="2900110"/>
            <a:ext cx="687958" cy="1731932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1" name="Oval">
            <a:extLst>
              <a:ext uri="{FF2B5EF4-FFF2-40B4-BE49-F238E27FC236}">
                <a16:creationId xmlns:a16="http://schemas.microsoft.com/office/drawing/2014/main" id="{034E609C-B0A3-ABB0-3DE7-6F23E1DE257C}"/>
              </a:ext>
            </a:extLst>
          </p:cNvPr>
          <p:cNvSpPr/>
          <p:nvPr/>
        </p:nvSpPr>
        <p:spPr>
          <a:xfrm>
            <a:off x="5915813" y="3381680"/>
            <a:ext cx="306143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E6FA58CE-285E-2646-700E-EF78958B5B7D}"/>
              </a:ext>
            </a:extLst>
          </p:cNvPr>
          <p:cNvSpPr/>
          <p:nvPr/>
        </p:nvSpPr>
        <p:spPr>
          <a:xfrm>
            <a:off x="4935474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Oval">
            <a:extLst>
              <a:ext uri="{FF2B5EF4-FFF2-40B4-BE49-F238E27FC236}">
                <a16:creationId xmlns:a16="http://schemas.microsoft.com/office/drawing/2014/main" id="{0499F567-4AFF-5220-C2AA-315B5F9DF3EC}"/>
              </a:ext>
            </a:extLst>
          </p:cNvPr>
          <p:cNvSpPr/>
          <p:nvPr/>
        </p:nvSpPr>
        <p:spPr>
          <a:xfrm>
            <a:off x="4582896" y="2900110"/>
            <a:ext cx="687958" cy="173193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7" name="Oval">
            <a:extLst>
              <a:ext uri="{FF2B5EF4-FFF2-40B4-BE49-F238E27FC236}">
                <a16:creationId xmlns:a16="http://schemas.microsoft.com/office/drawing/2014/main" id="{F40CB98D-652D-780E-BB81-85A29FE3CA03}"/>
              </a:ext>
            </a:extLst>
          </p:cNvPr>
          <p:cNvSpPr/>
          <p:nvPr/>
        </p:nvSpPr>
        <p:spPr>
          <a:xfrm>
            <a:off x="4772084" y="3381680"/>
            <a:ext cx="306142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113FF6BB-A9F4-3827-AD6E-CD2CEAB31019}"/>
              </a:ext>
            </a:extLst>
          </p:cNvPr>
          <p:cNvSpPr/>
          <p:nvPr/>
        </p:nvSpPr>
        <p:spPr>
          <a:xfrm>
            <a:off x="3826143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9" name="Oval">
            <a:extLst>
              <a:ext uri="{FF2B5EF4-FFF2-40B4-BE49-F238E27FC236}">
                <a16:creationId xmlns:a16="http://schemas.microsoft.com/office/drawing/2014/main" id="{6674A1CA-67AB-6D2B-6B9F-747BF4F63C25}"/>
              </a:ext>
            </a:extLst>
          </p:cNvPr>
          <p:cNvSpPr/>
          <p:nvPr/>
        </p:nvSpPr>
        <p:spPr>
          <a:xfrm>
            <a:off x="3464965" y="2900110"/>
            <a:ext cx="687958" cy="1731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0" name="Oval">
            <a:extLst>
              <a:ext uri="{FF2B5EF4-FFF2-40B4-BE49-F238E27FC236}">
                <a16:creationId xmlns:a16="http://schemas.microsoft.com/office/drawing/2014/main" id="{12CC088A-11F3-8DE2-2725-976682DBC6E4}"/>
              </a:ext>
            </a:extLst>
          </p:cNvPr>
          <p:cNvSpPr/>
          <p:nvPr/>
        </p:nvSpPr>
        <p:spPr>
          <a:xfrm>
            <a:off x="3654154" y="3381680"/>
            <a:ext cx="306142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BC12A6C1-3E47-BE56-635A-0F8539FE214D}"/>
              </a:ext>
            </a:extLst>
          </p:cNvPr>
          <p:cNvSpPr/>
          <p:nvPr/>
        </p:nvSpPr>
        <p:spPr>
          <a:xfrm>
            <a:off x="2682413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2" name="Oval">
            <a:extLst>
              <a:ext uri="{FF2B5EF4-FFF2-40B4-BE49-F238E27FC236}">
                <a16:creationId xmlns:a16="http://schemas.microsoft.com/office/drawing/2014/main" id="{483E873D-7C62-4A41-6E1C-4068CD49B3BC}"/>
              </a:ext>
            </a:extLst>
          </p:cNvPr>
          <p:cNvSpPr/>
          <p:nvPr/>
        </p:nvSpPr>
        <p:spPr>
          <a:xfrm>
            <a:off x="2321236" y="2900110"/>
            <a:ext cx="687958" cy="17319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3" name="Oval">
            <a:extLst>
              <a:ext uri="{FF2B5EF4-FFF2-40B4-BE49-F238E27FC236}">
                <a16:creationId xmlns:a16="http://schemas.microsoft.com/office/drawing/2014/main" id="{D98B0AAA-331A-692C-5876-14578D674690}"/>
              </a:ext>
            </a:extLst>
          </p:cNvPr>
          <p:cNvSpPr/>
          <p:nvPr/>
        </p:nvSpPr>
        <p:spPr>
          <a:xfrm>
            <a:off x="2510424" y="3381680"/>
            <a:ext cx="306142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TextBox 39">
            <a:extLst>
              <a:ext uri="{FF2B5EF4-FFF2-40B4-BE49-F238E27FC236}">
                <a16:creationId xmlns:a16="http://schemas.microsoft.com/office/drawing/2014/main" id="{CE03313C-C469-B529-AFD5-59F123473EBD}"/>
              </a:ext>
            </a:extLst>
          </p:cNvPr>
          <p:cNvSpPr txBox="1"/>
          <p:nvPr/>
        </p:nvSpPr>
        <p:spPr>
          <a:xfrm>
            <a:off x="2486940" y="4249803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7CDFD3CB-0251-71E9-A130-F257FD5BEB42}"/>
              </a:ext>
            </a:extLst>
          </p:cNvPr>
          <p:cNvSpPr txBox="1"/>
          <p:nvPr/>
        </p:nvSpPr>
        <p:spPr>
          <a:xfrm>
            <a:off x="4769807" y="4249803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28EAAE44-60C5-91AB-1BE6-0A4A34A99945}"/>
              </a:ext>
            </a:extLst>
          </p:cNvPr>
          <p:cNvSpPr txBox="1"/>
          <p:nvPr/>
        </p:nvSpPr>
        <p:spPr>
          <a:xfrm>
            <a:off x="7065691" y="4249803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8D6781CD-8852-4167-73A5-F8D9C7EDF161}"/>
              </a:ext>
            </a:extLst>
          </p:cNvPr>
          <p:cNvSpPr txBox="1"/>
          <p:nvPr/>
        </p:nvSpPr>
        <p:spPr>
          <a:xfrm>
            <a:off x="3656834" y="2975022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1" name="TextBox 44">
            <a:extLst>
              <a:ext uri="{FF2B5EF4-FFF2-40B4-BE49-F238E27FC236}">
                <a16:creationId xmlns:a16="http://schemas.microsoft.com/office/drawing/2014/main" id="{048BFDC7-C48B-58E6-20B7-78C103088DB0}"/>
              </a:ext>
            </a:extLst>
          </p:cNvPr>
          <p:cNvSpPr txBox="1"/>
          <p:nvPr/>
        </p:nvSpPr>
        <p:spPr>
          <a:xfrm>
            <a:off x="5939701" y="2975022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872AAD5A-BB16-5343-9B09-79D33F1ADA0E}"/>
              </a:ext>
            </a:extLst>
          </p:cNvPr>
          <p:cNvSpPr txBox="1"/>
          <p:nvPr/>
        </p:nvSpPr>
        <p:spPr>
          <a:xfrm>
            <a:off x="8235585" y="2975022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>
                <a:solidFill>
                  <a:schemeClr val="bg1"/>
                </a:solidFill>
              </a:rPr>
              <a:t>06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34" name="Graphic 47" descr="Bullseye with solid fill">
            <a:extLst>
              <a:ext uri="{FF2B5EF4-FFF2-40B4-BE49-F238E27FC236}">
                <a16:creationId xmlns:a16="http://schemas.microsoft.com/office/drawing/2014/main" id="{CBB9D601-AC69-DDF4-8940-E87D01822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4083" y="3526577"/>
            <a:ext cx="539500" cy="539500"/>
          </a:xfrm>
          <a:prstGeom prst="rect">
            <a:avLst/>
          </a:prstGeom>
        </p:spPr>
      </p:pic>
      <p:pic>
        <p:nvPicPr>
          <p:cNvPr id="35" name="Graphic 48" descr="Database with solid fill">
            <a:extLst>
              <a:ext uri="{FF2B5EF4-FFF2-40B4-BE49-F238E27FC236}">
                <a16:creationId xmlns:a16="http://schemas.microsoft.com/office/drawing/2014/main" id="{DD07EB69-98F6-6A66-B102-EDB7243A7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3346" y="3526577"/>
            <a:ext cx="539500" cy="539500"/>
          </a:xfrm>
          <a:prstGeom prst="rect">
            <a:avLst/>
          </a:prstGeom>
        </p:spPr>
      </p:pic>
      <p:pic>
        <p:nvPicPr>
          <p:cNvPr id="36" name="Graphic 49" descr="Gears with solid fill">
            <a:extLst>
              <a:ext uri="{FF2B5EF4-FFF2-40B4-BE49-F238E27FC236}">
                <a16:creationId xmlns:a16="http://schemas.microsoft.com/office/drawing/2014/main" id="{C64EBC9D-D295-70EF-2CA2-3092CC861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4992" y="3496326"/>
            <a:ext cx="539500" cy="539500"/>
          </a:xfrm>
          <a:prstGeom prst="rect">
            <a:avLst/>
          </a:prstGeom>
        </p:spPr>
      </p:pic>
      <p:pic>
        <p:nvPicPr>
          <p:cNvPr id="37" name="Graphic 50" descr="Hourglass 30% with solid fill">
            <a:extLst>
              <a:ext uri="{FF2B5EF4-FFF2-40B4-BE49-F238E27FC236}">
                <a16:creationId xmlns:a16="http://schemas.microsoft.com/office/drawing/2014/main" id="{3C7FF28A-0ED6-2066-846F-0457037AD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28085" y="3496326"/>
            <a:ext cx="539500" cy="539500"/>
          </a:xfrm>
          <a:prstGeom prst="rect">
            <a:avLst/>
          </a:prstGeom>
        </p:spPr>
      </p:pic>
      <p:grpSp>
        <p:nvGrpSpPr>
          <p:cNvPr id="39" name="Group 32">
            <a:extLst>
              <a:ext uri="{FF2B5EF4-FFF2-40B4-BE49-F238E27FC236}">
                <a16:creationId xmlns:a16="http://schemas.microsoft.com/office/drawing/2014/main" id="{0AE002C5-E7F4-C0DB-A3F5-58E4AD46302A}"/>
              </a:ext>
            </a:extLst>
          </p:cNvPr>
          <p:cNvGrpSpPr/>
          <p:nvPr/>
        </p:nvGrpSpPr>
        <p:grpSpPr>
          <a:xfrm>
            <a:off x="737096" y="4486381"/>
            <a:ext cx="3080774" cy="1013784"/>
            <a:chOff x="332936" y="4252228"/>
            <a:chExt cx="2926080" cy="1351711"/>
          </a:xfrm>
        </p:grpSpPr>
        <p:sp>
          <p:nvSpPr>
            <p:cNvPr id="55" name="TextBox 33">
              <a:extLst>
                <a:ext uri="{FF2B5EF4-FFF2-40B4-BE49-F238E27FC236}">
                  <a16:creationId xmlns:a16="http://schemas.microsoft.com/office/drawing/2014/main" id="{FCAF3296-35DE-7944-4097-B806F0D8537A}"/>
                </a:ext>
              </a:extLst>
            </p:cNvPr>
            <p:cNvSpPr txBox="1"/>
            <p:nvPr/>
          </p:nvSpPr>
          <p:spPr>
            <a:xfrm>
              <a:off x="332936" y="4252228"/>
              <a:ext cx="2926080" cy="86177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tx2"/>
                  </a:solidFill>
                </a:rPr>
                <a:t>Modélisation de la demande</a:t>
              </a:r>
            </a:p>
          </p:txBody>
        </p: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D4AED1F2-9034-718F-FC42-9D7DC6D7D719}"/>
                </a:ext>
              </a:extLst>
            </p:cNvPr>
            <p:cNvSpPr txBox="1"/>
            <p:nvPr/>
          </p:nvSpPr>
          <p:spPr>
            <a:xfrm>
              <a:off x="332936" y="5111497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Prise de connaissance du cahier des charges;</a:t>
              </a:r>
            </a:p>
            <a:p>
              <a:pPr marL="228600" indent="-22860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Modélisation UML.</a:t>
              </a:r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B7BD836D-D08A-C67A-2447-03D15B57B1C2}"/>
              </a:ext>
            </a:extLst>
          </p:cNvPr>
          <p:cNvGrpSpPr/>
          <p:nvPr/>
        </p:nvGrpSpPr>
        <p:grpSpPr>
          <a:xfrm>
            <a:off x="2748237" y="1874920"/>
            <a:ext cx="1898751" cy="875284"/>
            <a:chOff x="332936" y="2596988"/>
            <a:chExt cx="2926080" cy="1167044"/>
          </a:xfrm>
        </p:grpSpPr>
        <p:sp>
          <p:nvSpPr>
            <p:cNvPr id="53" name="TextBox 36">
              <a:extLst>
                <a:ext uri="{FF2B5EF4-FFF2-40B4-BE49-F238E27FC236}">
                  <a16:creationId xmlns:a16="http://schemas.microsoft.com/office/drawing/2014/main" id="{674FEAEF-B218-9048-030F-EEB7501B5698}"/>
                </a:ext>
              </a:extLst>
            </p:cNvPr>
            <p:cNvSpPr txBox="1"/>
            <p:nvPr/>
          </p:nvSpPr>
          <p:spPr>
            <a:xfrm>
              <a:off x="332936" y="2596988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2">
                      <a:lumMod val="75000"/>
                    </a:schemeClr>
                  </a:solidFill>
                </a:rPr>
                <a:t>Base de données</a:t>
              </a:r>
            </a:p>
          </p:txBody>
        </p:sp>
        <p:sp>
          <p:nvSpPr>
            <p:cNvPr id="54" name="TextBox 37">
              <a:extLst>
                <a:ext uri="{FF2B5EF4-FFF2-40B4-BE49-F238E27FC236}">
                  <a16:creationId xmlns:a16="http://schemas.microsoft.com/office/drawing/2014/main" id="{D954AED0-B81E-60EE-C032-37679F1F2990}"/>
                </a:ext>
              </a:extLst>
            </p:cNvPr>
            <p:cNvSpPr txBox="1"/>
            <p:nvPr/>
          </p:nvSpPr>
          <p:spPr>
            <a:xfrm>
              <a:off x="332936" y="3086925"/>
              <a:ext cx="2926080" cy="677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Modélisation de la base de données. Conception du modèle E/R;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Modèle relationnel.</a:t>
              </a:r>
            </a:p>
          </p:txBody>
        </p:sp>
      </p:grpSp>
      <p:grpSp>
        <p:nvGrpSpPr>
          <p:cNvPr id="41" name="Group 38">
            <a:extLst>
              <a:ext uri="{FF2B5EF4-FFF2-40B4-BE49-F238E27FC236}">
                <a16:creationId xmlns:a16="http://schemas.microsoft.com/office/drawing/2014/main" id="{C7B16B8C-B420-2365-714E-858D090F3412}"/>
              </a:ext>
            </a:extLst>
          </p:cNvPr>
          <p:cNvGrpSpPr/>
          <p:nvPr/>
        </p:nvGrpSpPr>
        <p:grpSpPr>
          <a:xfrm>
            <a:off x="5112282" y="1874920"/>
            <a:ext cx="1898751" cy="736785"/>
            <a:chOff x="332936" y="2596988"/>
            <a:chExt cx="2926080" cy="982379"/>
          </a:xfrm>
        </p:grpSpPr>
        <p:sp>
          <p:nvSpPr>
            <p:cNvPr id="51" name="TextBox 39">
              <a:extLst>
                <a:ext uri="{FF2B5EF4-FFF2-40B4-BE49-F238E27FC236}">
                  <a16:creationId xmlns:a16="http://schemas.microsoft.com/office/drawing/2014/main" id="{77D4E462-FDD1-4CF9-0153-ECCD54D619C0}"/>
                </a:ext>
              </a:extLst>
            </p:cNvPr>
            <p:cNvSpPr txBox="1"/>
            <p:nvPr/>
          </p:nvSpPr>
          <p:spPr>
            <a:xfrm>
              <a:off x="332936" y="2596988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4">
                      <a:lumMod val="50000"/>
                    </a:schemeClr>
                  </a:solidFill>
                </a:rPr>
                <a:t>DAO</a:t>
              </a:r>
            </a:p>
          </p:txBody>
        </p:sp>
        <p:sp>
          <p:nvSpPr>
            <p:cNvPr id="52" name="TextBox 40">
              <a:extLst>
                <a:ext uri="{FF2B5EF4-FFF2-40B4-BE49-F238E27FC236}">
                  <a16:creationId xmlns:a16="http://schemas.microsoft.com/office/drawing/2014/main" id="{AC637DF5-E5B3-ECB0-0B12-E6259F94A3EA}"/>
                </a:ext>
              </a:extLst>
            </p:cNvPr>
            <p:cNvSpPr txBox="1"/>
            <p:nvPr/>
          </p:nvSpPr>
          <p:spPr>
            <a:xfrm>
              <a:off x="332936" y="3086925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Mise en place du patron de conception DAO. 	;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FDFB70-AF32-D11B-9C9A-050F1248D848}"/>
              </a:ext>
            </a:extLst>
          </p:cNvPr>
          <p:cNvGrpSpPr/>
          <p:nvPr/>
        </p:nvGrpSpPr>
        <p:grpSpPr>
          <a:xfrm>
            <a:off x="7476326" y="1874917"/>
            <a:ext cx="1898751" cy="598284"/>
            <a:chOff x="332936" y="2596988"/>
            <a:chExt cx="2926080" cy="797712"/>
          </a:xfrm>
        </p:grpSpPr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65822CD1-C7C9-1A53-5FEA-03F9FBFFFF3F}"/>
                </a:ext>
              </a:extLst>
            </p:cNvPr>
            <p:cNvSpPr txBox="1"/>
            <p:nvPr/>
          </p:nvSpPr>
          <p:spPr>
            <a:xfrm>
              <a:off x="332936" y="2596988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6">
                      <a:lumMod val="75000"/>
                    </a:schemeClr>
                  </a:solidFill>
                </a:rPr>
                <a:t>Recette</a:t>
              </a:r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A1ED21F6-C0EA-C8E8-3989-663644E7D873}"/>
                </a:ext>
              </a:extLst>
            </p:cNvPr>
            <p:cNvSpPr txBox="1"/>
            <p:nvPr/>
          </p:nvSpPr>
          <p:spPr>
            <a:xfrm>
              <a:off x="332936" y="3086924"/>
              <a:ext cx="2926080" cy="30777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 du cahier des charges.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94798C5A-9B7B-5E94-D8A4-31E2A19AAD5D}"/>
              </a:ext>
            </a:extLst>
          </p:cNvPr>
          <p:cNvGrpSpPr/>
          <p:nvPr/>
        </p:nvGrpSpPr>
        <p:grpSpPr>
          <a:xfrm>
            <a:off x="4064746" y="4776940"/>
            <a:ext cx="1898751" cy="736785"/>
            <a:chOff x="332936" y="4621560"/>
            <a:chExt cx="2926080" cy="982379"/>
          </a:xfrm>
        </p:grpSpPr>
        <p:sp>
          <p:nvSpPr>
            <p:cNvPr id="47" name="TextBox 45">
              <a:extLst>
                <a:ext uri="{FF2B5EF4-FFF2-40B4-BE49-F238E27FC236}">
                  <a16:creationId xmlns:a16="http://schemas.microsoft.com/office/drawing/2014/main" id="{E1AE436A-531D-4FF2-E893-412014AB126F}"/>
                </a:ext>
              </a:extLst>
            </p:cNvPr>
            <p:cNvSpPr txBox="1"/>
            <p:nvPr/>
          </p:nvSpPr>
          <p:spPr>
            <a:xfrm>
              <a:off x="332936" y="4621560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3">
                      <a:lumMod val="50000"/>
                    </a:schemeClr>
                  </a:solidFill>
                </a:rPr>
                <a:t>Interface utilisateur</a:t>
              </a:r>
            </a:p>
          </p:txBody>
        </p:sp>
        <p:sp>
          <p:nvSpPr>
            <p:cNvPr id="48" name="TextBox 46">
              <a:extLst>
                <a:ext uri="{FF2B5EF4-FFF2-40B4-BE49-F238E27FC236}">
                  <a16:creationId xmlns:a16="http://schemas.microsoft.com/office/drawing/2014/main" id="{BD665796-3F42-EA53-7F9F-DDAAB9E96E65}"/>
                </a:ext>
              </a:extLst>
            </p:cNvPr>
            <p:cNvSpPr txBox="1"/>
            <p:nvPr/>
          </p:nvSpPr>
          <p:spPr>
            <a:xfrm>
              <a:off x="332936" y="5111497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Utilisation de scene builder;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Utilisation de css.</a:t>
              </a:r>
            </a:p>
          </p:txBody>
        </p:sp>
      </p:grpSp>
      <p:grpSp>
        <p:nvGrpSpPr>
          <p:cNvPr id="44" name="Group 47">
            <a:extLst>
              <a:ext uri="{FF2B5EF4-FFF2-40B4-BE49-F238E27FC236}">
                <a16:creationId xmlns:a16="http://schemas.microsoft.com/office/drawing/2014/main" id="{FEB0AC63-EE2B-58F2-E04F-A3AAAEFC46DA}"/>
              </a:ext>
            </a:extLst>
          </p:cNvPr>
          <p:cNvGrpSpPr/>
          <p:nvPr/>
        </p:nvGrpSpPr>
        <p:grpSpPr>
          <a:xfrm>
            <a:off x="6446615" y="4486381"/>
            <a:ext cx="2570063" cy="1157016"/>
            <a:chOff x="332936" y="4252228"/>
            <a:chExt cx="2926080" cy="1531437"/>
          </a:xfrm>
        </p:grpSpPr>
        <p:sp>
          <p:nvSpPr>
            <p:cNvPr id="45" name="TextBox 48">
              <a:extLst>
                <a:ext uri="{FF2B5EF4-FFF2-40B4-BE49-F238E27FC236}">
                  <a16:creationId xmlns:a16="http://schemas.microsoft.com/office/drawing/2014/main" id="{879B14DE-642C-E5DA-4963-0047320AC9B3}"/>
                </a:ext>
              </a:extLst>
            </p:cNvPr>
            <p:cNvSpPr txBox="1"/>
            <p:nvPr/>
          </p:nvSpPr>
          <p:spPr>
            <a:xfrm>
              <a:off x="332936" y="4252228"/>
              <a:ext cx="2926080" cy="86177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5"/>
                  </a:solidFill>
                </a:rPr>
                <a:t>Programmation &amp; Tests</a:t>
              </a:r>
            </a:p>
          </p:txBody>
        </p:sp>
        <p:sp>
          <p:nvSpPr>
            <p:cNvPr id="46" name="TextBox 49">
              <a:extLst>
                <a:ext uri="{FF2B5EF4-FFF2-40B4-BE49-F238E27FC236}">
                  <a16:creationId xmlns:a16="http://schemas.microsoft.com/office/drawing/2014/main" id="{888C3B9F-D2CE-7DA7-3F2C-8707FF6F9754}"/>
                </a:ext>
              </a:extLst>
            </p:cNvPr>
            <p:cNvSpPr txBox="1"/>
            <p:nvPr/>
          </p:nvSpPr>
          <p:spPr>
            <a:xfrm>
              <a:off x="332936" y="5111495"/>
              <a:ext cx="2926080" cy="67217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Implémentation de la base de données, des controllers et de la DAO.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des méthodes.</a:t>
              </a:r>
            </a:p>
          </p:txBody>
        </p:sp>
      </p:grpSp>
      <p:grpSp>
        <p:nvGrpSpPr>
          <p:cNvPr id="62" name="Graphique 58" descr="Œil contour">
            <a:extLst>
              <a:ext uri="{FF2B5EF4-FFF2-40B4-BE49-F238E27FC236}">
                <a16:creationId xmlns:a16="http://schemas.microsoft.com/office/drawing/2014/main" id="{6FA798CB-3260-BFDE-CE97-151AD71F6DD1}"/>
              </a:ext>
            </a:extLst>
          </p:cNvPr>
          <p:cNvGrpSpPr>
            <a:grpSpLocks/>
          </p:cNvGrpSpPr>
          <p:nvPr/>
        </p:nvGrpSpPr>
        <p:grpSpPr>
          <a:xfrm>
            <a:off x="5378681" y="3665226"/>
            <a:ext cx="506698" cy="285832"/>
            <a:chOff x="5378681" y="3665226"/>
            <a:chExt cx="506698" cy="2858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95F05288-430E-E69F-4EF3-93C239268CB3}"/>
                </a:ext>
              </a:extLst>
            </p:cNvPr>
            <p:cNvSpPr>
              <a:spLocks/>
            </p:cNvSpPr>
            <p:nvPr/>
          </p:nvSpPr>
          <p:spPr>
            <a:xfrm>
              <a:off x="5378681" y="3665226"/>
              <a:ext cx="506698" cy="285832"/>
            </a:xfrm>
            <a:custGeom>
              <a:avLst/>
              <a:gdLst>
                <a:gd name="connsiteX0" fmla="*/ 505083 w 506698"/>
                <a:gd name="connsiteY0" fmla="*/ 138629 h 285832"/>
                <a:gd name="connsiteX1" fmla="*/ 253350 w 506698"/>
                <a:gd name="connsiteY1" fmla="*/ 0 h 285832"/>
                <a:gd name="connsiteX2" fmla="*/ 1616 w 506698"/>
                <a:gd name="connsiteY2" fmla="*/ 138629 h 285832"/>
                <a:gd name="connsiteX3" fmla="*/ 1616 w 506698"/>
                <a:gd name="connsiteY3" fmla="*/ 147204 h 285832"/>
                <a:gd name="connsiteX4" fmla="*/ 253350 w 506698"/>
                <a:gd name="connsiteY4" fmla="*/ 285832 h 285832"/>
                <a:gd name="connsiteX5" fmla="*/ 505083 w 506698"/>
                <a:gd name="connsiteY5" fmla="*/ 147204 h 285832"/>
                <a:gd name="connsiteX6" fmla="*/ 505083 w 506698"/>
                <a:gd name="connsiteY6" fmla="*/ 138629 h 285832"/>
                <a:gd name="connsiteX7" fmla="*/ 129922 w 506698"/>
                <a:gd name="connsiteY7" fmla="*/ 142916 h 285832"/>
                <a:gd name="connsiteX8" fmla="*/ 253350 w 506698"/>
                <a:gd name="connsiteY8" fmla="*/ 19489 h 285832"/>
                <a:gd name="connsiteX9" fmla="*/ 376777 w 506698"/>
                <a:gd name="connsiteY9" fmla="*/ 142916 h 285832"/>
                <a:gd name="connsiteX10" fmla="*/ 253350 w 506698"/>
                <a:gd name="connsiteY10" fmla="*/ 266344 h 285832"/>
                <a:gd name="connsiteX11" fmla="*/ 129922 w 506698"/>
                <a:gd name="connsiteY11" fmla="*/ 142916 h 285832"/>
                <a:gd name="connsiteX12" fmla="*/ 15323 w 506698"/>
                <a:gd name="connsiteY12" fmla="*/ 142916 h 285832"/>
                <a:gd name="connsiteX13" fmla="*/ 182619 w 506698"/>
                <a:gd name="connsiteY13" fmla="*/ 26342 h 285832"/>
                <a:gd name="connsiteX14" fmla="*/ 182671 w 506698"/>
                <a:gd name="connsiteY14" fmla="*/ 26452 h 285832"/>
                <a:gd name="connsiteX15" fmla="*/ 136496 w 506698"/>
                <a:gd name="connsiteY15" fmla="*/ 213204 h 285832"/>
                <a:gd name="connsiteX16" fmla="*/ 182671 w 506698"/>
                <a:gd name="connsiteY16" fmla="*/ 259380 h 285832"/>
                <a:gd name="connsiteX17" fmla="*/ 182619 w 506698"/>
                <a:gd name="connsiteY17" fmla="*/ 259490 h 285832"/>
                <a:gd name="connsiteX18" fmla="*/ 15323 w 506698"/>
                <a:gd name="connsiteY18" fmla="*/ 142916 h 285832"/>
                <a:gd name="connsiteX19" fmla="*/ 324080 w 506698"/>
                <a:gd name="connsiteY19" fmla="*/ 259490 h 285832"/>
                <a:gd name="connsiteX20" fmla="*/ 324028 w 506698"/>
                <a:gd name="connsiteY20" fmla="*/ 259380 h 285832"/>
                <a:gd name="connsiteX21" fmla="*/ 370204 w 506698"/>
                <a:gd name="connsiteY21" fmla="*/ 72628 h 285832"/>
                <a:gd name="connsiteX22" fmla="*/ 324028 w 506698"/>
                <a:gd name="connsiteY22" fmla="*/ 26452 h 285832"/>
                <a:gd name="connsiteX23" fmla="*/ 324080 w 506698"/>
                <a:gd name="connsiteY23" fmla="*/ 26342 h 285832"/>
                <a:gd name="connsiteX24" fmla="*/ 491376 w 506698"/>
                <a:gd name="connsiteY24" fmla="*/ 142916 h 285832"/>
                <a:gd name="connsiteX25" fmla="*/ 324080 w 506698"/>
                <a:gd name="connsiteY25" fmla="*/ 259490 h 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6698" h="285832">
                  <a:moveTo>
                    <a:pt x="505083" y="138629"/>
                  </a:moveTo>
                  <a:cubicBezTo>
                    <a:pt x="500107" y="132964"/>
                    <a:pt x="381766" y="0"/>
                    <a:pt x="253350" y="0"/>
                  </a:cubicBezTo>
                  <a:cubicBezTo>
                    <a:pt x="124933" y="0"/>
                    <a:pt x="6592" y="132964"/>
                    <a:pt x="1616" y="138629"/>
                  </a:cubicBezTo>
                  <a:cubicBezTo>
                    <a:pt x="-539" y="141081"/>
                    <a:pt x="-539" y="144751"/>
                    <a:pt x="1616" y="147204"/>
                  </a:cubicBezTo>
                  <a:cubicBezTo>
                    <a:pt x="6592" y="152868"/>
                    <a:pt x="124933" y="285832"/>
                    <a:pt x="253350" y="285832"/>
                  </a:cubicBezTo>
                  <a:cubicBezTo>
                    <a:pt x="381766" y="285832"/>
                    <a:pt x="500107" y="152868"/>
                    <a:pt x="505083" y="147204"/>
                  </a:cubicBezTo>
                  <a:cubicBezTo>
                    <a:pt x="507238" y="144751"/>
                    <a:pt x="507238" y="141081"/>
                    <a:pt x="505083" y="138629"/>
                  </a:cubicBezTo>
                  <a:close/>
                  <a:moveTo>
                    <a:pt x="129922" y="142916"/>
                  </a:moveTo>
                  <a:cubicBezTo>
                    <a:pt x="129922" y="74749"/>
                    <a:pt x="185183" y="19489"/>
                    <a:pt x="253350" y="19489"/>
                  </a:cubicBezTo>
                  <a:cubicBezTo>
                    <a:pt x="321517" y="19489"/>
                    <a:pt x="376777" y="74749"/>
                    <a:pt x="376777" y="142916"/>
                  </a:cubicBezTo>
                  <a:cubicBezTo>
                    <a:pt x="376777" y="211083"/>
                    <a:pt x="321517" y="266344"/>
                    <a:pt x="253350" y="266344"/>
                  </a:cubicBezTo>
                  <a:cubicBezTo>
                    <a:pt x="185214" y="266268"/>
                    <a:pt x="129997" y="211052"/>
                    <a:pt x="129922" y="142916"/>
                  </a:cubicBezTo>
                  <a:close/>
                  <a:moveTo>
                    <a:pt x="15323" y="142916"/>
                  </a:moveTo>
                  <a:cubicBezTo>
                    <a:pt x="32213" y="124987"/>
                    <a:pt x="100923" y="55757"/>
                    <a:pt x="182619" y="26342"/>
                  </a:cubicBezTo>
                  <a:cubicBezTo>
                    <a:pt x="182937" y="26225"/>
                    <a:pt x="182963" y="26277"/>
                    <a:pt x="182671" y="26452"/>
                  </a:cubicBezTo>
                  <a:cubicBezTo>
                    <a:pt x="118350" y="65272"/>
                    <a:pt x="97676" y="148883"/>
                    <a:pt x="136496" y="213204"/>
                  </a:cubicBezTo>
                  <a:cubicBezTo>
                    <a:pt x="147910" y="232117"/>
                    <a:pt x="163758" y="247965"/>
                    <a:pt x="182671" y="259380"/>
                  </a:cubicBezTo>
                  <a:cubicBezTo>
                    <a:pt x="182963" y="259555"/>
                    <a:pt x="182937" y="259607"/>
                    <a:pt x="182619" y="259490"/>
                  </a:cubicBezTo>
                  <a:cubicBezTo>
                    <a:pt x="100923" y="230075"/>
                    <a:pt x="32187" y="160846"/>
                    <a:pt x="15323" y="142916"/>
                  </a:cubicBezTo>
                  <a:close/>
                  <a:moveTo>
                    <a:pt x="324080" y="259490"/>
                  </a:moveTo>
                  <a:cubicBezTo>
                    <a:pt x="323762" y="259607"/>
                    <a:pt x="323736" y="259555"/>
                    <a:pt x="324028" y="259380"/>
                  </a:cubicBezTo>
                  <a:cubicBezTo>
                    <a:pt x="388350" y="220561"/>
                    <a:pt x="409023" y="136949"/>
                    <a:pt x="370204" y="72628"/>
                  </a:cubicBezTo>
                  <a:cubicBezTo>
                    <a:pt x="358789" y="53715"/>
                    <a:pt x="342941" y="37867"/>
                    <a:pt x="324028" y="26452"/>
                  </a:cubicBezTo>
                  <a:cubicBezTo>
                    <a:pt x="323736" y="26277"/>
                    <a:pt x="323762" y="26225"/>
                    <a:pt x="324080" y="26342"/>
                  </a:cubicBezTo>
                  <a:cubicBezTo>
                    <a:pt x="405776" y="55757"/>
                    <a:pt x="474512" y="124987"/>
                    <a:pt x="491376" y="142916"/>
                  </a:cubicBezTo>
                  <a:cubicBezTo>
                    <a:pt x="474512" y="160846"/>
                    <a:pt x="405776" y="230075"/>
                    <a:pt x="324080" y="259490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96AD9BE5-FE6A-E8AC-3A29-D7E714D2E8C7}"/>
                </a:ext>
              </a:extLst>
            </p:cNvPr>
            <p:cNvSpPr>
              <a:spLocks/>
            </p:cNvSpPr>
            <p:nvPr/>
          </p:nvSpPr>
          <p:spPr>
            <a:xfrm>
              <a:off x="5573565" y="3749677"/>
              <a:ext cx="116931" cy="116931"/>
            </a:xfrm>
            <a:custGeom>
              <a:avLst/>
              <a:gdLst>
                <a:gd name="connsiteX0" fmla="*/ 58466 w 116931"/>
                <a:gd name="connsiteY0" fmla="*/ 0 h 116931"/>
                <a:gd name="connsiteX1" fmla="*/ 0 w 116931"/>
                <a:gd name="connsiteY1" fmla="*/ 58466 h 116931"/>
                <a:gd name="connsiteX2" fmla="*/ 58466 w 116931"/>
                <a:gd name="connsiteY2" fmla="*/ 116931 h 116931"/>
                <a:gd name="connsiteX3" fmla="*/ 116931 w 116931"/>
                <a:gd name="connsiteY3" fmla="*/ 58466 h 116931"/>
                <a:gd name="connsiteX4" fmla="*/ 58466 w 116931"/>
                <a:gd name="connsiteY4" fmla="*/ 0 h 116931"/>
                <a:gd name="connsiteX5" fmla="*/ 58466 w 116931"/>
                <a:gd name="connsiteY5" fmla="*/ 103939 h 116931"/>
                <a:gd name="connsiteX6" fmla="*/ 12992 w 116931"/>
                <a:gd name="connsiteY6" fmla="*/ 58466 h 116931"/>
                <a:gd name="connsiteX7" fmla="*/ 58466 w 116931"/>
                <a:gd name="connsiteY7" fmla="*/ 12992 h 116931"/>
                <a:gd name="connsiteX8" fmla="*/ 103939 w 116931"/>
                <a:gd name="connsiteY8" fmla="*/ 58466 h 116931"/>
                <a:gd name="connsiteX9" fmla="*/ 58466 w 116931"/>
                <a:gd name="connsiteY9" fmla="*/ 103939 h 11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931" h="116931">
                  <a:moveTo>
                    <a:pt x="58466" y="0"/>
                  </a:moveTo>
                  <a:cubicBezTo>
                    <a:pt x="26176" y="0"/>
                    <a:pt x="0" y="26176"/>
                    <a:pt x="0" y="58466"/>
                  </a:cubicBezTo>
                  <a:cubicBezTo>
                    <a:pt x="0" y="90756"/>
                    <a:pt x="26176" y="116931"/>
                    <a:pt x="58466" y="116931"/>
                  </a:cubicBezTo>
                  <a:cubicBezTo>
                    <a:pt x="90756" y="116931"/>
                    <a:pt x="116931" y="90756"/>
                    <a:pt x="116931" y="58466"/>
                  </a:cubicBezTo>
                  <a:cubicBezTo>
                    <a:pt x="116892" y="26192"/>
                    <a:pt x="90739" y="40"/>
                    <a:pt x="58466" y="0"/>
                  </a:cubicBezTo>
                  <a:close/>
                  <a:moveTo>
                    <a:pt x="58466" y="103939"/>
                  </a:moveTo>
                  <a:cubicBezTo>
                    <a:pt x="33351" y="103939"/>
                    <a:pt x="12992" y="83580"/>
                    <a:pt x="12992" y="58466"/>
                  </a:cubicBezTo>
                  <a:cubicBezTo>
                    <a:pt x="12992" y="33351"/>
                    <a:pt x="33351" y="12992"/>
                    <a:pt x="58466" y="12992"/>
                  </a:cubicBezTo>
                  <a:cubicBezTo>
                    <a:pt x="83580" y="12992"/>
                    <a:pt x="103939" y="33351"/>
                    <a:pt x="103939" y="58466"/>
                  </a:cubicBezTo>
                  <a:cubicBezTo>
                    <a:pt x="103910" y="83568"/>
                    <a:pt x="83568" y="103910"/>
                    <a:pt x="58466" y="103939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6" name="Graphique 65" descr="Formes simples avec un remplissage uni">
            <a:extLst>
              <a:ext uri="{FF2B5EF4-FFF2-40B4-BE49-F238E27FC236}">
                <a16:creationId xmlns:a16="http://schemas.microsoft.com/office/drawing/2014/main" id="{5317FA0F-9BBF-CD71-9314-599B80749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46615" y="3496326"/>
            <a:ext cx="564418" cy="5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35006" y="0"/>
            <a:ext cx="9443561" cy="6879165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83594" y="2832198"/>
            <a:ext cx="5015919" cy="76944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Lucida Sans"/>
                <a:cs typeface="Lucida Sans"/>
              </a:rPr>
              <a:t>Merci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06274" y="3624058"/>
            <a:ext cx="3737893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CentraleSupélec Quadri UPSacla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2"/>
          <a:stretch/>
        </p:blipFill>
        <p:spPr>
          <a:xfrm>
            <a:off x="157907" y="6121401"/>
            <a:ext cx="1960144" cy="564002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1763227" y="6424303"/>
            <a:ext cx="330200" cy="330200"/>
          </a:xfrm>
          <a:prstGeom prst="ellipse">
            <a:avLst/>
          </a:prstGeom>
          <a:solidFill>
            <a:srgbClr val="847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699305-D40F-E148-B179-C39E6DFB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9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 CS-UPS2021.potx" id="{7C674194-9A38-4889-BB5C-374B394A62CE}" vid="{AFE21ADC-4413-4BA2-85CD-BA5CFB4CD37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3DFDA4EE4D34CB4FFCD1721290F0E" ma:contentTypeVersion="9" ma:contentTypeDescription="Crée un document." ma:contentTypeScope="" ma:versionID="ca5f5cd9c01a728b4b883b2088f0a353">
  <xsd:schema xmlns:xsd="http://www.w3.org/2001/XMLSchema" xmlns:xs="http://www.w3.org/2001/XMLSchema" xmlns:p="http://schemas.microsoft.com/office/2006/metadata/properties" xmlns:ns2="fbb09a98-01dd-457d-bb9c-639eff124172" xmlns:ns3="263fede3-aeae-40cb-9428-ccb697e9527f" targetNamespace="http://schemas.microsoft.com/office/2006/metadata/properties" ma:root="true" ma:fieldsID="baaa65859998eca22c69cf6bd234dd1e" ns2:_="" ns3:_="">
    <xsd:import namespace="fbb09a98-01dd-457d-bb9c-639eff124172"/>
    <xsd:import namespace="263fede3-aeae-40cb-9428-ccb697e952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09a98-01dd-457d-bb9c-639eff124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fede3-aeae-40cb-9428-ccb697e9527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A0142E-F890-4209-92C9-B0CC8E459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09a98-01dd-457d-bb9c-639eff124172"/>
    <ds:schemaRef ds:uri="263fede3-aeae-40cb-9428-ccb697e95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3C14D2-5785-4AD4-93F2-F2F02B9F8B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bb09a98-01dd-457d-bb9c-639eff124172"/>
    <ds:schemaRef ds:uri="http://schemas.microsoft.com/office/infopath/2007/PartnerControls"/>
    <ds:schemaRef ds:uri="263fede3-aeae-40cb-9428-ccb697e9527f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3B3532F-12B2-469D-97CF-A95957D476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CS-UPS2021</Template>
  <TotalTime>903</TotalTime>
  <Words>108</Words>
  <Application>Microsoft Office PowerPoint</Application>
  <PresentationFormat>Custom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Sans</vt:lpstr>
      <vt:lpstr>Wingdings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Konan (Student at CentraleSupelec)</dc:creator>
  <cp:lastModifiedBy>Emmanuel Konan (Student at CentraleSupelec)</cp:lastModifiedBy>
  <cp:revision>12</cp:revision>
  <dcterms:created xsi:type="dcterms:W3CDTF">2022-10-28T05:38:36Z</dcterms:created>
  <dcterms:modified xsi:type="dcterms:W3CDTF">2025-03-27T11:52:07Z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0x0101006C83DFDA4EE4D34CB4FFCD1721290F0E</vt:lpwstr>
  </property>
</Properties>
</file>