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Muli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uli Light"/>
      <p:regular r:id="rId27"/>
      <p:bold r:id="rId28"/>
      <p:italic r:id="rId29"/>
      <p:boldItalic r:id="rId30"/>
    </p:embeddedFont>
    <p:embeddedFont>
      <p:font typeface="Muli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.fntdata"/><Relationship Id="rId22" Type="http://schemas.openxmlformats.org/officeDocument/2006/relationships/font" Target="fonts/Muli-boldItalic.fntdata"/><Relationship Id="rId21" Type="http://schemas.openxmlformats.org/officeDocument/2006/relationships/font" Target="fonts/Muli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uliLight-bold.fntdata"/><Relationship Id="rId27" Type="http://schemas.openxmlformats.org/officeDocument/2006/relationships/font" Target="fonts/Muli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Black-bold.fntdata"/><Relationship Id="rId30" Type="http://schemas.openxmlformats.org/officeDocument/2006/relationships/font" Target="fonts/Muli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uliBlack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19" Type="http://schemas.openxmlformats.org/officeDocument/2006/relationships/font" Target="fonts/Muli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Shape 1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Shape 1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Shape 1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Shape 1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Shape 1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Shape 1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Shape 1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Shape 1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Shape 1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Shape 61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287749" y="-455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0" y="28273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0" y="2006461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63265" y="-455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 rot="10800000">
            <a:off x="7162521" y="-442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 rot="10800000">
            <a:off x="8889052" y="2006592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 rot="10800000">
            <a:off x="8889052" y="282868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 rot="10800000">
            <a:off x="6019317" y="-442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1726530" y="487927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0" y="2868262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0" y="4591986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869735" y="487927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 flipH="1" rot="10800000">
            <a:off x="4876124" y="487940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 flipH="1" rot="10800000">
            <a:off x="5451640" y="487940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 flipH="1" rot="10800000">
            <a:off x="8889070" y="344296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 flipH="1" rot="10800000">
            <a:off x="8889070" y="2868393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 rot="10800000">
            <a:off x="8601303" y="-442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10800000">
            <a:off x="8889052" y="114473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 rot="10800000">
            <a:off x="7450276" y="-442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7749" y="487927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0" y="373012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438775" y="487927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 flipH="1" rot="10800000">
            <a:off x="6027150" y="487940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 flipH="1" rot="10800000">
            <a:off x="7458110" y="487940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 flipH="1" rot="10800000">
            <a:off x="8889070" y="4017542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0" y="17191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2653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01294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rot="10800000">
            <a:off x="8889052" y="229387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8889052" y="570155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8313541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rot="10800000">
            <a:off x="6874766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5159959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0" y="2580975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0" y="430469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75510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14285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729092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 flipH="1" rot="10800000">
            <a:off x="458837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 flipH="1" rot="10800000">
            <a:off x="631490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 flipH="1" rot="10800000">
            <a:off x="8889070" y="430482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 flipH="1" rot="10800000">
            <a:off x="860131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29092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0" y="2293749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7551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5102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58198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15749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 rot="10800000">
            <a:off x="8889052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 rot="10800000">
            <a:off x="7738031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6594827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4588357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0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51020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294225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300695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 flipH="1" rot="10800000">
            <a:off x="8317467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 flipH="1" rot="10800000">
            <a:off x="516388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 flipH="1" rot="10800000">
            <a:off x="573939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 flipH="1" rot="10800000">
            <a:off x="717035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 flipH="1" rot="10800000">
            <a:off x="774586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 flipH="1" rot="10800000">
            <a:off x="8889070" y="4592117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 flipH="1" rot="10800000">
            <a:off x="8889070" y="2581105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0" y="85731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143188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014285" y="-455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300695" y="-455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8889052" y="143201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 rot="10800000">
            <a:off x="8889052" y="85744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 rot="10800000">
            <a:off x="6307072" y="-442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 rot="10800000">
            <a:off x="5447714" y="-442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0" y="344283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0" y="401741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581980" y="487927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441337" y="487927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 flipH="1" rot="10800000">
            <a:off x="6602660" y="487940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 flipH="1" rot="10800000">
            <a:off x="8889070" y="487940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 flipH="1" rot="10800000">
            <a:off x="8889070" y="315568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0" y="570025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441337" y="-4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94225" y="-4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 rot="10800000">
            <a:off x="4876112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 rot="10800000">
            <a:off x="8889052" y="17193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8025786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5731562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012940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0" y="3155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63265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57490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 flipH="1" rot="10800000">
            <a:off x="8029712" y="48794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 flipH="1" rot="10800000">
            <a:off x="8889070" y="3730255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 flipH="1" rot="10800000">
            <a:off x="6882600" y="48794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0" y="1144599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438775" y="-455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869735" y="-455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 mosaic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 mosaic small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Shape 190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Shape 19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Shape 209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Shape 22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Shape 23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Shape 257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Shape 27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Shape 28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Shape 321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half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Shape 32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Shape 33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Shape 350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Shape 3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Shape 379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Shape 39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Shape 403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Shape 40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Shape 408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Shape 4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Shape 41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Shape 42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Shape 430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Shape 43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Shape 440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Shape 445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Shape 44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Shape 45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Shape 45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Shape 45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Shape 46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Shape 46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69" name="Shape 469"/>
          <p:cNvSpPr txBox="1"/>
          <p:nvPr>
            <p:ph idx="2" type="body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0" name="Shape 470"/>
          <p:cNvSpPr txBox="1"/>
          <p:nvPr>
            <p:ph idx="3" type="body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Shape 47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Shape 48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Shape 48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Shape 48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Shape 49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Shape 50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Shape 50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Shape 5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Shape 5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Shape 52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Shape 527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Shape 53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Shape 547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Shape 55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Shape 562"/>
          <p:cNvSpPr txBox="1"/>
          <p:nvPr>
            <p:ph idx="1" type="body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o.gl/forms/IdDHLcaDZnxzA3jl2" TargetMode="External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M_PyGRl0RJQ70qPK6duRQu7r2NROl1LOBe5PuUBQg_A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A24E">
            <a:alpha val="88630"/>
          </a:srgbClr>
        </a:soli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linqa_fullres.png" id="1480" name="Shape 1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3824"/>
            <a:ext cx="9144000" cy="241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Shape 1481"/>
          <p:cNvSpPr txBox="1"/>
          <p:nvPr/>
        </p:nvSpPr>
        <p:spPr>
          <a:xfrm>
            <a:off x="3795481" y="4031444"/>
            <a:ext cx="20133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C3E50"/>
                </a:solidFill>
                <a:latin typeface="Nunito"/>
                <a:ea typeface="Nunito"/>
                <a:cs typeface="Nunito"/>
                <a:sym typeface="Nunito"/>
              </a:rPr>
              <a:t>@palinQA</a:t>
            </a:r>
            <a:endParaRPr b="1" sz="30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2" name="Shape 14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681" y="3966644"/>
            <a:ext cx="798400" cy="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/>
          <p:nvPr>
            <p:ph type="title"/>
          </p:nvPr>
        </p:nvSpPr>
        <p:spPr>
          <a:xfrm>
            <a:off x="457200" y="1655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Speakers Wanted</a:t>
            </a:r>
            <a:endParaRPr b="1"/>
          </a:p>
        </p:txBody>
      </p:sp>
      <p:sp>
        <p:nvSpPr>
          <p:cNvPr id="1536" name="Shape 1536"/>
          <p:cNvSpPr txBox="1"/>
          <p:nvPr>
            <p:ph idx="1" type="body"/>
          </p:nvPr>
        </p:nvSpPr>
        <p:spPr>
          <a:xfrm>
            <a:off x="457200" y="1022975"/>
            <a:ext cx="64083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We have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CFP</a:t>
            </a:r>
            <a:r>
              <a:rPr lang="en-GB"/>
              <a:t> and c</a:t>
            </a:r>
            <a:r>
              <a:rPr lang="en-GB"/>
              <a:t>an provide </a:t>
            </a:r>
            <a:r>
              <a:rPr b="1" lang="en-GB" sz="2600">
                <a:latin typeface="Muli"/>
                <a:ea typeface="Muli"/>
                <a:cs typeface="Muli"/>
                <a:sym typeface="Muli"/>
              </a:rPr>
              <a:t>speaker mentoring</a:t>
            </a:r>
            <a:r>
              <a:rPr lang="en-GB" sz="2600"/>
              <a:t>!</a:t>
            </a:r>
            <a:endParaRPr/>
          </a:p>
        </p:txBody>
      </p:sp>
      <p:pic>
        <p:nvPicPr>
          <p:cNvPr id="1537" name="Shape 15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775" y="2232425"/>
            <a:ext cx="3859147" cy="257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Sponsors Wanted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3" name="Shape 1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76" y="1104650"/>
            <a:ext cx="5459956" cy="364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 txBox="1"/>
          <p:nvPr>
            <p:ph type="ctrTitle"/>
          </p:nvPr>
        </p:nvSpPr>
        <p:spPr>
          <a:xfrm>
            <a:off x="543900" y="17624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Agenda</a:t>
            </a:r>
            <a:endParaRPr b="1"/>
          </a:p>
        </p:txBody>
      </p:sp>
      <p:sp>
        <p:nvSpPr>
          <p:cNvPr id="1549" name="Shape 1549"/>
          <p:cNvSpPr txBox="1"/>
          <p:nvPr>
            <p:ph idx="1" type="subTitle"/>
          </p:nvPr>
        </p:nvSpPr>
        <p:spPr>
          <a:xfrm>
            <a:off x="543900" y="1664375"/>
            <a:ext cx="34386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Muli"/>
                <a:ea typeface="Muli"/>
                <a:cs typeface="Muli"/>
                <a:sym typeface="Muli"/>
              </a:rPr>
              <a:t>19:10 - </a:t>
            </a:r>
            <a:r>
              <a:rPr b="1" lang="en-GB" sz="1900">
                <a:latin typeface="Muli"/>
                <a:ea typeface="Muli"/>
                <a:cs typeface="Muli"/>
                <a:sym typeface="Muli"/>
              </a:rPr>
              <a:t>19:40</a:t>
            </a:r>
            <a:r>
              <a:rPr lang="en-GB" sz="1900"/>
              <a:t> </a:t>
            </a:r>
            <a:r>
              <a:rPr lang="en-GB" sz="1900"/>
              <a:t>Manel Rhaiem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“How important is data quality for Data Engineer?”</a:t>
            </a:r>
            <a:br>
              <a:rPr lang="en-GB" sz="1900"/>
            </a:b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Muli"/>
                <a:ea typeface="Muli"/>
                <a:cs typeface="Muli"/>
                <a:sym typeface="Muli"/>
              </a:rPr>
              <a:t>19:45 - 20:15 </a:t>
            </a:r>
            <a:r>
              <a:rPr lang="en-GB" sz="1900"/>
              <a:t>Peter Czibik</a:t>
            </a:r>
            <a:br>
              <a:rPr b="1" lang="en-GB" sz="1900">
                <a:latin typeface="Muli"/>
                <a:ea typeface="Muli"/>
                <a:cs typeface="Muli"/>
                <a:sym typeface="Muli"/>
              </a:rPr>
            </a:br>
            <a:r>
              <a:rPr lang="en-GB" sz="1900"/>
              <a:t>“Consumer-driven contract testing”</a:t>
            </a:r>
            <a:br>
              <a:rPr b="1" lang="en-GB" sz="1900">
                <a:latin typeface="Muli"/>
                <a:ea typeface="Muli"/>
                <a:cs typeface="Muli"/>
                <a:sym typeface="Muli"/>
              </a:rPr>
            </a:br>
            <a:endParaRPr b="1" sz="1900">
              <a:latin typeface="Muli"/>
              <a:ea typeface="Muli"/>
              <a:cs typeface="Muli"/>
              <a:sym typeface="Mul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Muli"/>
                <a:ea typeface="Muli"/>
                <a:cs typeface="Muli"/>
                <a:sym typeface="Muli"/>
              </a:rPr>
              <a:t>20:15 - 	</a:t>
            </a:r>
            <a:r>
              <a:rPr lang="en-GB" sz="1900"/>
              <a:t>Office tour and see you next time!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0" name="Shape 15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325" y="4569025"/>
            <a:ext cx="2118675" cy="5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 txBox="1"/>
          <p:nvPr>
            <p:ph idx="4294967295" type="title"/>
          </p:nvPr>
        </p:nvSpPr>
        <p:spPr>
          <a:xfrm>
            <a:off x="1367850" y="651800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Venue Host:</a:t>
            </a:r>
            <a:endParaRPr/>
          </a:p>
        </p:txBody>
      </p:sp>
      <p:pic>
        <p:nvPicPr>
          <p:cNvPr id="1488" name="Shape 1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109788"/>
            <a:ext cx="3810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type="ctrTitle"/>
          </p:nvPr>
        </p:nvSpPr>
        <p:spPr>
          <a:xfrm>
            <a:off x="351775" y="1537200"/>
            <a:ext cx="5182800" cy="20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being with palinQA in 2017!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 txBox="1"/>
          <p:nvPr>
            <p:ph type="title"/>
          </p:nvPr>
        </p:nvSpPr>
        <p:spPr>
          <a:xfrm>
            <a:off x="457200" y="0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palinQA talks</a:t>
            </a:r>
            <a:endParaRPr b="1"/>
          </a:p>
        </p:txBody>
      </p:sp>
      <p:pic>
        <p:nvPicPr>
          <p:cNvPr id="1499" name="Shape 1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38" y="830926"/>
            <a:ext cx="6270432" cy="416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/>
          <p:nvPr>
            <p:ph type="title"/>
          </p:nvPr>
        </p:nvSpPr>
        <p:spPr>
          <a:xfrm>
            <a:off x="457200" y="0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palinQA workshops</a:t>
            </a:r>
            <a:endParaRPr b="1"/>
          </a:p>
        </p:txBody>
      </p:sp>
      <p:pic>
        <p:nvPicPr>
          <p:cNvPr id="1505" name="Shape 1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88" y="857400"/>
            <a:ext cx="6303328" cy="39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/>
          <p:nvPr>
            <p:ph type="title"/>
          </p:nvPr>
        </p:nvSpPr>
        <p:spPr>
          <a:xfrm>
            <a:off x="457200" y="0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palinQA screening</a:t>
            </a:r>
            <a:endParaRPr b="1"/>
          </a:p>
        </p:txBody>
      </p:sp>
      <p:pic>
        <p:nvPicPr>
          <p:cNvPr id="1511" name="Shape 15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13" y="983725"/>
            <a:ext cx="5987875" cy="39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/>
          <p:nvPr>
            <p:ph type="ctrTitle"/>
          </p:nvPr>
        </p:nvSpPr>
        <p:spPr>
          <a:xfrm>
            <a:off x="351775" y="1537200"/>
            <a:ext cx="5182800" cy="20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kick off 2018!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 txBox="1"/>
          <p:nvPr>
            <p:ph type="title"/>
          </p:nvPr>
        </p:nvSpPr>
        <p:spPr>
          <a:xfrm>
            <a:off x="457200" y="393400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Connect</a:t>
            </a:r>
            <a:endParaRPr b="1"/>
          </a:p>
        </p:txBody>
      </p:sp>
      <p:sp>
        <p:nvSpPr>
          <p:cNvPr id="1522" name="Shape 1522"/>
          <p:cNvSpPr txBox="1"/>
          <p:nvPr>
            <p:ph idx="1" type="body"/>
          </p:nvPr>
        </p:nvSpPr>
        <p:spPr>
          <a:xfrm>
            <a:off x="457200" y="1752663"/>
            <a:ext cx="66189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C3E50"/>
                </a:solidFill>
                <a:latin typeface="Nunito"/>
                <a:ea typeface="Nunito"/>
                <a:cs typeface="Nunito"/>
                <a:sym typeface="Nunito"/>
              </a:rPr>
              <a:t>@palinQA</a:t>
            </a:r>
            <a:endParaRPr b="1" sz="28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2C3E50"/>
                </a:solidFill>
                <a:latin typeface="Nunito"/>
                <a:ea typeface="Nunito"/>
                <a:cs typeface="Nunito"/>
                <a:sym typeface="Nunito"/>
              </a:rPr>
              <a:t>testersbudapest.herokuapp.com</a:t>
            </a:r>
            <a:endParaRPr b="1" sz="28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3" name="Shape 1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00" y="3019088"/>
            <a:ext cx="733875" cy="7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Shape 15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925" y="1418000"/>
            <a:ext cx="994850" cy="9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/>
          <p:nvPr>
            <p:ph type="title"/>
          </p:nvPr>
        </p:nvSpPr>
        <p:spPr>
          <a:xfrm>
            <a:off x="436500" y="179400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Code of Conduct</a:t>
            </a:r>
            <a:endParaRPr b="1"/>
          </a:p>
        </p:txBody>
      </p:sp>
      <p:pic>
        <p:nvPicPr>
          <p:cNvPr id="1530" name="Shape 15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76" y="1071275"/>
            <a:ext cx="5757545" cy="383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