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There may be a silent person in the corner who is not brave enough to beat know-it-alls and they may be right in the end of chaos.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Complicated:  "sense–analyze–respond": assess the facts, analyze, and apply the appropriate good operating practice</a:t>
            </a:r>
            <a:endParaRPr/>
          </a:p>
          <a:p>
            <a:pPr indent="0" lvl="0" marL="0" rtl="0">
              <a:spcBef>
                <a:spcPts val="0"/>
              </a:spcBef>
              <a:spcAft>
                <a:spcPts val="0"/>
              </a:spcAft>
              <a:buNone/>
            </a:pPr>
            <a:r>
              <a:rPr lang="en-GB"/>
              <a:t>Complex: In a complicated context, at least one right answer exists. In a complex context, however, right answers can’t be ferreted out. It's like the difference between, say, a Ferrari and the Brazilian rainforest. Ferraris are complicated machines, but an expert mechanic can take one apart and reassemble it without changing a thing. </a:t>
            </a:r>
            <a:endParaRPr/>
          </a:p>
          <a:p>
            <a:pPr indent="0" lvl="0" marL="0" rtl="0">
              <a:spcBef>
                <a:spcPts val="0"/>
              </a:spcBef>
              <a:spcAft>
                <a:spcPts val="0"/>
              </a:spcAft>
              <a:buNone/>
            </a:pPr>
            <a:r>
              <a:rPr lang="en-GB"/>
              <a:t>Chaos is ideally transitional state - rules don’t work anymore</a:t>
            </a:r>
            <a:endParaRPr/>
          </a:p>
          <a:p>
            <a:pPr indent="0" lvl="0" marL="0" rtl="0">
              <a:spcBef>
                <a:spcPts val="0"/>
              </a:spcBef>
              <a:spcAft>
                <a:spcPts val="0"/>
              </a:spcAft>
              <a:buNone/>
            </a:pPr>
            <a:r>
              <a:rPr lang="en-GB"/>
              <a:t>act to establish order; sense where stability lies; respond to turn the chaotic into the complex.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things that kill you are the things that you take for granted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Cynefin is a sense-making framework to help managers, policy makers and others reach the decisions. It was developed in 2000s by IBM.</a:t>
            </a:r>
            <a:endParaRPr/>
          </a:p>
          <a:p>
            <a:pPr indent="0" lvl="0" marL="0" rtl="0">
              <a:spcBef>
                <a:spcPts val="0"/>
              </a:spcBef>
              <a:spcAft>
                <a:spcPts val="0"/>
              </a:spcAft>
              <a:buNone/>
            </a:pPr>
            <a:r>
              <a:rPr lang="en-GB" sz="1050">
                <a:solidFill>
                  <a:srgbClr val="222222"/>
                </a:solidFill>
                <a:highlight>
                  <a:srgbClr val="FFFFFF"/>
                </a:highlight>
              </a:rPr>
              <a:t>In Welsh it means habitat - it depicts a rather complex system of what we are as people. We come from different backgrounds, we have certain subjective judgement thoughts and all this affects our choices and decisions in life. The framework is sense making, not really decision making and today we will try to challenge ourselves and our beliefs by an exercise first before we learn more, then learn some theory and once again continue with the exercise. It will be a rather foundation workshop due to time constraints, but I hope you get a certain background and understanding afterwards.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sen post-its and then the new member and the group have to decide to which place on the paper each problem should go. 15 min</a:t>
            </a:r>
            <a:endParaRPr/>
          </a:p>
          <a:p>
            <a:pPr indent="0" lvl="0" marL="0">
              <a:spcBef>
                <a:spcPts val="0"/>
              </a:spcBef>
              <a:spcAft>
                <a:spcPts val="0"/>
              </a:spcAft>
              <a:buNone/>
            </a:pPr>
            <a:r>
              <a:rPr lang="en-GB"/>
              <a:t>Review - 10 minutes to see where people put post-its in the end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Premature decisions</a:t>
            </a:r>
            <a:endParaRPr/>
          </a:p>
          <a:p>
            <a:pPr indent="0" lvl="0" marL="0">
              <a:spcBef>
                <a:spcPts val="0"/>
              </a:spcBef>
              <a:spcAft>
                <a:spcPts val="0"/>
              </a:spcAft>
              <a:buNone/>
            </a:pPr>
            <a:r>
              <a:rPr lang="en-GB"/>
              <a:t>Data knowledge is very important before jumping to conclusions - ask more</a:t>
            </a:r>
            <a:endParaRPr/>
          </a:p>
          <a:p>
            <a:pPr indent="0" lvl="0" marL="0">
              <a:spcBef>
                <a:spcPts val="0"/>
              </a:spcBef>
              <a:spcAft>
                <a:spcPts val="0"/>
              </a:spcAft>
              <a:buNone/>
            </a:pPr>
            <a:r>
              <a:rPr lang="en-GB"/>
              <a:t>It is hard to say “I don’t know” or break issues to parts rather than dealing with what we have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Ordered</a:t>
            </a:r>
            <a:endParaRPr/>
          </a:p>
          <a:p>
            <a:pPr indent="0" lvl="0" marL="0">
              <a:spcBef>
                <a:spcPts val="0"/>
              </a:spcBef>
              <a:spcAft>
                <a:spcPts val="0"/>
              </a:spcAft>
              <a:buNone/>
            </a:pPr>
            <a:r>
              <a:rPr lang="en-GB"/>
              <a:t>Complex</a:t>
            </a:r>
            <a:endParaRPr/>
          </a:p>
          <a:p>
            <a:pPr indent="0" lvl="0" marL="0">
              <a:spcBef>
                <a:spcPts val="0"/>
              </a:spcBef>
              <a:spcAft>
                <a:spcPts val="0"/>
              </a:spcAft>
              <a:buNone/>
            </a:pPr>
            <a:r>
              <a:rPr lang="en-GB"/>
              <a:t>Complicated systems</a:t>
            </a:r>
            <a:endParaRPr/>
          </a:p>
          <a:p>
            <a:pPr indent="0" lvl="0" marL="0">
              <a:spcBef>
                <a:spcPts val="0"/>
              </a:spcBef>
              <a:spcAft>
                <a:spcPts val="0"/>
              </a:spcAft>
              <a:buNone/>
            </a:pPr>
            <a:r>
              <a:rPr lang="en-GB"/>
              <a:t>Add disorder and divide ordered system to two: simple and complicated</a:t>
            </a:r>
            <a:endParaRPr/>
          </a:p>
          <a:p>
            <a:pPr indent="0" lvl="0" marL="0">
              <a:spcBef>
                <a:spcPts val="0"/>
              </a:spcBef>
              <a:spcAft>
                <a:spcPts val="0"/>
              </a:spcAft>
              <a:buNone/>
            </a:pPr>
            <a:r>
              <a:t/>
            </a:r>
            <a:endParaRPr/>
          </a:p>
          <a:p>
            <a:pPr indent="0" lvl="0" marL="0">
              <a:spcBef>
                <a:spcPts val="0"/>
              </a:spcBef>
              <a:spcAft>
                <a:spcPts val="0"/>
              </a:spcAft>
              <a:buNone/>
            </a:pPr>
            <a:r>
              <a:rPr lang="en-GB"/>
              <a:t>Simple: C = E cause effect</a:t>
            </a:r>
            <a:endParaRPr/>
          </a:p>
          <a:p>
            <a:pPr indent="0" lvl="0" marL="0">
              <a:spcBef>
                <a:spcPts val="0"/>
              </a:spcBef>
              <a:spcAft>
                <a:spcPts val="0"/>
              </a:spcAft>
              <a:buNone/>
            </a:pPr>
            <a:r>
              <a:rPr lang="en-GB"/>
              <a:t>Complicated - not self-evident -&gt; distinction between best and good is clear, as people may force good practices and piss people off</a:t>
            </a:r>
            <a:endParaRPr/>
          </a:p>
          <a:p>
            <a:pPr indent="0" lvl="0" marL="0">
              <a:spcBef>
                <a:spcPts val="0"/>
              </a:spcBef>
              <a:spcAft>
                <a:spcPts val="0"/>
              </a:spcAft>
              <a:buNone/>
            </a:pPr>
            <a:r>
              <a:rPr lang="en-GB"/>
              <a:t>Complex - without causality. Experiments, new way of doing things</a:t>
            </a:r>
            <a:endParaRPr/>
          </a:p>
          <a:p>
            <a:pPr indent="0" lvl="0" marL="0">
              <a:spcBef>
                <a:spcPts val="0"/>
              </a:spcBef>
              <a:spcAft>
                <a:spcPts val="0"/>
              </a:spcAft>
              <a:buNone/>
            </a:pPr>
            <a:r>
              <a:rPr lang="en-GB"/>
              <a:t>Chaotic - innovation if entered deliberately, if by accident then it is urgent</a:t>
            </a:r>
            <a:endParaRPr/>
          </a:p>
          <a:p>
            <a:pPr indent="0" lvl="0" marL="0">
              <a:spcBef>
                <a:spcPts val="0"/>
              </a:spcBef>
              <a:spcAft>
                <a:spcPts val="0"/>
              </a:spcAft>
              <a:buNone/>
            </a:pPr>
            <a:r>
              <a:rPr lang="en-GB"/>
              <a:t>Disorder - we are there most of the time, we don’t know where we are. We interpret situations in our opinion. If you send in beurocratic way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Complicated:  "sense–analyze–respond": assess the facts, analyze, and apply the appropriate good operating practice</a:t>
            </a:r>
            <a:endParaRPr/>
          </a:p>
          <a:p>
            <a:pPr indent="0" lvl="0" marL="0">
              <a:spcBef>
                <a:spcPts val="0"/>
              </a:spcBef>
              <a:spcAft>
                <a:spcPts val="0"/>
              </a:spcAft>
              <a:buNone/>
            </a:pPr>
            <a:r>
              <a:rPr lang="en-GB"/>
              <a:t>Complex: In a complicated context, at least one right answer exists. In a complex context, however, right answers can’t be ferreted out. It's like the difference between, say, a Ferrari and the Brazilian rainforest. Ferraris are complicated machines, but an expert mechanic can take one apart and reassemble it without changing a thing. </a:t>
            </a:r>
            <a:endParaRPr/>
          </a:p>
          <a:p>
            <a:pPr indent="0" lvl="0" marL="0">
              <a:spcBef>
                <a:spcPts val="0"/>
              </a:spcBef>
              <a:spcAft>
                <a:spcPts val="0"/>
              </a:spcAft>
              <a:buNone/>
            </a:pPr>
            <a:r>
              <a:rPr lang="en-GB"/>
              <a:t>Chaos is ideally transitional state - rules don’t work anymore</a:t>
            </a:r>
            <a:endParaRPr/>
          </a:p>
          <a:p>
            <a:pPr indent="0" lvl="0" marL="0" rtl="0">
              <a:spcBef>
                <a:spcPts val="0"/>
              </a:spcBef>
              <a:spcAft>
                <a:spcPts val="0"/>
              </a:spcAft>
              <a:buNone/>
            </a:pPr>
            <a:r>
              <a:rPr lang="en-GB"/>
              <a:t>act to establish order; sense where stability lies; respond to turn the chaotic into the complex.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Companies are often in obvious or disorder and when scaling they may fall into chaos. They need to rethink. </a:t>
            </a:r>
            <a:endParaRPr/>
          </a:p>
          <a:p>
            <a:pPr indent="0" lvl="0" marL="0">
              <a:spcBef>
                <a:spcPts val="0"/>
              </a:spcBef>
              <a:spcAft>
                <a:spcPts val="0"/>
              </a:spcAft>
              <a:buNone/>
            </a:pPr>
            <a:r>
              <a:rPr lang="en-GB"/>
              <a:t>Example: company had big backlog and didn’t want to touch complex cards. Our tendency is to come back to same approaches that we know, but sometimes we should break down and look at problems more. Cynefin helps to break down problems. </a:t>
            </a:r>
            <a:endParaRPr/>
          </a:p>
          <a:p>
            <a:pPr indent="0" lvl="0" marL="0" rtl="0">
              <a:spcBef>
                <a:spcPts val="0"/>
              </a:spcBef>
              <a:spcAft>
                <a:spcPts val="0"/>
              </a:spcAft>
              <a:buNone/>
            </a:pPr>
            <a:r>
              <a:rPr lang="en-GB"/>
              <a:t>Cynefin is very dynamic - Netflix chaos monkey (Chaos Monkey is responsible for randomly terminating instances in production to ensure that engineers implement their services to be resilient to instance failures.)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3"/>
                </a:solidFill>
                <a:latin typeface="Average"/>
                <a:ea typeface="Average"/>
                <a:cs typeface="Average"/>
                <a:sym typeface="Average"/>
              </a:defRPr>
            </a:lvl1pPr>
            <a:lvl2pPr lvl="1" algn="r">
              <a:spcBef>
                <a:spcPts val="0"/>
              </a:spcBef>
              <a:buNone/>
              <a:defRPr sz="1000">
                <a:solidFill>
                  <a:schemeClr val="accent3"/>
                </a:solidFill>
                <a:latin typeface="Average"/>
                <a:ea typeface="Average"/>
                <a:cs typeface="Average"/>
                <a:sym typeface="Average"/>
              </a:defRPr>
            </a:lvl2pPr>
            <a:lvl3pPr lvl="2" algn="r">
              <a:spcBef>
                <a:spcPts val="0"/>
              </a:spcBef>
              <a:buNone/>
              <a:defRPr sz="1000">
                <a:solidFill>
                  <a:schemeClr val="accent3"/>
                </a:solidFill>
                <a:latin typeface="Average"/>
                <a:ea typeface="Average"/>
                <a:cs typeface="Average"/>
                <a:sym typeface="Average"/>
              </a:defRPr>
            </a:lvl3pPr>
            <a:lvl4pPr lvl="3" algn="r">
              <a:spcBef>
                <a:spcPts val="0"/>
              </a:spcBef>
              <a:buNone/>
              <a:defRPr sz="1000">
                <a:solidFill>
                  <a:schemeClr val="accent3"/>
                </a:solidFill>
                <a:latin typeface="Average"/>
                <a:ea typeface="Average"/>
                <a:cs typeface="Average"/>
                <a:sym typeface="Average"/>
              </a:defRPr>
            </a:lvl4pPr>
            <a:lvl5pPr lvl="4" algn="r">
              <a:spcBef>
                <a:spcPts val="0"/>
              </a:spcBef>
              <a:buNone/>
              <a:defRPr sz="1000">
                <a:solidFill>
                  <a:schemeClr val="accent3"/>
                </a:solidFill>
                <a:latin typeface="Average"/>
                <a:ea typeface="Average"/>
                <a:cs typeface="Average"/>
                <a:sym typeface="Average"/>
              </a:defRPr>
            </a:lvl5pPr>
            <a:lvl6pPr lvl="5" algn="r">
              <a:spcBef>
                <a:spcPts val="0"/>
              </a:spcBef>
              <a:buNone/>
              <a:defRPr sz="1000">
                <a:solidFill>
                  <a:schemeClr val="accent3"/>
                </a:solidFill>
                <a:latin typeface="Average"/>
                <a:ea typeface="Average"/>
                <a:cs typeface="Average"/>
                <a:sym typeface="Average"/>
              </a:defRPr>
            </a:lvl6pPr>
            <a:lvl7pPr lvl="6" algn="r">
              <a:spcBef>
                <a:spcPts val="0"/>
              </a:spcBef>
              <a:buNone/>
              <a:defRPr sz="1000">
                <a:solidFill>
                  <a:schemeClr val="accent3"/>
                </a:solidFill>
                <a:latin typeface="Average"/>
                <a:ea typeface="Average"/>
                <a:cs typeface="Average"/>
                <a:sym typeface="Average"/>
              </a:defRPr>
            </a:lvl7pPr>
            <a:lvl8pPr lvl="7" algn="r">
              <a:spcBef>
                <a:spcPts val="0"/>
              </a:spcBef>
              <a:buNone/>
              <a:defRPr sz="1000">
                <a:solidFill>
                  <a:schemeClr val="accent3"/>
                </a:solidFill>
                <a:latin typeface="Average"/>
                <a:ea typeface="Average"/>
                <a:cs typeface="Average"/>
                <a:sym typeface="Average"/>
              </a:defRPr>
            </a:lvl8pPr>
            <a:lvl9pPr lvl="8" algn="r">
              <a:spcBef>
                <a:spcPts val="0"/>
              </a:spcBef>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N7oz366X0-8" TargetMode="External"/><Relationship Id="rId4" Type="http://schemas.openxmlformats.org/officeDocument/2006/relationships/hyperlink" Target="https://www.youtube.com/watch?v=G2X_7ojZwtU" TargetMode="External"/><Relationship Id="rId5" Type="http://schemas.openxmlformats.org/officeDocument/2006/relationships/hyperlink" Target="http://testjutsu.com/2017/03/workshop-an-introduction-to-cynefin-and-complexity-for-software-testers/" TargetMode="External"/><Relationship Id="rId6" Type="http://schemas.openxmlformats.org/officeDocument/2006/relationships/hyperlink" Target="https://upload.wikimedia.org/wikipedia/commons/f/f7/Cynefin_framework_by_Edwin_Stoop.jpg" TargetMode="External"/><Relationship Id="rId7" Type="http://schemas.openxmlformats.org/officeDocument/2006/relationships/hyperlink" Target="http://testjutsu.com/2017/08/cynefin-and-software-testing-the-complex-do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998700" y="247250"/>
            <a:ext cx="7146600" cy="1446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6000"/>
              <a:t>Introduction to Cynefin</a:t>
            </a:r>
            <a:endParaRPr sz="6000"/>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descr="palinqa_fullres.png" id="61" name="Shape 61"/>
          <p:cNvPicPr preferRelativeResize="0"/>
          <p:nvPr/>
        </p:nvPicPr>
        <p:blipFill>
          <a:blip r:embed="rId3">
            <a:alphaModFix/>
          </a:blip>
          <a:stretch>
            <a:fillRect/>
          </a:stretch>
        </p:blipFill>
        <p:spPr>
          <a:xfrm>
            <a:off x="-1224002" y="1693851"/>
            <a:ext cx="11938163" cy="315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cat.jpg" id="147" name="Shape 147"/>
          <p:cNvPicPr preferRelativeResize="0"/>
          <p:nvPr/>
        </p:nvPicPr>
        <p:blipFill>
          <a:blip r:embed="rId3">
            <a:alphaModFix/>
          </a:blip>
          <a:stretch>
            <a:fillRect/>
          </a:stretch>
        </p:blipFill>
        <p:spPr>
          <a:xfrm>
            <a:off x="-9" y="0"/>
            <a:ext cx="9144010" cy="5143500"/>
          </a:xfrm>
          <a:prstGeom prst="rect">
            <a:avLst/>
          </a:prstGeom>
          <a:noFill/>
          <a:ln>
            <a:noFill/>
          </a:ln>
        </p:spPr>
      </p:pic>
      <p:sp>
        <p:nvSpPr>
          <p:cNvPr id="148" name="Shape 148"/>
          <p:cNvSpPr txBox="1"/>
          <p:nvPr>
            <p:ph type="title"/>
          </p:nvPr>
        </p:nvSpPr>
        <p:spPr>
          <a:xfrm>
            <a:off x="593400" y="220825"/>
            <a:ext cx="7957200" cy="942300"/>
          </a:xfrm>
          <a:prstGeom prst="rect">
            <a:avLst/>
          </a:prstGeom>
          <a:solidFill>
            <a:srgbClr val="C9DAF8"/>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a:solidFill>
                  <a:schemeClr val="lt1"/>
                </a:solidFill>
              </a:rPr>
              <a:t>Questions are indicators: there may be a need to expand discussions. Concerns are important. </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3600"/>
              <a:t>Exercise Part 2: Put issues to Cynefin model</a:t>
            </a:r>
            <a:endParaRPr sz="3600"/>
          </a:p>
        </p:txBody>
      </p:sp>
      <p:sp>
        <p:nvSpPr>
          <p:cNvPr id="154" name="Shape 154"/>
          <p:cNvSpPr txBox="1"/>
          <p:nvPr>
            <p:ph idx="1" type="body"/>
          </p:nvPr>
        </p:nvSpPr>
        <p:spPr>
          <a:xfrm>
            <a:off x="311700" y="1300850"/>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GB" sz="3000"/>
              <a:t>Create disorder part</a:t>
            </a:r>
            <a:endParaRPr sz="3000"/>
          </a:p>
          <a:p>
            <a:pPr indent="-419100" lvl="0" marL="457200" rtl="0">
              <a:spcBef>
                <a:spcPts val="0"/>
              </a:spcBef>
              <a:spcAft>
                <a:spcPts val="0"/>
              </a:spcAft>
              <a:buSzPts val="3000"/>
              <a:buChar char="●"/>
            </a:pPr>
            <a:r>
              <a:rPr lang="en-GB" sz="3000"/>
              <a:t>Don’t be afraid to split post-its into another groups</a:t>
            </a:r>
            <a:endParaRPr sz="3000"/>
          </a:p>
          <a:p>
            <a:pPr indent="-419100" lvl="0" marL="457200">
              <a:spcBef>
                <a:spcPts val="0"/>
              </a:spcBef>
              <a:spcAft>
                <a:spcPts val="0"/>
              </a:spcAft>
              <a:buSzPts val="3000"/>
              <a:buChar char="●"/>
            </a:pPr>
            <a:r>
              <a:rPr lang="en-GB" sz="3000"/>
              <a:t>Discuss how some issues could be split and if you need more information</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61" name="Shape 161"/>
          <p:cNvSpPr/>
          <p:nvPr/>
        </p:nvSpPr>
        <p:spPr>
          <a:xfrm>
            <a:off x="311700" y="77250"/>
            <a:ext cx="8520600" cy="49890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311700" y="77250"/>
            <a:ext cx="4188900" cy="2568600"/>
          </a:xfrm>
          <a:prstGeom prst="round2DiagRect">
            <a:avLst>
              <a:gd fmla="val 31669" name="adj1"/>
              <a:gd fmla="val 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4500600" y="77250"/>
            <a:ext cx="4331700" cy="2568600"/>
          </a:xfrm>
          <a:prstGeom prst="round2DiagRect">
            <a:avLst>
              <a:gd fmla="val 0" name="adj1"/>
              <a:gd fmla="val 3001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311700" y="2645850"/>
            <a:ext cx="4188900" cy="2452200"/>
          </a:xfrm>
          <a:prstGeom prst="round2DiagRect">
            <a:avLst>
              <a:gd fmla="val 0" name="adj1"/>
              <a:gd fmla="val 33279"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4500600" y="2645850"/>
            <a:ext cx="4331700" cy="2452200"/>
          </a:xfrm>
          <a:prstGeom prst="round2DiagRect">
            <a:avLst>
              <a:gd fmla="val 30251" name="adj1"/>
              <a:gd fmla="val 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txBox="1"/>
          <p:nvPr/>
        </p:nvSpPr>
        <p:spPr>
          <a:xfrm>
            <a:off x="4908575" y="234925"/>
            <a:ext cx="3635100" cy="222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txBox="1"/>
          <p:nvPr/>
        </p:nvSpPr>
        <p:spPr>
          <a:xfrm>
            <a:off x="4500600" y="2759100"/>
            <a:ext cx="43317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Simple</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Sense - Categorise - Respond</a:t>
            </a:r>
            <a:br>
              <a:rPr lang="en-GB" sz="2400"/>
            </a:br>
            <a:endParaRPr sz="2400"/>
          </a:p>
          <a:p>
            <a:pPr indent="0" lvl="0" marL="0" rtl="0">
              <a:spcBef>
                <a:spcPts val="0"/>
              </a:spcBef>
              <a:spcAft>
                <a:spcPts val="0"/>
              </a:spcAft>
              <a:buNone/>
            </a:pPr>
            <a:r>
              <a:rPr lang="en-GB" sz="2400">
                <a:solidFill>
                  <a:srgbClr val="980000"/>
                </a:solidFill>
              </a:rPr>
              <a:t>Best Practice </a:t>
            </a:r>
            <a:endParaRPr sz="2400">
              <a:solidFill>
                <a:srgbClr val="980000"/>
              </a:solidFill>
            </a:endParaRPr>
          </a:p>
        </p:txBody>
      </p:sp>
      <p:sp>
        <p:nvSpPr>
          <p:cNvPr id="168" name="Shape 168"/>
          <p:cNvSpPr txBox="1"/>
          <p:nvPr/>
        </p:nvSpPr>
        <p:spPr>
          <a:xfrm>
            <a:off x="4848900" y="248700"/>
            <a:ext cx="39297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Complicated</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Sense - Analyse - Respond</a:t>
            </a:r>
            <a:br>
              <a:rPr lang="en-GB" sz="2400"/>
            </a:br>
            <a:endParaRPr sz="2400"/>
          </a:p>
          <a:p>
            <a:pPr indent="0" lvl="0" marL="0" rtl="0">
              <a:spcBef>
                <a:spcPts val="0"/>
              </a:spcBef>
              <a:spcAft>
                <a:spcPts val="0"/>
              </a:spcAft>
              <a:buNone/>
            </a:pPr>
            <a:r>
              <a:rPr lang="en-GB" sz="2400">
                <a:solidFill>
                  <a:srgbClr val="980000"/>
                </a:solidFill>
              </a:rPr>
              <a:t>Good Practice </a:t>
            </a:r>
            <a:endParaRPr sz="2400">
              <a:solidFill>
                <a:srgbClr val="980000"/>
              </a:solidFill>
            </a:endParaRPr>
          </a:p>
        </p:txBody>
      </p:sp>
      <p:sp>
        <p:nvSpPr>
          <p:cNvPr id="169" name="Shape 169"/>
          <p:cNvSpPr txBox="1"/>
          <p:nvPr/>
        </p:nvSpPr>
        <p:spPr>
          <a:xfrm>
            <a:off x="588600" y="248700"/>
            <a:ext cx="36351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Complex</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Probe - Sense - Respond</a:t>
            </a:r>
            <a:br>
              <a:rPr lang="en-GB" sz="2400"/>
            </a:br>
            <a:endParaRPr sz="2400"/>
          </a:p>
          <a:p>
            <a:pPr indent="0" lvl="0" marL="0" rtl="0">
              <a:spcBef>
                <a:spcPts val="0"/>
              </a:spcBef>
              <a:spcAft>
                <a:spcPts val="0"/>
              </a:spcAft>
              <a:buNone/>
            </a:pPr>
            <a:r>
              <a:rPr lang="en-GB" sz="2400">
                <a:solidFill>
                  <a:srgbClr val="980000"/>
                </a:solidFill>
              </a:rPr>
              <a:t>Emergent Practice </a:t>
            </a:r>
            <a:endParaRPr sz="2400">
              <a:solidFill>
                <a:srgbClr val="980000"/>
              </a:solidFill>
            </a:endParaRPr>
          </a:p>
        </p:txBody>
      </p:sp>
      <p:sp>
        <p:nvSpPr>
          <p:cNvPr id="170" name="Shape 170"/>
          <p:cNvSpPr txBox="1"/>
          <p:nvPr/>
        </p:nvSpPr>
        <p:spPr>
          <a:xfrm>
            <a:off x="588600" y="2759100"/>
            <a:ext cx="36351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Chaos</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Act - Sense - Respond</a:t>
            </a:r>
            <a:br>
              <a:rPr lang="en-GB" sz="2400"/>
            </a:br>
            <a:endParaRPr sz="2400"/>
          </a:p>
          <a:p>
            <a:pPr indent="0" lvl="0" marL="0" rtl="0">
              <a:spcBef>
                <a:spcPts val="0"/>
              </a:spcBef>
              <a:spcAft>
                <a:spcPts val="0"/>
              </a:spcAft>
              <a:buNone/>
            </a:pPr>
            <a:r>
              <a:rPr lang="en-GB" sz="2400">
                <a:solidFill>
                  <a:srgbClr val="980000"/>
                </a:solidFill>
              </a:rPr>
              <a:t>Novel Practice </a:t>
            </a:r>
            <a:endParaRPr sz="2400">
              <a:solidFill>
                <a:srgbClr val="980000"/>
              </a:solidFill>
            </a:endParaRPr>
          </a:p>
        </p:txBody>
      </p:sp>
      <p:sp>
        <p:nvSpPr>
          <p:cNvPr id="171" name="Shape 171"/>
          <p:cNvSpPr txBox="1"/>
          <p:nvPr/>
        </p:nvSpPr>
        <p:spPr>
          <a:xfrm>
            <a:off x="3941400" y="2398650"/>
            <a:ext cx="1261200" cy="52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1800">
                <a:solidFill>
                  <a:srgbClr val="9900FF"/>
                </a:solidFill>
              </a:rPr>
              <a:t>Disorder</a:t>
            </a:r>
            <a:endParaRPr b="1" sz="1800">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descr="smart-cat-incopy-533029935.jpg" id="177" name="Shape 177"/>
          <p:cNvPicPr preferRelativeResize="0"/>
          <p:nvPr/>
        </p:nvPicPr>
        <p:blipFill>
          <a:blip r:embed="rId3">
            <a:alphaModFix/>
          </a:blip>
          <a:stretch>
            <a:fillRect/>
          </a:stretch>
        </p:blipFill>
        <p:spPr>
          <a:xfrm>
            <a:off x="714375" y="0"/>
            <a:ext cx="7715249" cy="5143499"/>
          </a:xfrm>
          <a:prstGeom prst="rect">
            <a:avLst/>
          </a:prstGeom>
          <a:noFill/>
          <a:ln>
            <a:noFill/>
          </a:ln>
        </p:spPr>
      </p:pic>
      <p:sp>
        <p:nvSpPr>
          <p:cNvPr id="178" name="Shape 178"/>
          <p:cNvSpPr txBox="1"/>
          <p:nvPr>
            <p:ph type="title"/>
          </p:nvPr>
        </p:nvSpPr>
        <p:spPr>
          <a:xfrm>
            <a:off x="-150" y="3570300"/>
            <a:ext cx="9144000" cy="1573200"/>
          </a:xfrm>
          <a:prstGeom prst="rect">
            <a:avLst/>
          </a:prstGeom>
          <a:solidFill>
            <a:srgbClr val="EAD1DC"/>
          </a:solidFill>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434343"/>
                </a:solidFill>
              </a:rPr>
              <a:t>The better you become at something, the more obvious it looks. No second-guessing may lead you to disaster. Stop for a minute. Rethink. Break the default behavior. </a:t>
            </a:r>
            <a:endParaRPr b="1">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Sources and further readings</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Dave Snowden </a:t>
            </a:r>
            <a:r>
              <a:rPr lang="en-GB" u="sng">
                <a:solidFill>
                  <a:schemeClr val="hlink"/>
                </a:solidFill>
                <a:hlinkClick r:id="rId3"/>
              </a:rPr>
              <a:t>https://www.youtube.com/watch?v=N7oz366X0-8</a:t>
            </a:r>
            <a:endParaRPr/>
          </a:p>
          <a:p>
            <a:pPr indent="-342900" lvl="0" marL="457200" rtl="0">
              <a:spcBef>
                <a:spcPts val="0"/>
              </a:spcBef>
              <a:spcAft>
                <a:spcPts val="0"/>
              </a:spcAft>
              <a:buSzPts val="1800"/>
              <a:buChar char="●"/>
            </a:pPr>
            <a:r>
              <a:rPr lang="en-GB"/>
              <a:t>Liz Keogh </a:t>
            </a:r>
            <a:r>
              <a:rPr lang="en-GB" u="sng">
                <a:solidFill>
                  <a:schemeClr val="hlink"/>
                </a:solidFill>
                <a:hlinkClick r:id="rId4"/>
              </a:rPr>
              <a:t>https://www.youtube.com/watch?v=G2X_7ojZwtU</a:t>
            </a:r>
            <a:endParaRPr/>
          </a:p>
          <a:p>
            <a:pPr indent="-342900" lvl="0" marL="457200" rtl="0">
              <a:spcBef>
                <a:spcPts val="0"/>
              </a:spcBef>
              <a:spcAft>
                <a:spcPts val="0"/>
              </a:spcAft>
              <a:buSzPts val="1800"/>
              <a:buChar char="●"/>
            </a:pPr>
            <a:r>
              <a:rPr lang="en-GB"/>
              <a:t>London Tester Gathering Workshop on Cynefin by Martin Hyne and Ben Kelly (</a:t>
            </a:r>
            <a:r>
              <a:rPr lang="en-GB" u="sng">
                <a:solidFill>
                  <a:schemeClr val="hlink"/>
                </a:solidFill>
                <a:hlinkClick r:id="rId5"/>
              </a:rPr>
              <a:t>http://testjutsu.com/2017/03/workshop-an-introduction-to-cynefin-and-complexity-for-software-testers/</a:t>
            </a:r>
            <a:r>
              <a:rPr lang="en-GB"/>
              <a:t>)</a:t>
            </a:r>
            <a:endParaRPr/>
          </a:p>
          <a:p>
            <a:pPr indent="-342900" lvl="0" marL="457200" rtl="0">
              <a:spcBef>
                <a:spcPts val="0"/>
              </a:spcBef>
              <a:spcAft>
                <a:spcPts val="0"/>
              </a:spcAft>
              <a:buSzPts val="1800"/>
              <a:buChar char="●"/>
            </a:pPr>
            <a:r>
              <a:rPr lang="en-GB"/>
              <a:t>Edwin Stoop’s cartoon (</a:t>
            </a:r>
            <a:r>
              <a:rPr lang="en-GB" u="sng">
                <a:solidFill>
                  <a:schemeClr val="hlink"/>
                </a:solidFill>
                <a:hlinkClick r:id="rId6"/>
              </a:rPr>
              <a:t>https://upload.wikimedia.org/wikipedia/commons/f/f7/Cynefin_framework_by_Edwin_Stoop.jpg</a:t>
            </a:r>
            <a:r>
              <a:rPr lang="en-GB"/>
              <a:t>)</a:t>
            </a:r>
            <a:endParaRPr/>
          </a:p>
          <a:p>
            <a:pPr indent="-342900" lvl="0" marL="457200" rtl="0">
              <a:spcBef>
                <a:spcPts val="0"/>
              </a:spcBef>
              <a:spcAft>
                <a:spcPts val="0"/>
              </a:spcAft>
              <a:buSzPts val="1800"/>
              <a:buChar char="●"/>
            </a:pPr>
            <a:r>
              <a:rPr lang="en-GB"/>
              <a:t>Ben Kelly’s blog </a:t>
            </a:r>
            <a:r>
              <a:rPr lang="en-GB" u="sng">
                <a:solidFill>
                  <a:schemeClr val="hlink"/>
                </a:solidFill>
                <a:hlinkClick r:id="rId7"/>
              </a:rPr>
              <a:t>http://testjutsu.com/2017/08/cynefin-and-software-testing-the-complex-domain/</a:t>
            </a:r>
            <a:endParaRPr/>
          </a:p>
          <a:p>
            <a:pPr indent="-342900" lvl="0" marL="457200">
              <a:spcBef>
                <a:spcPts val="0"/>
              </a:spcBef>
              <a:spcAft>
                <a:spcPts val="0"/>
              </a:spcAft>
              <a:buSzPts val="1800"/>
              <a:buChar char="●"/>
            </a:pPr>
            <a:r>
              <a:rPr lang="en-GB"/>
              <a:t>Cat pictures from Google images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/ˈkʌnevɪn/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EXERCISE - WORK PROBLEMS</a:t>
            </a:r>
            <a:endParaRPr b="1"/>
          </a:p>
          <a:p>
            <a:pPr indent="0" lvl="0" marL="0">
              <a:spcBef>
                <a:spcPts val="0"/>
              </a:spcBef>
              <a:spcAft>
                <a:spcPts val="0"/>
              </a:spcAft>
              <a:buNone/>
            </a:pPr>
            <a:r>
              <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73" name="Shape 73"/>
          <p:cNvSpPr/>
          <p:nvPr/>
        </p:nvSpPr>
        <p:spPr>
          <a:xfrm>
            <a:off x="394200" y="1152475"/>
            <a:ext cx="8355600" cy="3884100"/>
          </a:xfrm>
          <a:prstGeom prst="rect">
            <a:avLst/>
          </a:prstGeom>
          <a:solidFill>
            <a:schemeClr val="dk1"/>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540125" y="1252675"/>
            <a:ext cx="3956400" cy="17682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540125" y="3144550"/>
            <a:ext cx="3956400" cy="17682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4659350" y="3144550"/>
            <a:ext cx="3956400" cy="17682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4659350" y="1252688"/>
            <a:ext cx="3956400" cy="17682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nvSpPr>
        <p:spPr>
          <a:xfrm>
            <a:off x="663725" y="1363975"/>
            <a:ext cx="3709200" cy="15456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GB" sz="3000">
                <a:latin typeface="Oswald"/>
                <a:ea typeface="Oswald"/>
                <a:cs typeface="Oswald"/>
                <a:sym typeface="Oswald"/>
              </a:rPr>
              <a:t>COMPLEX</a:t>
            </a:r>
            <a:br>
              <a:rPr lang="en-GB" sz="3000">
                <a:latin typeface="Oswald"/>
                <a:ea typeface="Oswald"/>
                <a:cs typeface="Oswald"/>
                <a:sym typeface="Oswald"/>
              </a:rPr>
            </a:br>
            <a:r>
              <a:rPr lang="en-GB" sz="3000">
                <a:latin typeface="Oswald"/>
                <a:ea typeface="Oswald"/>
                <a:cs typeface="Oswald"/>
                <a:sym typeface="Oswald"/>
              </a:rPr>
              <a:t>M</a:t>
            </a:r>
            <a:r>
              <a:rPr lang="en-GB" sz="3000">
                <a:latin typeface="Oswald"/>
                <a:ea typeface="Oswald"/>
                <a:cs typeface="Oswald"/>
                <a:sym typeface="Oswald"/>
              </a:rPr>
              <a:t>ultiple experts needed (Emerging practice)</a:t>
            </a:r>
            <a:endParaRPr sz="3000">
              <a:latin typeface="Oswald"/>
              <a:ea typeface="Oswald"/>
              <a:cs typeface="Oswald"/>
              <a:sym typeface="Oswald"/>
            </a:endParaRPr>
          </a:p>
        </p:txBody>
      </p:sp>
      <p:sp>
        <p:nvSpPr>
          <p:cNvPr id="79" name="Shape 79"/>
          <p:cNvSpPr txBox="1"/>
          <p:nvPr/>
        </p:nvSpPr>
        <p:spPr>
          <a:xfrm>
            <a:off x="4782950" y="1363988"/>
            <a:ext cx="3709200" cy="15456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GB" sz="3000">
                <a:latin typeface="Oswald"/>
                <a:ea typeface="Oswald"/>
                <a:cs typeface="Oswald"/>
                <a:sym typeface="Oswald"/>
              </a:rPr>
              <a:t>COMPLICATED</a:t>
            </a:r>
            <a:br>
              <a:rPr lang="en-GB" sz="3000">
                <a:latin typeface="Oswald"/>
                <a:ea typeface="Oswald"/>
                <a:cs typeface="Oswald"/>
                <a:sym typeface="Oswald"/>
              </a:rPr>
            </a:br>
            <a:r>
              <a:rPr lang="en-GB" sz="3000">
                <a:latin typeface="Oswald"/>
                <a:ea typeface="Oswald"/>
                <a:cs typeface="Oswald"/>
                <a:sym typeface="Oswald"/>
              </a:rPr>
              <a:t>Expert is needed to decide (Good practice)</a:t>
            </a:r>
            <a:endParaRPr sz="3000">
              <a:latin typeface="Oswald"/>
              <a:ea typeface="Oswald"/>
              <a:cs typeface="Oswald"/>
              <a:sym typeface="Oswald"/>
            </a:endParaRPr>
          </a:p>
        </p:txBody>
      </p:sp>
      <p:sp>
        <p:nvSpPr>
          <p:cNvPr id="80" name="Shape 80"/>
          <p:cNvSpPr txBox="1"/>
          <p:nvPr/>
        </p:nvSpPr>
        <p:spPr>
          <a:xfrm>
            <a:off x="663725" y="3255850"/>
            <a:ext cx="3709200" cy="15456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GB" sz="3000">
                <a:latin typeface="Oswald"/>
                <a:ea typeface="Oswald"/>
                <a:cs typeface="Oswald"/>
                <a:sym typeface="Oswald"/>
              </a:rPr>
              <a:t>CHAOTIC</a:t>
            </a:r>
            <a:br>
              <a:rPr lang="en-GB" sz="3000">
                <a:latin typeface="Oswald"/>
                <a:ea typeface="Oswald"/>
                <a:cs typeface="Oswald"/>
                <a:sym typeface="Oswald"/>
              </a:rPr>
            </a:br>
            <a:r>
              <a:rPr lang="en-GB" sz="3000">
                <a:latin typeface="Oswald"/>
                <a:ea typeface="Oswald"/>
                <a:cs typeface="Oswald"/>
                <a:sym typeface="Oswald"/>
              </a:rPr>
              <a:t>Need to act immediately OMG (Novel practice)</a:t>
            </a:r>
            <a:endParaRPr sz="3000">
              <a:latin typeface="Oswald"/>
              <a:ea typeface="Oswald"/>
              <a:cs typeface="Oswald"/>
              <a:sym typeface="Oswald"/>
            </a:endParaRPr>
          </a:p>
        </p:txBody>
      </p:sp>
      <p:sp>
        <p:nvSpPr>
          <p:cNvPr id="81" name="Shape 81"/>
          <p:cNvSpPr txBox="1"/>
          <p:nvPr/>
        </p:nvSpPr>
        <p:spPr>
          <a:xfrm>
            <a:off x="4782950" y="3255850"/>
            <a:ext cx="3709200" cy="1545600"/>
          </a:xfrm>
          <a:prstGeom prst="rect">
            <a:avLst/>
          </a:prstGeom>
          <a:noFill/>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GB" sz="3000">
                <a:latin typeface="Oswald"/>
                <a:ea typeface="Oswald"/>
                <a:cs typeface="Oswald"/>
                <a:sym typeface="Oswald"/>
              </a:rPr>
              <a:t>SIMPLE</a:t>
            </a:r>
            <a:br>
              <a:rPr lang="en-GB" sz="3000">
                <a:latin typeface="Oswald"/>
                <a:ea typeface="Oswald"/>
                <a:cs typeface="Oswald"/>
                <a:sym typeface="Oswald"/>
              </a:rPr>
            </a:br>
            <a:r>
              <a:rPr lang="en-GB" sz="3000">
                <a:latin typeface="Oswald"/>
                <a:ea typeface="Oswald"/>
                <a:cs typeface="Oswald"/>
                <a:sym typeface="Oswald"/>
              </a:rPr>
              <a:t>Obvious solution (Best practice)</a:t>
            </a:r>
            <a:endParaRPr sz="30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4800"/>
              <a:t>Retrospective</a:t>
            </a:r>
            <a:endParaRPr sz="4800"/>
          </a:p>
        </p:txBody>
      </p:sp>
      <p:sp>
        <p:nvSpPr>
          <p:cNvPr id="87" name="Shape 87"/>
          <p:cNvSpPr txBox="1"/>
          <p:nvPr>
            <p:ph idx="1" type="body"/>
          </p:nvPr>
        </p:nvSpPr>
        <p:spPr>
          <a:xfrm>
            <a:off x="311700" y="1460800"/>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GB" sz="3000"/>
              <a:t>How many of you felt that you have to put it to a certain group?</a:t>
            </a:r>
            <a:endParaRPr sz="3000"/>
          </a:p>
          <a:p>
            <a:pPr indent="-419100" lvl="0" marL="457200" rtl="0">
              <a:spcBef>
                <a:spcPts val="0"/>
              </a:spcBef>
              <a:spcAft>
                <a:spcPts val="0"/>
              </a:spcAft>
              <a:buSzPts val="3000"/>
              <a:buChar char="●"/>
            </a:pPr>
            <a:r>
              <a:rPr lang="en-GB" sz="3000"/>
              <a:t>Were there different understandings of the issue within the group based on experience?</a:t>
            </a:r>
            <a:endParaRPr sz="3000"/>
          </a:p>
          <a:p>
            <a:pPr indent="-419100" lvl="0" marL="457200" rtl="0">
              <a:spcBef>
                <a:spcPts val="0"/>
              </a:spcBef>
              <a:spcAft>
                <a:spcPts val="0"/>
              </a:spcAft>
              <a:buSzPts val="3000"/>
              <a:buChar char="●"/>
            </a:pPr>
            <a:r>
              <a:rPr lang="en-GB" sz="3000"/>
              <a:t>Did any group split the problem on the post-it?</a:t>
            </a:r>
            <a:endParaRPr sz="3000"/>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maru-king-of-boxes-e1460961613432-1024x531.jpg" id="94" name="Shape 94"/>
          <p:cNvPicPr preferRelativeResize="0"/>
          <p:nvPr/>
        </p:nvPicPr>
        <p:blipFill>
          <a:blip r:embed="rId3">
            <a:alphaModFix/>
          </a:blip>
          <a:stretch>
            <a:fillRect/>
          </a:stretch>
        </p:blipFill>
        <p:spPr>
          <a:xfrm>
            <a:off x="0" y="200918"/>
            <a:ext cx="9144000" cy="4741664"/>
          </a:xfrm>
          <a:prstGeom prst="rect">
            <a:avLst/>
          </a:prstGeom>
          <a:noFill/>
          <a:ln>
            <a:noFill/>
          </a:ln>
        </p:spPr>
      </p:pic>
      <p:sp>
        <p:nvSpPr>
          <p:cNvPr id="95" name="Shape 95"/>
          <p:cNvSpPr txBox="1"/>
          <p:nvPr/>
        </p:nvSpPr>
        <p:spPr>
          <a:xfrm>
            <a:off x="1735500" y="360950"/>
            <a:ext cx="5673000" cy="939000"/>
          </a:xfrm>
          <a:prstGeom prst="rect">
            <a:avLst/>
          </a:prstGeom>
          <a:gradFill>
            <a:gsLst>
              <a:gs pos="0">
                <a:srgbClr val="DCECD5"/>
              </a:gs>
              <a:gs pos="100000">
                <a:srgbClr val="93BC81"/>
              </a:gs>
            </a:gsLst>
            <a:path path="circle">
              <a:fillToRect b="50%" l="50%" r="50%" t="50%"/>
            </a:path>
            <a:tileRect/>
          </a:grad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2600">
                <a:latin typeface="Oswald"/>
                <a:ea typeface="Oswald"/>
                <a:cs typeface="Oswald"/>
                <a:sym typeface="Oswald"/>
              </a:rPr>
              <a:t>We have tendency to put things in boxes based on our experience</a:t>
            </a:r>
            <a:endParaRPr b="1" sz="26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t>“</a:t>
            </a:r>
            <a:r>
              <a:rPr lang="en-GB"/>
              <a:t>Sense-making in a complex and complicated world”</a:t>
            </a:r>
            <a:endParaRPr/>
          </a:p>
        </p:txBody>
      </p:sp>
      <p:sp>
        <p:nvSpPr>
          <p:cNvPr id="101" name="Shape 101"/>
          <p:cNvSpPr txBox="1"/>
          <p:nvPr>
            <p:ph idx="1" type="body"/>
          </p:nvPr>
        </p:nvSpPr>
        <p:spPr>
          <a:xfrm>
            <a:off x="311700" y="1473950"/>
            <a:ext cx="8520600" cy="3416400"/>
          </a:xfrm>
          <a:prstGeom prst="rect">
            <a:avLst/>
          </a:prstGeom>
        </p:spPr>
        <p:txBody>
          <a:bodyPr anchorCtr="0" anchor="t" bIns="91425" lIns="91425" spcFirstLastPara="1" rIns="91425" wrap="square" tIns="91425">
            <a:noAutofit/>
          </a:bodyPr>
          <a:lstStyle/>
          <a:p>
            <a:pPr indent="-419100" lvl="0" marL="457200">
              <a:spcBef>
                <a:spcPts val="0"/>
              </a:spcBef>
              <a:spcAft>
                <a:spcPts val="0"/>
              </a:spcAft>
              <a:buSzPts val="3000"/>
              <a:buChar char="●"/>
            </a:pPr>
            <a:r>
              <a:rPr lang="en-GB" sz="3000"/>
              <a:t>Sense making model, not categorization model</a:t>
            </a:r>
            <a:endParaRPr sz="3000"/>
          </a:p>
          <a:p>
            <a:pPr indent="-419100" lvl="0" marL="457200" rtl="0">
              <a:spcBef>
                <a:spcPts val="0"/>
              </a:spcBef>
              <a:spcAft>
                <a:spcPts val="0"/>
              </a:spcAft>
              <a:buSzPts val="3000"/>
              <a:buChar char="●"/>
            </a:pPr>
            <a:r>
              <a:rPr lang="en-GB" sz="3000"/>
              <a:t>Data precedes framework</a:t>
            </a:r>
            <a:endParaRPr sz="3000"/>
          </a:p>
          <a:p>
            <a:pPr indent="-419100" lvl="0" marL="457200" rtl="0">
              <a:spcBef>
                <a:spcPts val="0"/>
              </a:spcBef>
              <a:spcAft>
                <a:spcPts val="0"/>
              </a:spcAft>
              <a:buSzPts val="3000"/>
              <a:buChar char="●"/>
            </a:pPr>
            <a:r>
              <a:rPr lang="en-GB" sz="3000"/>
              <a:t>Cynefin is dynamic</a:t>
            </a:r>
            <a:endParaRPr sz="3000"/>
          </a:p>
          <a:p>
            <a:pPr indent="-419100" lvl="0" marL="457200">
              <a:spcBef>
                <a:spcPts val="0"/>
              </a:spcBef>
              <a:spcAft>
                <a:spcPts val="0"/>
              </a:spcAft>
              <a:buSzPts val="3000"/>
              <a:buChar char="●"/>
            </a:pPr>
            <a:r>
              <a:rPr lang="en-GB" sz="3000"/>
              <a:t>Helps to rethink</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08" name="Shape 108"/>
          <p:cNvSpPr/>
          <p:nvPr/>
        </p:nvSpPr>
        <p:spPr>
          <a:xfrm>
            <a:off x="311700" y="77250"/>
            <a:ext cx="8520600" cy="49890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311700" y="77250"/>
            <a:ext cx="4188900" cy="2568600"/>
          </a:xfrm>
          <a:prstGeom prst="round2DiagRect">
            <a:avLst>
              <a:gd fmla="val 31669" name="adj1"/>
              <a:gd fmla="val 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4500600" y="77250"/>
            <a:ext cx="4331700" cy="2568600"/>
          </a:xfrm>
          <a:prstGeom prst="round2DiagRect">
            <a:avLst>
              <a:gd fmla="val 0" name="adj1"/>
              <a:gd fmla="val 3001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311700" y="2645850"/>
            <a:ext cx="4188900" cy="2452200"/>
          </a:xfrm>
          <a:prstGeom prst="round2DiagRect">
            <a:avLst>
              <a:gd fmla="val 0" name="adj1"/>
              <a:gd fmla="val 33279"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4500600" y="2645850"/>
            <a:ext cx="4331700" cy="2452200"/>
          </a:xfrm>
          <a:prstGeom prst="round2DiagRect">
            <a:avLst>
              <a:gd fmla="val 30251" name="adj1"/>
              <a:gd fmla="val 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4908575" y="234925"/>
            <a:ext cx="3635100" cy="222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txBox="1"/>
          <p:nvPr/>
        </p:nvSpPr>
        <p:spPr>
          <a:xfrm>
            <a:off x="4500600" y="2759100"/>
            <a:ext cx="4331700" cy="2225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GB" sz="3600">
                <a:solidFill>
                  <a:srgbClr val="CC0000"/>
                </a:solidFill>
              </a:rPr>
              <a:t>Simple</a:t>
            </a:r>
            <a:endParaRPr b="1" sz="3600">
              <a:solidFill>
                <a:srgbClr val="CC0000"/>
              </a:solidFill>
            </a:endParaRPr>
          </a:p>
          <a:p>
            <a:pPr indent="0" lvl="0" marL="0">
              <a:spcBef>
                <a:spcPts val="0"/>
              </a:spcBef>
              <a:spcAft>
                <a:spcPts val="0"/>
              </a:spcAft>
              <a:buNone/>
            </a:pPr>
            <a:r>
              <a:t/>
            </a:r>
            <a:endParaRPr/>
          </a:p>
          <a:p>
            <a:pPr indent="0" lvl="0" marL="0">
              <a:spcBef>
                <a:spcPts val="0"/>
              </a:spcBef>
              <a:spcAft>
                <a:spcPts val="0"/>
              </a:spcAft>
              <a:buNone/>
            </a:pPr>
            <a:r>
              <a:rPr lang="en-GB" sz="2400"/>
              <a:t>Sense - Categorise - Respond</a:t>
            </a:r>
            <a:br>
              <a:rPr lang="en-GB" sz="2400"/>
            </a:br>
            <a:endParaRPr sz="2400"/>
          </a:p>
          <a:p>
            <a:pPr indent="0" lvl="0" marL="0" rtl="0">
              <a:spcBef>
                <a:spcPts val="0"/>
              </a:spcBef>
              <a:spcAft>
                <a:spcPts val="0"/>
              </a:spcAft>
              <a:buNone/>
            </a:pPr>
            <a:r>
              <a:rPr lang="en-GB" sz="2400">
                <a:solidFill>
                  <a:srgbClr val="980000"/>
                </a:solidFill>
              </a:rPr>
              <a:t>Best Practice </a:t>
            </a:r>
            <a:endParaRPr sz="2400">
              <a:solidFill>
                <a:srgbClr val="980000"/>
              </a:solidFill>
            </a:endParaRPr>
          </a:p>
        </p:txBody>
      </p:sp>
      <p:sp>
        <p:nvSpPr>
          <p:cNvPr id="115" name="Shape 115"/>
          <p:cNvSpPr txBox="1"/>
          <p:nvPr/>
        </p:nvSpPr>
        <p:spPr>
          <a:xfrm>
            <a:off x="4848900" y="248700"/>
            <a:ext cx="39297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Complicated</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Sense - Analyse - Respond</a:t>
            </a:r>
            <a:br>
              <a:rPr lang="en-GB" sz="2400"/>
            </a:br>
            <a:endParaRPr sz="2400"/>
          </a:p>
          <a:p>
            <a:pPr indent="0" lvl="0" marL="0" rtl="0">
              <a:spcBef>
                <a:spcPts val="0"/>
              </a:spcBef>
              <a:spcAft>
                <a:spcPts val="0"/>
              </a:spcAft>
              <a:buNone/>
            </a:pPr>
            <a:r>
              <a:rPr lang="en-GB" sz="2400">
                <a:solidFill>
                  <a:srgbClr val="980000"/>
                </a:solidFill>
              </a:rPr>
              <a:t>Good </a:t>
            </a:r>
            <a:r>
              <a:rPr lang="en-GB" sz="2400">
                <a:solidFill>
                  <a:srgbClr val="980000"/>
                </a:solidFill>
              </a:rPr>
              <a:t>Practice </a:t>
            </a:r>
            <a:endParaRPr sz="2400">
              <a:solidFill>
                <a:srgbClr val="980000"/>
              </a:solidFill>
            </a:endParaRPr>
          </a:p>
        </p:txBody>
      </p:sp>
      <p:sp>
        <p:nvSpPr>
          <p:cNvPr id="116" name="Shape 116"/>
          <p:cNvSpPr txBox="1"/>
          <p:nvPr/>
        </p:nvSpPr>
        <p:spPr>
          <a:xfrm>
            <a:off x="588600" y="248700"/>
            <a:ext cx="36351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Complex</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Probe </a:t>
            </a:r>
            <a:r>
              <a:rPr lang="en-GB" sz="2400"/>
              <a:t>- Sense - Respond</a:t>
            </a:r>
            <a:br>
              <a:rPr lang="en-GB" sz="2400"/>
            </a:br>
            <a:endParaRPr sz="2400"/>
          </a:p>
          <a:p>
            <a:pPr indent="0" lvl="0" marL="0" rtl="0">
              <a:spcBef>
                <a:spcPts val="0"/>
              </a:spcBef>
              <a:spcAft>
                <a:spcPts val="0"/>
              </a:spcAft>
              <a:buNone/>
            </a:pPr>
            <a:r>
              <a:rPr lang="en-GB" sz="2400">
                <a:solidFill>
                  <a:srgbClr val="980000"/>
                </a:solidFill>
              </a:rPr>
              <a:t>Emergent </a:t>
            </a:r>
            <a:r>
              <a:rPr lang="en-GB" sz="2400">
                <a:solidFill>
                  <a:srgbClr val="980000"/>
                </a:solidFill>
              </a:rPr>
              <a:t>Practice </a:t>
            </a:r>
            <a:endParaRPr sz="2400">
              <a:solidFill>
                <a:srgbClr val="980000"/>
              </a:solidFill>
            </a:endParaRPr>
          </a:p>
        </p:txBody>
      </p:sp>
      <p:sp>
        <p:nvSpPr>
          <p:cNvPr id="117" name="Shape 117"/>
          <p:cNvSpPr txBox="1"/>
          <p:nvPr/>
        </p:nvSpPr>
        <p:spPr>
          <a:xfrm>
            <a:off x="588600" y="2759100"/>
            <a:ext cx="36351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Chaos</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Act </a:t>
            </a:r>
            <a:r>
              <a:rPr lang="en-GB" sz="2400"/>
              <a:t>- Sense - Respond</a:t>
            </a:r>
            <a:br>
              <a:rPr lang="en-GB" sz="2400"/>
            </a:br>
            <a:endParaRPr sz="2400"/>
          </a:p>
          <a:p>
            <a:pPr indent="0" lvl="0" marL="0" rtl="0">
              <a:spcBef>
                <a:spcPts val="0"/>
              </a:spcBef>
              <a:spcAft>
                <a:spcPts val="0"/>
              </a:spcAft>
              <a:buNone/>
            </a:pPr>
            <a:r>
              <a:rPr lang="en-GB" sz="2400">
                <a:solidFill>
                  <a:srgbClr val="980000"/>
                </a:solidFill>
              </a:rPr>
              <a:t>Novel </a:t>
            </a:r>
            <a:r>
              <a:rPr lang="en-GB" sz="2400">
                <a:solidFill>
                  <a:srgbClr val="980000"/>
                </a:solidFill>
              </a:rPr>
              <a:t>Practice </a:t>
            </a:r>
            <a:endParaRPr sz="2400">
              <a:solidFill>
                <a:srgbClr val="980000"/>
              </a:solidFill>
            </a:endParaRPr>
          </a:p>
        </p:txBody>
      </p:sp>
      <p:sp>
        <p:nvSpPr>
          <p:cNvPr id="118" name="Shape 118"/>
          <p:cNvSpPr txBox="1"/>
          <p:nvPr/>
        </p:nvSpPr>
        <p:spPr>
          <a:xfrm>
            <a:off x="3941400" y="2398650"/>
            <a:ext cx="1261200" cy="52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1800">
                <a:solidFill>
                  <a:srgbClr val="9900FF"/>
                </a:solidFill>
              </a:rPr>
              <a:t>Disorder</a:t>
            </a:r>
            <a:endParaRPr b="1" sz="1800">
              <a:solidFill>
                <a:srgbClr val="99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25" name="Shape 125"/>
          <p:cNvSpPr/>
          <p:nvPr/>
        </p:nvSpPr>
        <p:spPr>
          <a:xfrm>
            <a:off x="311700" y="77250"/>
            <a:ext cx="8520600" cy="4989000"/>
          </a:xfrm>
          <a:prstGeom prst="roundRect">
            <a:avLst>
              <a:gd fmla="val 16667" name="adj"/>
            </a:avLst>
          </a:prstGeom>
          <a:solidFill>
            <a:srgbClr val="FFE599"/>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311700" y="77250"/>
            <a:ext cx="4188900" cy="2568600"/>
          </a:xfrm>
          <a:prstGeom prst="round2DiagRect">
            <a:avLst>
              <a:gd fmla="val 31669" name="adj1"/>
              <a:gd fmla="val 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4500600" y="77250"/>
            <a:ext cx="4331700" cy="2568600"/>
          </a:xfrm>
          <a:prstGeom prst="round2DiagRect">
            <a:avLst>
              <a:gd fmla="val 0" name="adj1"/>
              <a:gd fmla="val 3001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311700" y="2645850"/>
            <a:ext cx="4188900" cy="2452200"/>
          </a:xfrm>
          <a:prstGeom prst="round2DiagRect">
            <a:avLst>
              <a:gd fmla="val 0" name="adj1"/>
              <a:gd fmla="val 33279"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4500600" y="2645850"/>
            <a:ext cx="4331700" cy="2452200"/>
          </a:xfrm>
          <a:prstGeom prst="round2DiagRect">
            <a:avLst>
              <a:gd fmla="val 30251" name="adj1"/>
              <a:gd fmla="val 0" name="adj2"/>
            </a:avLst>
          </a:prstGeom>
          <a:solidFill>
            <a:srgbClr val="D9D9D9"/>
          </a:solidFill>
          <a:ln cap="flat" cmpd="sng" w="28575">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0" name="Shape 130"/>
          <p:cNvSpPr txBox="1"/>
          <p:nvPr/>
        </p:nvSpPr>
        <p:spPr>
          <a:xfrm>
            <a:off x="4908575" y="234925"/>
            <a:ext cx="3635100" cy="222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txBox="1"/>
          <p:nvPr/>
        </p:nvSpPr>
        <p:spPr>
          <a:xfrm>
            <a:off x="4500600" y="2759100"/>
            <a:ext cx="43317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Simple</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Sense - Categorise - Respond</a:t>
            </a:r>
            <a:br>
              <a:rPr lang="en-GB" sz="2400"/>
            </a:br>
            <a:endParaRPr sz="2400"/>
          </a:p>
          <a:p>
            <a:pPr indent="0" lvl="0" marL="0" rtl="0">
              <a:spcBef>
                <a:spcPts val="0"/>
              </a:spcBef>
              <a:spcAft>
                <a:spcPts val="0"/>
              </a:spcAft>
              <a:buNone/>
            </a:pPr>
            <a:r>
              <a:rPr lang="en-GB" sz="2400">
                <a:solidFill>
                  <a:srgbClr val="980000"/>
                </a:solidFill>
              </a:rPr>
              <a:t>Best Practice </a:t>
            </a:r>
            <a:endParaRPr sz="2400">
              <a:solidFill>
                <a:srgbClr val="980000"/>
              </a:solidFill>
            </a:endParaRPr>
          </a:p>
        </p:txBody>
      </p:sp>
      <p:sp>
        <p:nvSpPr>
          <p:cNvPr id="132" name="Shape 132"/>
          <p:cNvSpPr txBox="1"/>
          <p:nvPr/>
        </p:nvSpPr>
        <p:spPr>
          <a:xfrm>
            <a:off x="4848900" y="248700"/>
            <a:ext cx="39297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Complicated</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Sense - Analyse - Respond</a:t>
            </a:r>
            <a:br>
              <a:rPr lang="en-GB" sz="2400"/>
            </a:br>
            <a:endParaRPr sz="2400"/>
          </a:p>
          <a:p>
            <a:pPr indent="0" lvl="0" marL="0" rtl="0">
              <a:spcBef>
                <a:spcPts val="0"/>
              </a:spcBef>
              <a:spcAft>
                <a:spcPts val="0"/>
              </a:spcAft>
              <a:buNone/>
            </a:pPr>
            <a:r>
              <a:rPr lang="en-GB" sz="2400">
                <a:solidFill>
                  <a:srgbClr val="980000"/>
                </a:solidFill>
              </a:rPr>
              <a:t>Good Practice </a:t>
            </a:r>
            <a:endParaRPr sz="2400">
              <a:solidFill>
                <a:srgbClr val="980000"/>
              </a:solidFill>
            </a:endParaRPr>
          </a:p>
        </p:txBody>
      </p:sp>
      <p:sp>
        <p:nvSpPr>
          <p:cNvPr id="133" name="Shape 133"/>
          <p:cNvSpPr txBox="1"/>
          <p:nvPr/>
        </p:nvSpPr>
        <p:spPr>
          <a:xfrm>
            <a:off x="588600" y="248700"/>
            <a:ext cx="36351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Complex</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Probe - Sense - Respond</a:t>
            </a:r>
            <a:br>
              <a:rPr lang="en-GB" sz="2400"/>
            </a:br>
            <a:endParaRPr sz="2400"/>
          </a:p>
          <a:p>
            <a:pPr indent="0" lvl="0" marL="0" rtl="0">
              <a:spcBef>
                <a:spcPts val="0"/>
              </a:spcBef>
              <a:spcAft>
                <a:spcPts val="0"/>
              </a:spcAft>
              <a:buNone/>
            </a:pPr>
            <a:r>
              <a:rPr lang="en-GB" sz="2400">
                <a:solidFill>
                  <a:srgbClr val="980000"/>
                </a:solidFill>
              </a:rPr>
              <a:t>Emergent Practice </a:t>
            </a:r>
            <a:endParaRPr sz="2400">
              <a:solidFill>
                <a:srgbClr val="980000"/>
              </a:solidFill>
            </a:endParaRPr>
          </a:p>
        </p:txBody>
      </p:sp>
      <p:sp>
        <p:nvSpPr>
          <p:cNvPr id="134" name="Shape 134"/>
          <p:cNvSpPr txBox="1"/>
          <p:nvPr/>
        </p:nvSpPr>
        <p:spPr>
          <a:xfrm>
            <a:off x="588600" y="2759100"/>
            <a:ext cx="3635100" cy="22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CC0000"/>
                </a:solidFill>
              </a:rPr>
              <a:t>Chaos</a:t>
            </a:r>
            <a:endParaRPr b="1" sz="3600">
              <a:solidFill>
                <a:srgbClr val="CC0000"/>
              </a:solidFill>
            </a:endParaRPr>
          </a:p>
          <a:p>
            <a:pPr indent="0" lvl="0" marL="0" rtl="0">
              <a:spcBef>
                <a:spcPts val="0"/>
              </a:spcBef>
              <a:spcAft>
                <a:spcPts val="0"/>
              </a:spcAft>
              <a:buNone/>
            </a:pPr>
            <a:r>
              <a:t/>
            </a:r>
            <a:endParaRPr/>
          </a:p>
          <a:p>
            <a:pPr indent="0" lvl="0" marL="0" rtl="0">
              <a:spcBef>
                <a:spcPts val="0"/>
              </a:spcBef>
              <a:spcAft>
                <a:spcPts val="0"/>
              </a:spcAft>
              <a:buNone/>
            </a:pPr>
            <a:r>
              <a:rPr lang="en-GB" sz="2400"/>
              <a:t>Act - Sense - Respond</a:t>
            </a:r>
            <a:br>
              <a:rPr lang="en-GB" sz="2400"/>
            </a:br>
            <a:endParaRPr sz="2400"/>
          </a:p>
          <a:p>
            <a:pPr indent="0" lvl="0" marL="0" rtl="0">
              <a:spcBef>
                <a:spcPts val="0"/>
              </a:spcBef>
              <a:spcAft>
                <a:spcPts val="0"/>
              </a:spcAft>
              <a:buNone/>
            </a:pPr>
            <a:r>
              <a:rPr lang="en-GB" sz="2400">
                <a:solidFill>
                  <a:srgbClr val="980000"/>
                </a:solidFill>
              </a:rPr>
              <a:t>Novel Practice </a:t>
            </a:r>
            <a:endParaRPr sz="2400">
              <a:solidFill>
                <a:srgbClr val="980000"/>
              </a:solidFill>
            </a:endParaRPr>
          </a:p>
        </p:txBody>
      </p:sp>
      <p:sp>
        <p:nvSpPr>
          <p:cNvPr id="135" name="Shape 135"/>
          <p:cNvSpPr txBox="1"/>
          <p:nvPr/>
        </p:nvSpPr>
        <p:spPr>
          <a:xfrm>
            <a:off x="3941400" y="2398650"/>
            <a:ext cx="1261200" cy="52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GB" sz="1800" u="sng">
                <a:solidFill>
                  <a:srgbClr val="9900FF"/>
                </a:solidFill>
              </a:rPr>
              <a:t>Disorder</a:t>
            </a:r>
            <a:endParaRPr b="1" sz="1800" u="sng">
              <a:solidFill>
                <a:srgbClr val="9900FF"/>
              </a:solidFill>
            </a:endParaRPr>
          </a:p>
        </p:txBody>
      </p:sp>
      <p:pic>
        <p:nvPicPr>
          <p:cNvPr descr="cynefin.png" id="136" name="Shape 136"/>
          <p:cNvPicPr preferRelativeResize="0"/>
          <p:nvPr/>
        </p:nvPicPr>
        <p:blipFill>
          <a:blip r:embed="rId3">
            <a:alphaModFix/>
          </a:blip>
          <a:stretch>
            <a:fillRect/>
          </a:stretch>
        </p:blipFill>
        <p:spPr>
          <a:xfrm>
            <a:off x="0" y="2721"/>
            <a:ext cx="9143999" cy="51380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How Cynefin can help us in Agile world?</a:t>
            </a:r>
            <a:endParaRPr b="1"/>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a:spcBef>
                <a:spcPts val="0"/>
              </a:spcBef>
              <a:spcAft>
                <a:spcPts val="0"/>
              </a:spcAft>
              <a:buSzPts val="2800"/>
              <a:buChar char="●"/>
            </a:pPr>
            <a:r>
              <a:rPr lang="en-GB" sz="2800"/>
              <a:t>Get out of absolutes - climb out of your expertize borders</a:t>
            </a:r>
            <a:endParaRPr sz="2800"/>
          </a:p>
          <a:p>
            <a:pPr indent="-406400" lvl="0" marL="457200">
              <a:spcBef>
                <a:spcPts val="0"/>
              </a:spcBef>
              <a:spcAft>
                <a:spcPts val="0"/>
              </a:spcAft>
              <a:buSzPts val="2800"/>
              <a:buChar char="●"/>
            </a:pPr>
            <a:r>
              <a:rPr lang="en-GB" sz="2800"/>
              <a:t>Testing is a lot about human aspects and we should learn not to take the easiest known ways, but think again, split, sense, spend time to understand. </a:t>
            </a:r>
            <a:endParaRPr sz="2800"/>
          </a:p>
          <a:p>
            <a:pPr indent="-406400" lvl="0" marL="457200" rtl="0">
              <a:spcBef>
                <a:spcPts val="0"/>
              </a:spcBef>
              <a:spcAft>
                <a:spcPts val="0"/>
              </a:spcAft>
              <a:buSzPts val="2800"/>
              <a:buChar char="●"/>
            </a:pPr>
            <a:r>
              <a:rPr lang="en-GB" sz="2800"/>
              <a:t>Exploratory testing is experimenting</a:t>
            </a:r>
            <a:endParaRPr sz="2800"/>
          </a:p>
          <a:p>
            <a:pPr indent="-406400" lvl="0" marL="457200" rtl="0">
              <a:spcBef>
                <a:spcPts val="0"/>
              </a:spcBef>
              <a:spcAft>
                <a:spcPts val="0"/>
              </a:spcAft>
              <a:buSzPts val="2800"/>
              <a:buChar char="●"/>
            </a:pPr>
            <a:r>
              <a:rPr lang="en-GB" sz="2800"/>
              <a:t>Avoid jumping to conclusions</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