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73" r:id="rId5"/>
    <p:sldId id="266" r:id="rId6"/>
    <p:sldId id="263" r:id="rId7"/>
    <p:sldId id="265" r:id="rId8"/>
    <p:sldId id="267" r:id="rId9"/>
    <p:sldId id="275" r:id="rId10"/>
    <p:sldId id="269" r:id="rId11"/>
    <p:sldId id="276" r:id="rId12"/>
    <p:sldId id="270" r:id="rId13"/>
    <p:sldId id="277" r:id="rId14"/>
  </p:sldIdLst>
  <p:sldSz cx="9144000" cy="5715000" type="screen16x10"/>
  <p:notesSz cx="6858000" cy="9144000"/>
  <p:defaultTextStyle>
    <a:defPPr>
      <a:defRPr lang="en-US"/>
    </a:defPPr>
    <a:lvl1pPr marL="0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4315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48632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72950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97266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21584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45898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70218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94534" algn="l" defTabSz="84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6AB14-848D-4173-A674-21E5F2307FE5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B2F3-5461-492B-BABA-288430988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3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24315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48632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72950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697266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21584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45898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970218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394534" algn="l" defTabSz="8486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6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8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8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4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4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6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55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3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22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56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4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B2F3-5461-492B-BABA-288430988A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29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775361"/>
            <a:ext cx="7772401" cy="12250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8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28874"/>
            <a:ext cx="2057400" cy="48762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228874"/>
            <a:ext cx="6019800" cy="48762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0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3672421"/>
            <a:ext cx="7772401" cy="1135062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422266"/>
            <a:ext cx="7772401" cy="125015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43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486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7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72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15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58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02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45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39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333502"/>
            <a:ext cx="4038600" cy="377163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333502"/>
            <a:ext cx="4038600" cy="377163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2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79264"/>
            <a:ext cx="4040187" cy="53313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24315" indent="0">
              <a:buNone/>
              <a:defRPr sz="1800" b="1"/>
            </a:lvl2pPr>
            <a:lvl3pPr marL="848632" indent="0">
              <a:buNone/>
              <a:defRPr sz="1600" b="1"/>
            </a:lvl3pPr>
            <a:lvl4pPr marL="1272950" indent="0">
              <a:buNone/>
              <a:defRPr sz="1400" b="1"/>
            </a:lvl4pPr>
            <a:lvl5pPr marL="1697266" indent="0">
              <a:buNone/>
              <a:defRPr sz="1400" b="1"/>
            </a:lvl5pPr>
            <a:lvl6pPr marL="2121584" indent="0">
              <a:buNone/>
              <a:defRPr sz="1400" b="1"/>
            </a:lvl6pPr>
            <a:lvl7pPr marL="2545898" indent="0">
              <a:buNone/>
              <a:defRPr sz="1400" b="1"/>
            </a:lvl7pPr>
            <a:lvl8pPr marL="2970218" indent="0">
              <a:buNone/>
              <a:defRPr sz="1400" b="1"/>
            </a:lvl8pPr>
            <a:lvl9pPr marL="339453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812402"/>
            <a:ext cx="4040187" cy="32927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4"/>
            <a:ext cx="4041775" cy="53313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24315" indent="0">
              <a:buNone/>
              <a:defRPr sz="1800" b="1"/>
            </a:lvl2pPr>
            <a:lvl3pPr marL="848632" indent="0">
              <a:buNone/>
              <a:defRPr sz="1600" b="1"/>
            </a:lvl3pPr>
            <a:lvl4pPr marL="1272950" indent="0">
              <a:buNone/>
              <a:defRPr sz="1400" b="1"/>
            </a:lvl4pPr>
            <a:lvl5pPr marL="1697266" indent="0">
              <a:buNone/>
              <a:defRPr sz="1400" b="1"/>
            </a:lvl5pPr>
            <a:lvl6pPr marL="2121584" indent="0">
              <a:buNone/>
              <a:defRPr sz="1400" b="1"/>
            </a:lvl6pPr>
            <a:lvl7pPr marL="2545898" indent="0">
              <a:buNone/>
              <a:defRPr sz="1400" b="1"/>
            </a:lvl7pPr>
            <a:lvl8pPr marL="2970218" indent="0">
              <a:buNone/>
              <a:defRPr sz="1400" b="1"/>
            </a:lvl8pPr>
            <a:lvl9pPr marL="339453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402"/>
            <a:ext cx="4041775" cy="32927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0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3"/>
            <a:ext cx="3008313" cy="9683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27548"/>
            <a:ext cx="5111748" cy="487759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24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4315" indent="0">
              <a:buNone/>
              <a:defRPr sz="1200"/>
            </a:lvl2pPr>
            <a:lvl3pPr marL="848632" indent="0">
              <a:buNone/>
              <a:defRPr sz="900"/>
            </a:lvl3pPr>
            <a:lvl4pPr marL="1272950" indent="0">
              <a:buNone/>
              <a:defRPr sz="900"/>
            </a:lvl4pPr>
            <a:lvl5pPr marL="1697266" indent="0">
              <a:buNone/>
              <a:defRPr sz="900"/>
            </a:lvl5pPr>
            <a:lvl6pPr marL="2121584" indent="0">
              <a:buNone/>
              <a:defRPr sz="900"/>
            </a:lvl6pPr>
            <a:lvl7pPr marL="2545898" indent="0">
              <a:buNone/>
              <a:defRPr sz="900"/>
            </a:lvl7pPr>
            <a:lvl8pPr marL="2970218" indent="0">
              <a:buNone/>
              <a:defRPr sz="900"/>
            </a:lvl8pPr>
            <a:lvl9pPr marL="33945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1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000504"/>
            <a:ext cx="5486400" cy="47228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510644"/>
            <a:ext cx="5486400" cy="3429000"/>
          </a:xfrm>
        </p:spPr>
        <p:txBody>
          <a:bodyPr/>
          <a:lstStyle>
            <a:lvl1pPr marL="0" indent="0">
              <a:buNone/>
              <a:defRPr sz="2900"/>
            </a:lvl1pPr>
            <a:lvl2pPr marL="424315" indent="0">
              <a:buNone/>
              <a:defRPr sz="2500"/>
            </a:lvl2pPr>
            <a:lvl3pPr marL="848632" indent="0">
              <a:buNone/>
              <a:defRPr sz="2100"/>
            </a:lvl3pPr>
            <a:lvl4pPr marL="1272950" indent="0">
              <a:buNone/>
              <a:defRPr sz="1800"/>
            </a:lvl4pPr>
            <a:lvl5pPr marL="1697266" indent="0">
              <a:buNone/>
              <a:defRPr sz="1800"/>
            </a:lvl5pPr>
            <a:lvl6pPr marL="2121584" indent="0">
              <a:buNone/>
              <a:defRPr sz="1800"/>
            </a:lvl6pPr>
            <a:lvl7pPr marL="2545898" indent="0">
              <a:buNone/>
              <a:defRPr sz="1800"/>
            </a:lvl7pPr>
            <a:lvl8pPr marL="2970218" indent="0">
              <a:buNone/>
              <a:defRPr sz="1800"/>
            </a:lvl8pPr>
            <a:lvl9pPr marL="3394534" indent="0">
              <a:buNone/>
              <a:defRPr sz="1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4472785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4315" indent="0">
              <a:buNone/>
              <a:defRPr sz="1200"/>
            </a:lvl2pPr>
            <a:lvl3pPr marL="848632" indent="0">
              <a:buNone/>
              <a:defRPr sz="900"/>
            </a:lvl3pPr>
            <a:lvl4pPr marL="1272950" indent="0">
              <a:buNone/>
              <a:defRPr sz="900"/>
            </a:lvl4pPr>
            <a:lvl5pPr marL="1697266" indent="0">
              <a:buNone/>
              <a:defRPr sz="900"/>
            </a:lvl5pPr>
            <a:lvl6pPr marL="2121584" indent="0">
              <a:buNone/>
              <a:defRPr sz="900"/>
            </a:lvl6pPr>
            <a:lvl7pPr marL="2545898" indent="0">
              <a:buNone/>
              <a:defRPr sz="900"/>
            </a:lvl7pPr>
            <a:lvl8pPr marL="2970218" indent="0">
              <a:buNone/>
              <a:defRPr sz="900"/>
            </a:lvl8pPr>
            <a:lvl9pPr marL="33945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28863"/>
            <a:ext cx="8229600" cy="952500"/>
          </a:xfrm>
          <a:prstGeom prst="rect">
            <a:avLst/>
          </a:prstGeom>
        </p:spPr>
        <p:txBody>
          <a:bodyPr vert="horz" lIns="84862" tIns="42431" rIns="84862" bIns="424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33502"/>
            <a:ext cx="8229600" cy="3771638"/>
          </a:xfrm>
          <a:prstGeom prst="rect">
            <a:avLst/>
          </a:prstGeom>
        </p:spPr>
        <p:txBody>
          <a:bodyPr vert="horz" lIns="84862" tIns="42431" rIns="84862" bIns="424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8"/>
            <a:ext cx="2133600" cy="304269"/>
          </a:xfrm>
          <a:prstGeom prst="rect">
            <a:avLst/>
          </a:prstGeom>
        </p:spPr>
        <p:txBody>
          <a:bodyPr vert="horz" lIns="84862" tIns="42431" rIns="84862" bIns="4243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FCE7-F40D-4247-AA11-D0EB709256A2}" type="datetimeFigureOut">
              <a:rPr lang="en-GB" smtClean="0"/>
              <a:t>08/11/2017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5296968"/>
            <a:ext cx="2895600" cy="304269"/>
          </a:xfrm>
          <a:prstGeom prst="rect">
            <a:avLst/>
          </a:prstGeom>
        </p:spPr>
        <p:txBody>
          <a:bodyPr vert="horz" lIns="84862" tIns="42431" rIns="84862" bIns="4243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8"/>
            <a:ext cx="2133600" cy="304269"/>
          </a:xfrm>
          <a:prstGeom prst="rect">
            <a:avLst/>
          </a:prstGeom>
        </p:spPr>
        <p:txBody>
          <a:bodyPr vert="horz" lIns="84862" tIns="42431" rIns="84862" bIns="4243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A80C-35EC-478E-A6A2-A2738C9FE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5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8632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237" indent="-318237" algn="l" defTabSz="848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9515" indent="-265199" algn="l" defTabSz="848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60792" indent="-212158" algn="l" defTabSz="848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109" indent="-212158" algn="l" defTabSz="8486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25" indent="-212158" algn="l" defTabSz="84863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741" indent="-212158" algn="l" defTabSz="848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059" indent="-212158" algn="l" defTabSz="848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2376" indent="-212158" algn="l" defTabSz="848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6691" indent="-212158" algn="l" defTabSz="8486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4315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8632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950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266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584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45898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218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94534" algn="l" defTabSz="84863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0002" y="2425451"/>
            <a:ext cx="8461378" cy="720081"/>
          </a:xfrm>
          <a:prstGeom prst="rect">
            <a:avLst/>
          </a:prstGeom>
        </p:spPr>
        <p:txBody>
          <a:bodyPr vert="horz" lIns="84862" tIns="42431" rIns="84862" bIns="424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Inside Innovation</a:t>
            </a:r>
          </a:p>
        </p:txBody>
      </p:sp>
    </p:spTree>
    <p:extLst>
      <p:ext uri="{BB962C8B-B14F-4D97-AF65-F5344CB8AC3E}">
        <p14:creationId xmlns:p14="http://schemas.microsoft.com/office/powerpoint/2010/main" val="19743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4" y="2065412"/>
            <a:ext cx="7992888" cy="1455296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8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en-GB" sz="8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aradoxes </a:t>
            </a:r>
            <a:endParaRPr lang="en-GB" sz="8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46" y="-22818"/>
            <a:ext cx="5471507" cy="5858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0" y="1"/>
            <a:ext cx="4723928" cy="58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46" y="397229"/>
            <a:ext cx="8229600" cy="1500169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 means finding bugs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 is done by testers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 is done once development is completed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4889" y="2005403"/>
            <a:ext cx="8229600" cy="1500169"/>
          </a:xfrm>
          <a:prstGeom prst="rect">
            <a:avLst/>
          </a:prstGeom>
        </p:spPr>
        <p:txBody>
          <a:bodyPr vert="horz" lIns="84862" tIns="42431" rIns="84862" bIns="42431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Testing does not mean finding bugs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Testing is not done by testers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Testing is not done once development is completed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4889" y="3517580"/>
            <a:ext cx="8229600" cy="1500169"/>
          </a:xfrm>
          <a:prstGeom prst="rect">
            <a:avLst/>
          </a:prstGeom>
        </p:spPr>
        <p:txBody>
          <a:bodyPr vert="horz" lIns="84862" tIns="42431" rIns="84862" bIns="42431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Testing means preventing bugs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Testing is done by developers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Testing is done throughout the development phase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5" y="1237327"/>
            <a:ext cx="7992888" cy="1301408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45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“IFF – Intelligent Fast Failure”</a:t>
            </a:r>
          </a:p>
          <a:p>
            <a:pPr algn="ctr"/>
            <a:r>
              <a:rPr lang="en-GB" sz="3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				Dr Jack Matson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036" y="3337558"/>
            <a:ext cx="6493343" cy="778188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45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DSF – Dumb Slow Failure</a:t>
            </a:r>
          </a:p>
        </p:txBody>
      </p:sp>
    </p:spTree>
    <p:extLst>
      <p:ext uri="{BB962C8B-B14F-4D97-AF65-F5344CB8AC3E}">
        <p14:creationId xmlns:p14="http://schemas.microsoft.com/office/powerpoint/2010/main" val="221352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 International Handbook on Innovation</a:t>
            </a:r>
            <a:r>
              <a:rPr lang="en-GB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edited by Larisa V. </a:t>
            </a:r>
            <a:r>
              <a:rPr lang="en-GB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Shavinina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  <a:endParaRPr lang="en-GB" i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Dr Jack Matson</a:t>
            </a:r>
            <a:r>
              <a:rPr lang="en-GB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Innovate or Die;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Dr Jack Matson</a:t>
            </a:r>
            <a:r>
              <a:rPr lang="en-GB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to Fail Successfully: A Bold Approach to Meeting Your Goals Through Intelligent Fast Failure</a:t>
            </a:r>
            <a:r>
              <a:rPr lang="en-GB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Michael </a:t>
            </a:r>
            <a:r>
              <a:rPr lang="en-GB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Michalko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GB" i="1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Thinkertoys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Michael </a:t>
            </a:r>
            <a:r>
              <a:rPr lang="en-GB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Michalko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Cracking Creativity;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Michael </a:t>
            </a:r>
            <a:r>
              <a:rPr lang="en-GB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Michalko</a:t>
            </a:r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Creative </a:t>
            </a:r>
            <a:r>
              <a:rPr lang="en-GB" i="1" u="sng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Thinkering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Edward de Bono, 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to Have a Beautiful Mind;</a:t>
            </a:r>
          </a:p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Edward de Bono, </a:t>
            </a:r>
            <a:r>
              <a:rPr lang="en-GB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to Have Creative Ideas: 62 Games to Develop the Mind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958" y="637257"/>
            <a:ext cx="7992888" cy="1116742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6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359" y="1657370"/>
            <a:ext cx="7992888" cy="1116742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6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and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060" y="2934251"/>
            <a:ext cx="7992888" cy="1116742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6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 and 5 (XV)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359" y="4198383"/>
            <a:ext cx="7992888" cy="1116742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6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and V</a:t>
            </a:r>
          </a:p>
        </p:txBody>
      </p:sp>
    </p:spTree>
    <p:extLst>
      <p:ext uri="{BB962C8B-B14F-4D97-AF65-F5344CB8AC3E}">
        <p14:creationId xmlns:p14="http://schemas.microsoft.com/office/powerpoint/2010/main" val="1530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1978268"/>
            <a:ext cx="7992888" cy="1455296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8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 Angle</a:t>
            </a:r>
          </a:p>
        </p:txBody>
      </p:sp>
    </p:spTree>
    <p:extLst>
      <p:ext uri="{BB962C8B-B14F-4D97-AF65-F5344CB8AC3E}">
        <p14:creationId xmlns:p14="http://schemas.microsoft.com/office/powerpoint/2010/main" val="40636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331641" y="1837393"/>
            <a:ext cx="1296144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331641" y="1837393"/>
            <a:ext cx="1296144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15816" y="1837393"/>
            <a:ext cx="0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79913" y="2197427"/>
            <a:ext cx="0" cy="10201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03848" y="2707480"/>
            <a:ext cx="1080120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6017" y="1837393"/>
            <a:ext cx="0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48067" y="2437456"/>
            <a:ext cx="129614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48067" y="3097525"/>
            <a:ext cx="129614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2240" y="1837393"/>
            <a:ext cx="1368153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32243" y="1837393"/>
            <a:ext cx="1296144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28657" y="1837393"/>
            <a:ext cx="1296144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28657" y="1837393"/>
            <a:ext cx="1296144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68616" y="1837393"/>
            <a:ext cx="0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76527" y="2197427"/>
            <a:ext cx="0" cy="1020113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00464" y="2707480"/>
            <a:ext cx="1080120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84440" y="1837393"/>
            <a:ext cx="0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12235" y="2437456"/>
            <a:ext cx="129614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12235" y="3097525"/>
            <a:ext cx="1296144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84041" y="1837393"/>
            <a:ext cx="1368153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84042" y="1837393"/>
            <a:ext cx="1296144" cy="186020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1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4" y="2017409"/>
            <a:ext cx="7992888" cy="1455296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8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Idea Pool</a:t>
            </a:r>
          </a:p>
        </p:txBody>
      </p:sp>
    </p:spTree>
    <p:extLst>
      <p:ext uri="{BB962C8B-B14F-4D97-AF65-F5344CB8AC3E}">
        <p14:creationId xmlns:p14="http://schemas.microsoft.com/office/powerpoint/2010/main" val="33434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4" y="1345332"/>
            <a:ext cx="7992888" cy="2824902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8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462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9144000" cy="5701631"/>
          </a:xfrm>
        </p:spPr>
      </p:pic>
    </p:spTree>
    <p:extLst>
      <p:ext uri="{BB962C8B-B14F-4D97-AF65-F5344CB8AC3E}">
        <p14:creationId xmlns:p14="http://schemas.microsoft.com/office/powerpoint/2010/main" val="27838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4" y="2077415"/>
            <a:ext cx="7992888" cy="1455296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8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Combine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1622" y="2174685"/>
            <a:ext cx="7488833" cy="1224464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7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Schr</a:t>
            </a:r>
            <a:r>
              <a:rPr lang="de-DE" sz="7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ö</a:t>
            </a:r>
            <a:r>
              <a:rPr lang="en-GB" sz="7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dinger’s cat</a:t>
            </a:r>
          </a:p>
        </p:txBody>
      </p:sp>
    </p:spTree>
    <p:extLst>
      <p:ext uri="{BB962C8B-B14F-4D97-AF65-F5344CB8AC3E}">
        <p14:creationId xmlns:p14="http://schemas.microsoft.com/office/powerpoint/2010/main" val="17527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8" y="1218445"/>
            <a:ext cx="7992888" cy="2824902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pPr algn="ctr"/>
            <a:r>
              <a:rPr lang="en-GB" sz="8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Force new associations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85815" y="457238"/>
            <a:ext cx="2538313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Requirements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1" y="937288"/>
            <a:ext cx="2088233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Gathering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5819" y="1957401"/>
            <a:ext cx="1638212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Improve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3890" y="2437458"/>
            <a:ext cx="1440159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Brand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3809" y="2917507"/>
            <a:ext cx="2202967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6489" y="3870357"/>
            <a:ext cx="1692187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Improve</a:t>
            </a:r>
            <a:endParaRPr lang="en-GB" sz="29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7873" y="4357669"/>
            <a:ext cx="1220193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Test</a:t>
            </a:r>
          </a:p>
        </p:txBody>
      </p:sp>
      <p:cxnSp>
        <p:nvCxnSpPr>
          <p:cNvPr id="13" name="Straight Arrow Connector 12"/>
          <p:cNvCxnSpPr>
            <a:stCxn id="2" idx="3"/>
          </p:cNvCxnSpPr>
          <p:nvPr/>
        </p:nvCxnSpPr>
        <p:spPr>
          <a:xfrm flipV="1">
            <a:off x="5724128" y="457248"/>
            <a:ext cx="792087" cy="26597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</p:cNvCxnSpPr>
          <p:nvPr/>
        </p:nvCxnSpPr>
        <p:spPr>
          <a:xfrm>
            <a:off x="5724128" y="723222"/>
            <a:ext cx="792087" cy="21406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64090" y="937291"/>
            <a:ext cx="720080" cy="24365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64090" y="1180947"/>
            <a:ext cx="702048" cy="24365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 flipV="1">
            <a:off x="4824031" y="1957419"/>
            <a:ext cx="756081" cy="26596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>
            <a:off x="4824031" y="2223385"/>
            <a:ext cx="774053" cy="11874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78006" y="2437460"/>
            <a:ext cx="720080" cy="24365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42003" y="2681108"/>
            <a:ext cx="756084" cy="2364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316775" y="2924774"/>
            <a:ext cx="749362" cy="23639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16775" y="3161165"/>
            <a:ext cx="749362" cy="35641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076058" y="3877616"/>
            <a:ext cx="720080" cy="24365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076058" y="4121273"/>
            <a:ext cx="720080" cy="141069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38046" y="4357672"/>
            <a:ext cx="918132" cy="24365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38046" y="4601329"/>
            <a:ext cx="918132" cy="23639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66209" y="4770457"/>
            <a:ext cx="2202967" cy="531967"/>
          </a:xfrm>
          <a:prstGeom prst="rect">
            <a:avLst/>
          </a:prstGeom>
          <a:noFill/>
        </p:spPr>
        <p:txBody>
          <a:bodyPr wrap="square" lIns="84862" tIns="42431" rIns="84862" bIns="42431" rtlCol="0">
            <a:spAutoFit/>
          </a:bodyPr>
          <a:lstStyle/>
          <a:p>
            <a:r>
              <a:rPr lang="en-GB" sz="29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Processes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202043" y="4844985"/>
            <a:ext cx="749362" cy="236394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02043" y="5081377"/>
            <a:ext cx="749362" cy="35641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9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46" grpId="0"/>
      <p:bldP spid="4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5829</TotalTime>
  <Words>202</Words>
  <Application>Microsoft Office PowerPoint</Application>
  <PresentationFormat>On-screen Show (16:10)</PresentationFormat>
  <Paragraphs>53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Nordea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Gusanu, Cristiana</dc:creator>
  <cp:lastModifiedBy>Gusanu, Cristiana</cp:lastModifiedBy>
  <cp:revision>128</cp:revision>
  <dcterms:created xsi:type="dcterms:W3CDTF">2016-11-17T14:54:55Z</dcterms:created>
  <dcterms:modified xsi:type="dcterms:W3CDTF">2017-11-08T16:14:22Z</dcterms:modified>
</cp:coreProperties>
</file>