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0" r:id="rId5"/>
    <p:sldId id="275" r:id="rId6"/>
    <p:sldId id="276" r:id="rId7"/>
    <p:sldId id="277" r:id="rId8"/>
    <p:sldId id="264" r:id="rId9"/>
    <p:sldId id="278" r:id="rId10"/>
    <p:sldId id="279" r:id="rId11"/>
    <p:sldId id="280" r:id="rId12"/>
    <p:sldId id="281" r:id="rId13"/>
    <p:sldId id="282" r:id="rId14"/>
    <p:sldId id="266" r:id="rId15"/>
    <p:sldId id="267" r:id="rId16"/>
    <p:sldId id="268" r:id="rId17"/>
    <p:sldId id="269" r:id="rId18"/>
    <p:sldId id="270" r:id="rId19"/>
    <p:sldId id="271" r:id="rId20"/>
    <p:sldId id="272" r:id="rId21"/>
    <p:sldId id="273" r:id="rId22"/>
    <p:sldId id="27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57" autoAdjust="0"/>
    <p:restoredTop sz="94660"/>
  </p:normalViewPr>
  <p:slideViewPr>
    <p:cSldViewPr snapToGrid="0">
      <p:cViewPr varScale="1">
        <p:scale>
          <a:sx n="85" d="100"/>
          <a:sy n="85"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012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5596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3027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7570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06182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6150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79765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619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970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0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84514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396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8762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170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28174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10/24/2025</a:t>
            </a:fld>
            <a:endParaRPr lang="en-US" dirty="0"/>
          </a:p>
        </p:txBody>
      </p:sp>
    </p:spTree>
    <p:extLst>
      <p:ext uri="{BB962C8B-B14F-4D97-AF65-F5344CB8AC3E}">
        <p14:creationId xmlns:p14="http://schemas.microsoft.com/office/powerpoint/2010/main" val="81483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32705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B4F2-3F16-425E-A925-06CC0BED7BA1}"/>
              </a:ext>
            </a:extLst>
          </p:cNvPr>
          <p:cNvSpPr>
            <a:spLocks noGrp="1"/>
          </p:cNvSpPr>
          <p:nvPr>
            <p:ph type="ctrTitle"/>
          </p:nvPr>
        </p:nvSpPr>
        <p:spPr>
          <a:xfrm>
            <a:off x="0" y="53789"/>
            <a:ext cx="9690847" cy="2151530"/>
          </a:xfrm>
        </p:spPr>
        <p:txBody>
          <a:bodyPr/>
          <a:lstStyle/>
          <a:p>
            <a:r>
              <a:rPr lang="en-US" dirty="0">
                <a:latin typeface="Algerian" panose="04020705040A02060702" pitchFamily="82" charset="0"/>
              </a:rPr>
              <a:t>  SMART LOAN APPROVAL AND PREDICTION SYSTEM</a:t>
            </a:r>
            <a:endParaRPr lang="en-IN" dirty="0">
              <a:latin typeface="Algerian" panose="04020705040A02060702" pitchFamily="82" charset="0"/>
            </a:endParaRPr>
          </a:p>
        </p:txBody>
      </p:sp>
      <p:sp>
        <p:nvSpPr>
          <p:cNvPr id="4" name="TextBox 3">
            <a:extLst>
              <a:ext uri="{FF2B5EF4-FFF2-40B4-BE49-F238E27FC236}">
                <a16:creationId xmlns:a16="http://schemas.microsoft.com/office/drawing/2014/main" id="{8D5C4469-3BB6-43B0-89F9-B89545DDF575}"/>
              </a:ext>
            </a:extLst>
          </p:cNvPr>
          <p:cNvSpPr txBox="1"/>
          <p:nvPr/>
        </p:nvSpPr>
        <p:spPr>
          <a:xfrm rot="10800000" flipV="1">
            <a:off x="7736540" y="3957927"/>
            <a:ext cx="3200399" cy="2062103"/>
          </a:xfrm>
          <a:prstGeom prst="rect">
            <a:avLst/>
          </a:prstGeom>
          <a:noFill/>
        </p:spPr>
        <p:txBody>
          <a:bodyPr wrap="square" rtlCol="0">
            <a:spAutoFit/>
          </a:bodyPr>
          <a:lstStyle/>
          <a:p>
            <a:r>
              <a:rPr lang="en-US" sz="2800" dirty="0">
                <a:latin typeface="Algerian" panose="04020705040A02060702" pitchFamily="82" charset="0"/>
              </a:rPr>
              <a:t>     </a:t>
            </a:r>
            <a:r>
              <a:rPr lang="en-US" sz="2000" dirty="0">
                <a:latin typeface="Arial" panose="020B0604020202020204" pitchFamily="34" charset="0"/>
                <a:cs typeface="Arial" panose="020B0604020202020204" pitchFamily="34" charset="0"/>
              </a:rPr>
              <a:t>Developed by</a:t>
            </a:r>
          </a:p>
          <a:p>
            <a:r>
              <a:rPr lang="en-US" sz="2000" dirty="0">
                <a:latin typeface="Arial" panose="020B0604020202020204" pitchFamily="34" charset="0"/>
                <a:cs typeface="Arial" panose="020B0604020202020204" pitchFamily="34" charset="0"/>
              </a:rPr>
              <a:t>   K MARISHA RAGAVI</a:t>
            </a:r>
          </a:p>
          <a:p>
            <a:r>
              <a:rPr lang="en-US" sz="2000" b="1" dirty="0">
                <a:latin typeface="Times New Roman" panose="02020603050405020304" pitchFamily="18" charset="0"/>
                <a:cs typeface="Times New Roman" panose="02020603050405020304" pitchFamily="18" charset="0"/>
              </a:rPr>
              <a:t>   24082100801412015</a:t>
            </a:r>
          </a:p>
          <a:p>
            <a:r>
              <a:rPr lang="en-US" sz="2000" b="1" dirty="0">
                <a:latin typeface="Times New Roman" panose="02020603050405020304" pitchFamily="18" charset="0"/>
                <a:cs typeface="Times New Roman" panose="02020603050405020304" pitchFamily="18" charset="0"/>
              </a:rPr>
              <a:t>    II MCA</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a:t>
            </a:r>
            <a:endParaRPr lang="en-IN" sz="2800" dirty="0">
              <a:latin typeface="Algerian" panose="04020705040A02060702" pitchFamily="82" charset="0"/>
            </a:endParaRPr>
          </a:p>
        </p:txBody>
      </p:sp>
      <p:sp>
        <p:nvSpPr>
          <p:cNvPr id="6" name="TextBox 5">
            <a:extLst>
              <a:ext uri="{FF2B5EF4-FFF2-40B4-BE49-F238E27FC236}">
                <a16:creationId xmlns:a16="http://schemas.microsoft.com/office/drawing/2014/main" id="{DDDDEBE2-3681-407E-8782-8FDECDBB909E}"/>
              </a:ext>
            </a:extLst>
          </p:cNvPr>
          <p:cNvSpPr txBox="1"/>
          <p:nvPr/>
        </p:nvSpPr>
        <p:spPr>
          <a:xfrm>
            <a:off x="1999129" y="2905780"/>
            <a:ext cx="7776881" cy="523220"/>
          </a:xfrm>
          <a:prstGeom prst="rect">
            <a:avLst/>
          </a:prstGeom>
          <a:noFill/>
        </p:spPr>
        <p:txBody>
          <a:bodyPr wrap="square" rtlCol="0">
            <a:spAutoFit/>
          </a:bodyPr>
          <a:lstStyle/>
          <a:p>
            <a:r>
              <a:rPr lang="en-US" sz="2800" dirty="0">
                <a:latin typeface="Algerian" panose="04020705040A02060702" pitchFamily="82" charset="0"/>
              </a:rPr>
              <a:t>MINI PROJECT(Web  Based Application)</a:t>
            </a:r>
            <a:endParaRPr lang="en-IN" sz="2800" dirty="0">
              <a:latin typeface="Algerian" panose="04020705040A02060702" pitchFamily="82" charset="0"/>
            </a:endParaRPr>
          </a:p>
        </p:txBody>
      </p:sp>
      <p:sp>
        <p:nvSpPr>
          <p:cNvPr id="3" name="TextBox 2">
            <a:extLst>
              <a:ext uri="{FF2B5EF4-FFF2-40B4-BE49-F238E27FC236}">
                <a16:creationId xmlns:a16="http://schemas.microsoft.com/office/drawing/2014/main" id="{C3A2B9B0-601A-4CAB-B087-797808DFD1EC}"/>
              </a:ext>
            </a:extLst>
          </p:cNvPr>
          <p:cNvSpPr txBox="1"/>
          <p:nvPr/>
        </p:nvSpPr>
        <p:spPr>
          <a:xfrm>
            <a:off x="699247" y="4267200"/>
            <a:ext cx="4975412"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Guided by </a:t>
            </a:r>
          </a:p>
          <a:p>
            <a:r>
              <a:rPr lang="en-US" dirty="0" err="1">
                <a:latin typeface="Arial" panose="020B0604020202020204" pitchFamily="34" charset="0"/>
                <a:cs typeface="Arial" panose="020B0604020202020204" pitchFamily="34" charset="0"/>
              </a:rPr>
              <a:t>Mrs.P.SHEELA</a:t>
            </a:r>
            <a:r>
              <a:rPr lang="en-US" dirty="0">
                <a:latin typeface="Arial" panose="020B0604020202020204" pitchFamily="34" charset="0"/>
                <a:cs typeface="Arial" panose="020B0604020202020204" pitchFamily="34" charset="0"/>
              </a:rPr>
              <a:t> JASMINE </a:t>
            </a:r>
            <a:r>
              <a:rPr lang="en-US" dirty="0" err="1">
                <a:latin typeface="Arial" panose="020B0604020202020204" pitchFamily="34" charset="0"/>
                <a:cs typeface="Arial" panose="020B0604020202020204" pitchFamily="34" charset="0"/>
              </a:rPr>
              <a:t>M.Sc.,B.Ed.,NET</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Assistant Professor,</a:t>
            </a:r>
          </a:p>
          <a:p>
            <a:endParaRPr lang="en-IN" dirty="0"/>
          </a:p>
        </p:txBody>
      </p:sp>
    </p:spTree>
    <p:extLst>
      <p:ext uri="{BB962C8B-B14F-4D97-AF65-F5344CB8AC3E}">
        <p14:creationId xmlns:p14="http://schemas.microsoft.com/office/powerpoint/2010/main" val="74215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C3598D-9B0E-4987-A6C5-F66F39FB2235}"/>
              </a:ext>
            </a:extLst>
          </p:cNvPr>
          <p:cNvSpPr>
            <a:spLocks noChangeArrowheads="1"/>
          </p:cNvSpPr>
          <p:nvPr/>
        </p:nvSpPr>
        <p:spPr bwMode="auto">
          <a:xfrm>
            <a:off x="985520" y="578247"/>
            <a:ext cx="8280400" cy="24068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CSS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Used to style and design the web pages.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Changes background colors and aligns form fields neatly.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Adds colors for buttons, headings, and tables to improve readability.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32DDC9A5-9267-4EB8-B3A4-583139AAD808}"/>
              </a:ext>
            </a:extLst>
          </p:cNvPr>
          <p:cNvSpPr>
            <a:spLocks noChangeArrowheads="1"/>
          </p:cNvSpPr>
          <p:nvPr/>
        </p:nvSpPr>
        <p:spPr bwMode="auto">
          <a:xfrm>
            <a:off x="873760" y="2929561"/>
            <a:ext cx="7874000" cy="2714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 Back-End Tools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PHP Server-side scripting language for processing and logic.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Handles: Receiving user inputs.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Calculating loan approval using rules.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Updating loan status in the database. Managing sessions for user/admin.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7582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316654-C112-442B-910C-6B9BD6D62494}"/>
              </a:ext>
            </a:extLst>
          </p:cNvPr>
          <p:cNvSpPr>
            <a:spLocks noChangeArrowheads="1"/>
          </p:cNvSpPr>
          <p:nvPr/>
        </p:nvSpPr>
        <p:spPr bwMode="auto">
          <a:xfrm>
            <a:off x="833120" y="703943"/>
            <a:ext cx="8503920" cy="60386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Server:</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lang="en-US" altLang="en-US" sz="2000" dirty="0">
                <a:solidFill>
                  <a:srgbClr val="000000"/>
                </a:solidFill>
                <a:latin typeface="Times New Roman" panose="02020603050405020304" pitchFamily="18" charset="0"/>
                <a:cs typeface="Times New Roman" panose="02020603050405020304" pitchFamily="18" charset="0"/>
              </a:rPr>
              <a:t>Server</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Details </a:t>
            </a: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XAMPP (Apache, MySQL, PHP, Perl) Provides a local server environment for testing.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Runs: Apache Server – Displays web pages. MySQL Server – Stores and manages database.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Easy to install and test before deployment.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 Database:</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000" dirty="0">
              <a:solidFill>
                <a:srgbClr val="000000"/>
              </a:solidFill>
              <a:latin typeface="Courier New" panose="02070309020205020404" pitchFamily="49" charset="0"/>
              <a:cs typeface="Courier New" panose="02070309020205020404" pitchFamily="49"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Used: MySQL Relational Database Management System (RDBMS).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Stores data in tables with rows and columns. Supports SQL queries to add, update, or retrieve data.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Stores user details, loan requests, and documents securely.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2823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5101B6-3DB4-40EA-89E7-A6A909814E7F}"/>
              </a:ext>
            </a:extLst>
          </p:cNvPr>
          <p:cNvSpPr txBox="1"/>
          <p:nvPr/>
        </p:nvSpPr>
        <p:spPr>
          <a:xfrm>
            <a:off x="2529840" y="645160"/>
            <a:ext cx="4907280" cy="523220"/>
          </a:xfrm>
          <a:prstGeom prst="rect">
            <a:avLst/>
          </a:prstGeom>
          <a:noFill/>
        </p:spPr>
        <p:txBody>
          <a:bodyPr wrap="square" rtlCol="0">
            <a:spAutoFit/>
          </a:bodyPr>
          <a:lstStyle/>
          <a:p>
            <a:r>
              <a:rPr lang="en-US" sz="2800" dirty="0">
                <a:latin typeface="Algerian" panose="04020705040A02060702" pitchFamily="82" charset="0"/>
              </a:rPr>
              <a:t>FUTURE ENHANCEMENT</a:t>
            </a:r>
            <a:endParaRPr lang="en-IN" sz="2800" dirty="0">
              <a:latin typeface="Algerian" panose="04020705040A02060702" pitchFamily="82" charset="0"/>
            </a:endParaRPr>
          </a:p>
        </p:txBody>
      </p:sp>
      <p:sp>
        <p:nvSpPr>
          <p:cNvPr id="4" name="Rectangle 2">
            <a:extLst>
              <a:ext uri="{FF2B5EF4-FFF2-40B4-BE49-F238E27FC236}">
                <a16:creationId xmlns:a16="http://schemas.microsoft.com/office/drawing/2014/main" id="{54871142-2F70-4C55-925B-D27533CC1950}"/>
              </a:ext>
            </a:extLst>
          </p:cNvPr>
          <p:cNvSpPr>
            <a:spLocks noChangeArrowheads="1"/>
          </p:cNvSpPr>
          <p:nvPr/>
        </p:nvSpPr>
        <p:spPr bwMode="auto">
          <a:xfrm>
            <a:off x="904240" y="1698914"/>
            <a:ext cx="8331200" cy="455964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Integrate Machine Learning for more accurate loan predictions.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Develop a mobile app for easy loan applications and tracking.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Automated credit scoring for objective decisions.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Banking API integration to verify accounts and transactions automatically.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Enhanced security with two-factor authentication and data encryption.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Interactive dashboards for admins to monitor trends and generate reports.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Support multiple loan types with tailored eligibility criteria.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Automated notifications via SMS, email, or app alerts.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 chatbots for user assistance and policy recommendations.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589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B2E90-D30B-4879-9279-52BF21D41874}"/>
              </a:ext>
            </a:extLst>
          </p:cNvPr>
          <p:cNvSpPr txBox="1"/>
          <p:nvPr/>
        </p:nvSpPr>
        <p:spPr>
          <a:xfrm>
            <a:off x="4221480" y="584200"/>
            <a:ext cx="4780280" cy="523220"/>
          </a:xfrm>
          <a:prstGeom prst="rect">
            <a:avLst/>
          </a:prstGeom>
          <a:noFill/>
        </p:spPr>
        <p:txBody>
          <a:bodyPr wrap="square" rtlCol="0">
            <a:spAutoFit/>
          </a:bodyPr>
          <a:lstStyle/>
          <a:p>
            <a:r>
              <a:rPr lang="en-US" sz="2800" dirty="0">
                <a:latin typeface="Algerian" panose="04020705040A02060702" pitchFamily="82" charset="0"/>
              </a:rPr>
              <a:t>CONCLUSION</a:t>
            </a:r>
            <a:endParaRPr lang="en-IN" sz="2800" dirty="0">
              <a:latin typeface="Algerian" panose="04020705040A02060702" pitchFamily="82" charset="0"/>
            </a:endParaRPr>
          </a:p>
        </p:txBody>
      </p:sp>
      <p:sp>
        <p:nvSpPr>
          <p:cNvPr id="3" name="Rectangle 1">
            <a:extLst>
              <a:ext uri="{FF2B5EF4-FFF2-40B4-BE49-F238E27FC236}">
                <a16:creationId xmlns:a16="http://schemas.microsoft.com/office/drawing/2014/main" id="{C474C030-0F35-4BBD-AC02-3451335066D5}"/>
              </a:ext>
            </a:extLst>
          </p:cNvPr>
          <p:cNvSpPr>
            <a:spLocks noChangeArrowheads="1"/>
          </p:cNvSpPr>
          <p:nvPr/>
        </p:nvSpPr>
        <p:spPr bwMode="auto">
          <a:xfrm>
            <a:off x="711200" y="1213768"/>
            <a:ext cx="9093200" cy="3637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Smart Loan Approval Prediction System using PHP automates and streamlines the loan approval process, reducing manual work and human errors. Applicants can submit their details online securely, and the system provides a preliminary decision—approval, rejection, or pending—based on predictive rules. This ensures faster, consistent, and unbiased decisions while allowing users to track their application status conveniently. Built with PHP and MySQL, the system stores data securely and enables admins to manage multiple applications efficiently.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842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FD0D8-347D-4050-AFE6-FEF638AAB7AD}"/>
              </a:ext>
            </a:extLst>
          </p:cNvPr>
          <p:cNvSpPr txBox="1"/>
          <p:nvPr/>
        </p:nvSpPr>
        <p:spPr>
          <a:xfrm>
            <a:off x="1308847" y="412377"/>
            <a:ext cx="5123330" cy="523220"/>
          </a:xfrm>
          <a:prstGeom prst="rect">
            <a:avLst/>
          </a:prstGeom>
          <a:noFill/>
        </p:spPr>
        <p:txBody>
          <a:bodyPr wrap="square" rtlCol="0">
            <a:spAutoFit/>
          </a:bodyPr>
          <a:lstStyle/>
          <a:p>
            <a:r>
              <a:rPr lang="en-US" sz="2800" dirty="0">
                <a:latin typeface="Algerian" panose="04020705040A02060702" pitchFamily="82" charset="0"/>
              </a:rPr>
              <a:t>STEPS TO RUN THE PROJECT</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B3D661F1-B14E-4B61-8819-BB1608BFDA18}"/>
              </a:ext>
            </a:extLst>
          </p:cNvPr>
          <p:cNvPicPr>
            <a:picLocks noChangeAspect="1"/>
          </p:cNvPicPr>
          <p:nvPr/>
        </p:nvPicPr>
        <p:blipFill>
          <a:blip r:embed="rId2"/>
          <a:stretch>
            <a:fillRect/>
          </a:stretch>
        </p:blipFill>
        <p:spPr>
          <a:xfrm>
            <a:off x="986117" y="1515036"/>
            <a:ext cx="8211670" cy="3496235"/>
          </a:xfrm>
          <a:prstGeom prst="rect">
            <a:avLst/>
          </a:prstGeom>
        </p:spPr>
      </p:pic>
    </p:spTree>
    <p:extLst>
      <p:ext uri="{BB962C8B-B14F-4D97-AF65-F5344CB8AC3E}">
        <p14:creationId xmlns:p14="http://schemas.microsoft.com/office/powerpoint/2010/main" val="212602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D2C648-2913-41AC-B14B-B66E0E75D3C9}"/>
              </a:ext>
            </a:extLst>
          </p:cNvPr>
          <p:cNvSpPr txBox="1"/>
          <p:nvPr/>
        </p:nvSpPr>
        <p:spPr>
          <a:xfrm>
            <a:off x="2447364" y="340658"/>
            <a:ext cx="4191000" cy="523220"/>
          </a:xfrm>
          <a:prstGeom prst="rect">
            <a:avLst/>
          </a:prstGeom>
          <a:noFill/>
        </p:spPr>
        <p:txBody>
          <a:bodyPr wrap="square" rtlCol="0">
            <a:spAutoFit/>
          </a:bodyPr>
          <a:lstStyle/>
          <a:p>
            <a:r>
              <a:rPr lang="en-US" sz="2800" dirty="0">
                <a:latin typeface="Algerian" panose="04020705040A02060702" pitchFamily="82" charset="0"/>
              </a:rPr>
              <a:t>SIGNUP PAGE</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D7FEF5F2-7119-4C8D-8DC8-7DDD5BCB7102}"/>
              </a:ext>
            </a:extLst>
          </p:cNvPr>
          <p:cNvPicPr>
            <a:picLocks noChangeAspect="1"/>
          </p:cNvPicPr>
          <p:nvPr/>
        </p:nvPicPr>
        <p:blipFill>
          <a:blip r:embed="rId2"/>
          <a:stretch>
            <a:fillRect/>
          </a:stretch>
        </p:blipFill>
        <p:spPr>
          <a:xfrm>
            <a:off x="1855694" y="1387098"/>
            <a:ext cx="6454588" cy="4730098"/>
          </a:xfrm>
          <a:prstGeom prst="rect">
            <a:avLst/>
          </a:prstGeom>
        </p:spPr>
      </p:pic>
    </p:spTree>
    <p:extLst>
      <p:ext uri="{BB962C8B-B14F-4D97-AF65-F5344CB8AC3E}">
        <p14:creationId xmlns:p14="http://schemas.microsoft.com/office/powerpoint/2010/main" val="319725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3DCCC5-B127-4253-9594-E09735EEB6A2}"/>
              </a:ext>
            </a:extLst>
          </p:cNvPr>
          <p:cNvSpPr txBox="1"/>
          <p:nvPr/>
        </p:nvSpPr>
        <p:spPr>
          <a:xfrm>
            <a:off x="2317376" y="322729"/>
            <a:ext cx="4459942" cy="523220"/>
          </a:xfrm>
          <a:prstGeom prst="rect">
            <a:avLst/>
          </a:prstGeom>
          <a:noFill/>
        </p:spPr>
        <p:txBody>
          <a:bodyPr wrap="square" rtlCol="0">
            <a:spAutoFit/>
          </a:bodyPr>
          <a:lstStyle/>
          <a:p>
            <a:r>
              <a:rPr lang="en-US" sz="2800" dirty="0">
                <a:latin typeface="Algerian" panose="04020705040A02060702" pitchFamily="82" charset="0"/>
              </a:rPr>
              <a:t>LOGIN PAGE</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1B1BBF53-0C27-451B-A389-EE15FC88D139}"/>
              </a:ext>
            </a:extLst>
          </p:cNvPr>
          <p:cNvPicPr>
            <a:picLocks noChangeAspect="1"/>
          </p:cNvPicPr>
          <p:nvPr/>
        </p:nvPicPr>
        <p:blipFill>
          <a:blip r:embed="rId2"/>
          <a:stretch>
            <a:fillRect/>
          </a:stretch>
        </p:blipFill>
        <p:spPr>
          <a:xfrm>
            <a:off x="1994649" y="1470212"/>
            <a:ext cx="7117976" cy="4356847"/>
          </a:xfrm>
          <a:prstGeom prst="rect">
            <a:avLst/>
          </a:prstGeom>
        </p:spPr>
      </p:pic>
    </p:spTree>
    <p:extLst>
      <p:ext uri="{BB962C8B-B14F-4D97-AF65-F5344CB8AC3E}">
        <p14:creationId xmlns:p14="http://schemas.microsoft.com/office/powerpoint/2010/main" val="2903709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44CEF4-8B83-4A57-AC19-F8C6F25EF98C}"/>
              </a:ext>
            </a:extLst>
          </p:cNvPr>
          <p:cNvSpPr txBox="1"/>
          <p:nvPr/>
        </p:nvSpPr>
        <p:spPr>
          <a:xfrm>
            <a:off x="3227295" y="152399"/>
            <a:ext cx="4029635" cy="461665"/>
          </a:xfrm>
          <a:prstGeom prst="rect">
            <a:avLst/>
          </a:prstGeom>
          <a:noFill/>
        </p:spPr>
        <p:txBody>
          <a:bodyPr wrap="square" rtlCol="0">
            <a:spAutoFit/>
          </a:bodyPr>
          <a:lstStyle/>
          <a:p>
            <a:r>
              <a:rPr lang="en-US" sz="2400" dirty="0">
                <a:latin typeface="Algerian" panose="04020705040A02060702" pitchFamily="82" charset="0"/>
              </a:rPr>
              <a:t>FORM PAGE</a:t>
            </a:r>
            <a:endParaRPr lang="en-IN" sz="2400" dirty="0">
              <a:latin typeface="Algerian" panose="04020705040A02060702" pitchFamily="82" charset="0"/>
            </a:endParaRPr>
          </a:p>
        </p:txBody>
      </p:sp>
      <p:pic>
        <p:nvPicPr>
          <p:cNvPr id="4" name="Picture 3">
            <a:extLst>
              <a:ext uri="{FF2B5EF4-FFF2-40B4-BE49-F238E27FC236}">
                <a16:creationId xmlns:a16="http://schemas.microsoft.com/office/drawing/2014/main" id="{731EAC51-A71D-4AEF-BEA5-7FFFD853F4C6}"/>
              </a:ext>
            </a:extLst>
          </p:cNvPr>
          <p:cNvPicPr>
            <a:picLocks noChangeAspect="1"/>
          </p:cNvPicPr>
          <p:nvPr/>
        </p:nvPicPr>
        <p:blipFill>
          <a:blip r:embed="rId2"/>
          <a:stretch>
            <a:fillRect/>
          </a:stretch>
        </p:blipFill>
        <p:spPr>
          <a:xfrm>
            <a:off x="1461246" y="1071282"/>
            <a:ext cx="8202707" cy="5239871"/>
          </a:xfrm>
          <a:prstGeom prst="rect">
            <a:avLst/>
          </a:prstGeom>
        </p:spPr>
      </p:pic>
    </p:spTree>
    <p:extLst>
      <p:ext uri="{BB962C8B-B14F-4D97-AF65-F5344CB8AC3E}">
        <p14:creationId xmlns:p14="http://schemas.microsoft.com/office/powerpoint/2010/main" val="3743455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B4A67-F961-4593-9A6F-276E093FCF97}"/>
              </a:ext>
            </a:extLst>
          </p:cNvPr>
          <p:cNvSpPr txBox="1"/>
          <p:nvPr/>
        </p:nvSpPr>
        <p:spPr>
          <a:xfrm>
            <a:off x="1550895" y="376518"/>
            <a:ext cx="8955740" cy="523220"/>
          </a:xfrm>
          <a:prstGeom prst="rect">
            <a:avLst/>
          </a:prstGeom>
          <a:noFill/>
        </p:spPr>
        <p:txBody>
          <a:bodyPr wrap="square" rtlCol="0">
            <a:spAutoFit/>
          </a:bodyPr>
          <a:lstStyle/>
          <a:p>
            <a:r>
              <a:rPr lang="en-US" sz="2800" dirty="0">
                <a:latin typeface="Algerian" panose="04020705040A02060702" pitchFamily="82" charset="0"/>
              </a:rPr>
              <a:t>Document upload PAGE</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36520EDC-E296-4301-9ECF-36AD22AE7952}"/>
              </a:ext>
            </a:extLst>
          </p:cNvPr>
          <p:cNvPicPr>
            <a:picLocks noChangeAspect="1"/>
          </p:cNvPicPr>
          <p:nvPr/>
        </p:nvPicPr>
        <p:blipFill>
          <a:blip r:embed="rId2"/>
          <a:stretch>
            <a:fillRect/>
          </a:stretch>
        </p:blipFill>
        <p:spPr>
          <a:xfrm>
            <a:off x="1252560" y="1308013"/>
            <a:ext cx="8106593" cy="5173469"/>
          </a:xfrm>
          <a:prstGeom prst="rect">
            <a:avLst/>
          </a:prstGeom>
        </p:spPr>
      </p:pic>
    </p:spTree>
    <p:extLst>
      <p:ext uri="{BB962C8B-B14F-4D97-AF65-F5344CB8AC3E}">
        <p14:creationId xmlns:p14="http://schemas.microsoft.com/office/powerpoint/2010/main" val="34272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80BD73-0855-4C72-8C8B-29E8FEEBC6D1}"/>
              </a:ext>
            </a:extLst>
          </p:cNvPr>
          <p:cNvSpPr txBox="1"/>
          <p:nvPr/>
        </p:nvSpPr>
        <p:spPr>
          <a:xfrm>
            <a:off x="1694329" y="475130"/>
            <a:ext cx="7942729" cy="461665"/>
          </a:xfrm>
          <a:prstGeom prst="rect">
            <a:avLst/>
          </a:prstGeom>
          <a:noFill/>
        </p:spPr>
        <p:txBody>
          <a:bodyPr wrap="square" rtlCol="0">
            <a:spAutoFit/>
          </a:bodyPr>
          <a:lstStyle/>
          <a:p>
            <a:r>
              <a:rPr lang="en-US" sz="2400" dirty="0">
                <a:latin typeface="Algerian" panose="04020705040A02060702" pitchFamily="82" charset="0"/>
              </a:rPr>
              <a:t>LOAN HISTORY PAGE</a:t>
            </a:r>
            <a:endParaRPr lang="en-IN" sz="2400" dirty="0">
              <a:latin typeface="Algerian" panose="04020705040A02060702" pitchFamily="82" charset="0"/>
            </a:endParaRPr>
          </a:p>
        </p:txBody>
      </p:sp>
      <p:pic>
        <p:nvPicPr>
          <p:cNvPr id="5" name="Picture 4">
            <a:extLst>
              <a:ext uri="{FF2B5EF4-FFF2-40B4-BE49-F238E27FC236}">
                <a16:creationId xmlns:a16="http://schemas.microsoft.com/office/drawing/2014/main" id="{9D5261C0-76B8-42E7-BCDF-AC95B9C706C3}"/>
              </a:ext>
            </a:extLst>
          </p:cNvPr>
          <p:cNvPicPr>
            <a:picLocks noChangeAspect="1"/>
          </p:cNvPicPr>
          <p:nvPr/>
        </p:nvPicPr>
        <p:blipFill>
          <a:blip r:embed="rId2"/>
          <a:stretch>
            <a:fillRect/>
          </a:stretch>
        </p:blipFill>
        <p:spPr>
          <a:xfrm>
            <a:off x="1694329" y="1565748"/>
            <a:ext cx="7942729" cy="3015217"/>
          </a:xfrm>
          <a:prstGeom prst="rect">
            <a:avLst/>
          </a:prstGeom>
        </p:spPr>
      </p:pic>
    </p:spTree>
    <p:extLst>
      <p:ext uri="{BB962C8B-B14F-4D97-AF65-F5344CB8AC3E}">
        <p14:creationId xmlns:p14="http://schemas.microsoft.com/office/powerpoint/2010/main" val="425563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CE858-FCAB-467A-8FE0-6FDEA516ECA6}"/>
              </a:ext>
            </a:extLst>
          </p:cNvPr>
          <p:cNvSpPr txBox="1"/>
          <p:nvPr/>
        </p:nvSpPr>
        <p:spPr>
          <a:xfrm>
            <a:off x="3741867" y="260573"/>
            <a:ext cx="3191436" cy="584775"/>
          </a:xfrm>
          <a:prstGeom prst="rect">
            <a:avLst/>
          </a:prstGeom>
          <a:noFill/>
        </p:spPr>
        <p:txBody>
          <a:bodyPr wrap="square" rtlCol="0">
            <a:spAutoFit/>
          </a:bodyPr>
          <a:lstStyle/>
          <a:p>
            <a:r>
              <a:rPr lang="en-US" sz="3200" dirty="0">
                <a:latin typeface="Algerian" panose="04020705040A02060702" pitchFamily="82" charset="0"/>
              </a:rPr>
              <a:t>ABSTRACT</a:t>
            </a:r>
            <a:endParaRPr lang="en-IN" sz="3200" dirty="0">
              <a:latin typeface="Algerian" panose="04020705040A02060702" pitchFamily="82" charset="0"/>
            </a:endParaRPr>
          </a:p>
        </p:txBody>
      </p:sp>
      <p:sp>
        <p:nvSpPr>
          <p:cNvPr id="4" name="Rectangle 1">
            <a:extLst>
              <a:ext uri="{FF2B5EF4-FFF2-40B4-BE49-F238E27FC236}">
                <a16:creationId xmlns:a16="http://schemas.microsoft.com/office/drawing/2014/main" id="{AFE44730-A90D-4063-9789-EE4E5B618072}"/>
              </a:ext>
            </a:extLst>
          </p:cNvPr>
          <p:cNvSpPr>
            <a:spLocks noChangeArrowheads="1"/>
          </p:cNvSpPr>
          <p:nvPr/>
        </p:nvSpPr>
        <p:spPr bwMode="auto">
          <a:xfrm rot="10800000" flipV="1">
            <a:off x="862402" y="992933"/>
            <a:ext cx="8677838" cy="58650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Smart Loan Approval Prediction System is a web-based application developed using PHP and MySQL to simplify and automate the loan approval process in financial institutions. Traditional loan approval methods require manual verification of applicant details such as income, employment status, credit score, and repayment capacity. This manual process often leads to delays, errors, and inconsistency in decision-making. The proposed system addresses these challenges by providing an automated and intelligent platform that predicts an applicant’s eligibility for loan approval based on predefined rules and stored data. It integrates predictive algorithms that analyze user data efficiently and determine whether a loan should be approved or rejected. The system provides faster decision-making, improved accuracy, and better transparency compared to traditional methods. It also minimizes human intervention, reduces workload for bank staff, and eliminates possible biases in approval </a:t>
            </a:r>
            <a:r>
              <a:rPr kumimoji="0" lang="en-US" altLang="en-US" sz="16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decisions.With</a:t>
            </a: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its user-friendly interface, applicants can easily apply for loans and instantly know their eligibility status. This not only saves time for both applicants and banks but also enhances the overall user experience. </a:t>
            </a:r>
          </a:p>
          <a:p>
            <a:pPr marL="0" marR="0" lvl="0" indent="0" defTabSz="914400" rtl="0" eaLnBrk="0" fontAlgn="base" latinLnBrk="0" hangingPunct="0">
              <a:lnSpc>
                <a:spcPct val="150000"/>
              </a:lnSpc>
              <a:spcBef>
                <a:spcPct val="0"/>
              </a:spcBef>
              <a:spcAft>
                <a:spcPct val="0"/>
              </a:spcAft>
              <a:buClrTx/>
              <a:buSzTx/>
              <a:buFontTx/>
              <a:buNone/>
              <a:tabLst/>
            </a:pPr>
            <a:endParaRPr lang="en-US" altLang="en-US" sz="1600" dirty="0">
              <a:solidFill>
                <a:srgbClr val="000000"/>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Overall, the Smart Loan Approval Prediction System promotes automation, accuracy, and reliability in financial services by combining technology, data analytics, and intelligent prediction techniques. </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9811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AFA151-4E27-40BD-B4F6-174694022395}"/>
              </a:ext>
            </a:extLst>
          </p:cNvPr>
          <p:cNvSpPr txBox="1"/>
          <p:nvPr/>
        </p:nvSpPr>
        <p:spPr>
          <a:xfrm>
            <a:off x="1438835" y="286870"/>
            <a:ext cx="4719918" cy="461665"/>
          </a:xfrm>
          <a:prstGeom prst="rect">
            <a:avLst/>
          </a:prstGeom>
          <a:noFill/>
        </p:spPr>
        <p:txBody>
          <a:bodyPr wrap="square" rtlCol="0">
            <a:spAutoFit/>
          </a:bodyPr>
          <a:lstStyle/>
          <a:p>
            <a:r>
              <a:rPr lang="en-US" sz="2400" dirty="0">
                <a:latin typeface="Algerian" panose="04020705040A02060702" pitchFamily="82" charset="0"/>
              </a:rPr>
              <a:t>ADMIN LOGIN PAGE</a:t>
            </a:r>
            <a:endParaRPr lang="en-IN" sz="2400" dirty="0">
              <a:latin typeface="Algerian" panose="04020705040A02060702" pitchFamily="82" charset="0"/>
            </a:endParaRPr>
          </a:p>
        </p:txBody>
      </p:sp>
      <p:pic>
        <p:nvPicPr>
          <p:cNvPr id="4" name="Picture 3">
            <a:extLst>
              <a:ext uri="{FF2B5EF4-FFF2-40B4-BE49-F238E27FC236}">
                <a16:creationId xmlns:a16="http://schemas.microsoft.com/office/drawing/2014/main" id="{F8CD55CF-C6C9-469C-81DE-A3E18CEC8A51}"/>
              </a:ext>
            </a:extLst>
          </p:cNvPr>
          <p:cNvPicPr>
            <a:picLocks noChangeAspect="1"/>
          </p:cNvPicPr>
          <p:nvPr/>
        </p:nvPicPr>
        <p:blipFill>
          <a:blip r:embed="rId2"/>
          <a:stretch>
            <a:fillRect/>
          </a:stretch>
        </p:blipFill>
        <p:spPr>
          <a:xfrm>
            <a:off x="1004048" y="1344708"/>
            <a:ext cx="7413812" cy="4285128"/>
          </a:xfrm>
          <a:prstGeom prst="rect">
            <a:avLst/>
          </a:prstGeom>
        </p:spPr>
      </p:pic>
    </p:spTree>
    <p:extLst>
      <p:ext uri="{BB962C8B-B14F-4D97-AF65-F5344CB8AC3E}">
        <p14:creationId xmlns:p14="http://schemas.microsoft.com/office/powerpoint/2010/main" val="271837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1FF7E7-9FEE-41C9-9B14-95AEA1608FF3}"/>
              </a:ext>
            </a:extLst>
          </p:cNvPr>
          <p:cNvSpPr txBox="1"/>
          <p:nvPr/>
        </p:nvSpPr>
        <p:spPr>
          <a:xfrm>
            <a:off x="1685364" y="439272"/>
            <a:ext cx="6804211" cy="461665"/>
          </a:xfrm>
          <a:prstGeom prst="rect">
            <a:avLst/>
          </a:prstGeom>
          <a:noFill/>
        </p:spPr>
        <p:txBody>
          <a:bodyPr wrap="square" rtlCol="0">
            <a:spAutoFit/>
          </a:bodyPr>
          <a:lstStyle/>
          <a:p>
            <a:r>
              <a:rPr lang="en-US" sz="2400" dirty="0">
                <a:latin typeface="Algerian" panose="04020705040A02060702" pitchFamily="82" charset="0"/>
              </a:rPr>
              <a:t>ADMIN PANNEL PAGE</a:t>
            </a:r>
            <a:endParaRPr lang="en-IN" sz="2400" dirty="0">
              <a:latin typeface="Algerian" panose="04020705040A02060702" pitchFamily="82" charset="0"/>
            </a:endParaRPr>
          </a:p>
        </p:txBody>
      </p:sp>
      <p:pic>
        <p:nvPicPr>
          <p:cNvPr id="5" name="Picture 4">
            <a:extLst>
              <a:ext uri="{FF2B5EF4-FFF2-40B4-BE49-F238E27FC236}">
                <a16:creationId xmlns:a16="http://schemas.microsoft.com/office/drawing/2014/main" id="{8CB00AF8-3894-4DF4-BF87-A55161AAF996}"/>
              </a:ext>
            </a:extLst>
          </p:cNvPr>
          <p:cNvPicPr>
            <a:picLocks noChangeAspect="1"/>
          </p:cNvPicPr>
          <p:nvPr/>
        </p:nvPicPr>
        <p:blipFill>
          <a:blip r:embed="rId2"/>
          <a:stretch>
            <a:fillRect/>
          </a:stretch>
        </p:blipFill>
        <p:spPr>
          <a:xfrm>
            <a:off x="1299882" y="2110946"/>
            <a:ext cx="8480612" cy="3760936"/>
          </a:xfrm>
          <a:prstGeom prst="rect">
            <a:avLst/>
          </a:prstGeom>
        </p:spPr>
      </p:pic>
    </p:spTree>
    <p:extLst>
      <p:ext uri="{BB962C8B-B14F-4D97-AF65-F5344CB8AC3E}">
        <p14:creationId xmlns:p14="http://schemas.microsoft.com/office/powerpoint/2010/main" val="361829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BAF90C-C512-47F3-8C33-E0BC52D6B0E0}"/>
              </a:ext>
            </a:extLst>
          </p:cNvPr>
          <p:cNvPicPr>
            <a:picLocks noChangeAspect="1"/>
          </p:cNvPicPr>
          <p:nvPr/>
        </p:nvPicPr>
        <p:blipFill>
          <a:blip r:embed="rId2"/>
          <a:stretch>
            <a:fillRect/>
          </a:stretch>
        </p:blipFill>
        <p:spPr>
          <a:xfrm>
            <a:off x="2581835" y="2608729"/>
            <a:ext cx="6660778" cy="3056965"/>
          </a:xfrm>
          <a:prstGeom prst="rect">
            <a:avLst/>
          </a:prstGeom>
        </p:spPr>
      </p:pic>
      <p:sp>
        <p:nvSpPr>
          <p:cNvPr id="4" name="TextBox 3">
            <a:extLst>
              <a:ext uri="{FF2B5EF4-FFF2-40B4-BE49-F238E27FC236}">
                <a16:creationId xmlns:a16="http://schemas.microsoft.com/office/drawing/2014/main" id="{F433209F-32ED-48C7-B26A-715E5D27801C}"/>
              </a:ext>
            </a:extLst>
          </p:cNvPr>
          <p:cNvSpPr txBox="1"/>
          <p:nvPr/>
        </p:nvSpPr>
        <p:spPr>
          <a:xfrm>
            <a:off x="3290047" y="717176"/>
            <a:ext cx="5118847" cy="523220"/>
          </a:xfrm>
          <a:prstGeom prst="rect">
            <a:avLst/>
          </a:prstGeom>
          <a:noFill/>
        </p:spPr>
        <p:txBody>
          <a:bodyPr wrap="square" rtlCol="0">
            <a:spAutoFit/>
          </a:bodyPr>
          <a:lstStyle/>
          <a:p>
            <a:r>
              <a:rPr lang="en-US" sz="2800" dirty="0">
                <a:latin typeface="Algerian" panose="04020705040A02060702" pitchFamily="82" charset="0"/>
              </a:rPr>
              <a:t>ADMIN DASHBOARD</a:t>
            </a:r>
            <a:endParaRPr lang="en-IN" sz="2800" dirty="0">
              <a:latin typeface="Algerian" panose="04020705040A02060702" pitchFamily="82" charset="0"/>
            </a:endParaRPr>
          </a:p>
        </p:txBody>
      </p:sp>
    </p:spTree>
    <p:extLst>
      <p:ext uri="{BB962C8B-B14F-4D97-AF65-F5344CB8AC3E}">
        <p14:creationId xmlns:p14="http://schemas.microsoft.com/office/powerpoint/2010/main" val="417755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B288BD-96A2-4C18-833E-C03200DF6A19}"/>
              </a:ext>
            </a:extLst>
          </p:cNvPr>
          <p:cNvPicPr>
            <a:picLocks noChangeAspect="1"/>
          </p:cNvPicPr>
          <p:nvPr/>
        </p:nvPicPr>
        <p:blipFill>
          <a:blip r:embed="rId2"/>
          <a:stretch>
            <a:fillRect/>
          </a:stretch>
        </p:blipFill>
        <p:spPr>
          <a:xfrm>
            <a:off x="3238500" y="1047750"/>
            <a:ext cx="5715000" cy="4762500"/>
          </a:xfrm>
          <a:prstGeom prst="rect">
            <a:avLst/>
          </a:prstGeom>
        </p:spPr>
      </p:pic>
    </p:spTree>
    <p:extLst>
      <p:ext uri="{BB962C8B-B14F-4D97-AF65-F5344CB8AC3E}">
        <p14:creationId xmlns:p14="http://schemas.microsoft.com/office/powerpoint/2010/main" val="87962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714AEE-CCE5-4E02-9656-BF514C0D96B3}"/>
              </a:ext>
            </a:extLst>
          </p:cNvPr>
          <p:cNvSpPr txBox="1"/>
          <p:nvPr/>
        </p:nvSpPr>
        <p:spPr>
          <a:xfrm>
            <a:off x="2633234" y="244438"/>
            <a:ext cx="6426336" cy="523220"/>
          </a:xfrm>
          <a:prstGeom prst="rect">
            <a:avLst/>
          </a:prstGeom>
          <a:noFill/>
        </p:spPr>
        <p:txBody>
          <a:bodyPr wrap="square" rtlCol="0">
            <a:spAutoFit/>
          </a:bodyPr>
          <a:lstStyle/>
          <a:p>
            <a:r>
              <a:rPr lang="en-US" sz="2800" dirty="0">
                <a:latin typeface="Algerian" panose="04020705040A02060702" pitchFamily="82" charset="0"/>
              </a:rPr>
              <a:t>OBJECTIVES</a:t>
            </a:r>
            <a:endParaRPr lang="en-IN" sz="2800" dirty="0">
              <a:latin typeface="Algerian" panose="04020705040A02060702" pitchFamily="82" charset="0"/>
            </a:endParaRPr>
          </a:p>
        </p:txBody>
      </p:sp>
      <p:sp>
        <p:nvSpPr>
          <p:cNvPr id="4" name="Rectangle 1">
            <a:extLst>
              <a:ext uri="{FF2B5EF4-FFF2-40B4-BE49-F238E27FC236}">
                <a16:creationId xmlns:a16="http://schemas.microsoft.com/office/drawing/2014/main" id="{B2705573-6528-4887-8A25-CCEC2A9D11C4}"/>
              </a:ext>
            </a:extLst>
          </p:cNvPr>
          <p:cNvSpPr>
            <a:spLocks noChangeArrowheads="1"/>
          </p:cNvSpPr>
          <p:nvPr/>
        </p:nvSpPr>
        <p:spPr bwMode="auto">
          <a:xfrm>
            <a:off x="1129554" y="986118"/>
            <a:ext cx="6651811" cy="40747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automate and simplify the loan approval process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reduce manual work and human errors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predict loan eligibility using predefined rules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provide a user-friendly and secure web portal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allow online loan applications and document upload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give real-time loan status updates to users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help admins verify and approve applications easily</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ensure transparency and accuracy in decisions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analyze data for better loan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3055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FF19C8-6A44-46EE-82B2-CF94B4BDE49D}"/>
              </a:ext>
            </a:extLst>
          </p:cNvPr>
          <p:cNvSpPr txBox="1"/>
          <p:nvPr/>
        </p:nvSpPr>
        <p:spPr>
          <a:xfrm>
            <a:off x="2142565" y="690281"/>
            <a:ext cx="5015617" cy="523220"/>
          </a:xfrm>
          <a:prstGeom prst="rect">
            <a:avLst/>
          </a:prstGeom>
          <a:noFill/>
        </p:spPr>
        <p:txBody>
          <a:bodyPr wrap="square" rtlCol="0">
            <a:spAutoFit/>
          </a:bodyPr>
          <a:lstStyle/>
          <a:p>
            <a:r>
              <a:rPr lang="en-US" sz="2800" dirty="0">
                <a:latin typeface="Algerian" panose="04020705040A02060702" pitchFamily="82" charset="0"/>
              </a:rPr>
              <a:t>Existing system</a:t>
            </a:r>
            <a:endParaRPr lang="en-IN" sz="2800" dirty="0">
              <a:latin typeface="Algerian" panose="04020705040A02060702" pitchFamily="82" charset="0"/>
            </a:endParaRPr>
          </a:p>
        </p:txBody>
      </p:sp>
      <p:sp>
        <p:nvSpPr>
          <p:cNvPr id="5" name="Rectangle 2">
            <a:extLst>
              <a:ext uri="{FF2B5EF4-FFF2-40B4-BE49-F238E27FC236}">
                <a16:creationId xmlns:a16="http://schemas.microsoft.com/office/drawing/2014/main" id="{A13D8354-8E9B-4F78-B7AB-3BCDBDBA314A}"/>
              </a:ext>
            </a:extLst>
          </p:cNvPr>
          <p:cNvSpPr>
            <a:spLocks noChangeArrowheads="1"/>
          </p:cNvSpPr>
          <p:nvPr/>
        </p:nvSpPr>
        <p:spPr bwMode="auto">
          <a:xfrm>
            <a:off x="1649506" y="1577477"/>
            <a:ext cx="7440706" cy="41154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Loan process is manual.</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Applicants submit physical documents.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Verification is time-consuming.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Paper records are hard to manage and insecure.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Human errors and bias affect decisions.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real-time updates for applicants.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No automation or prediction tools.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Banks have more workload and costs.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Process is inefficient and not transparent.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7286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EC1040-73CA-4CBB-8706-EA5D52E866F7}"/>
              </a:ext>
            </a:extLst>
          </p:cNvPr>
          <p:cNvSpPr txBox="1"/>
          <p:nvPr/>
        </p:nvSpPr>
        <p:spPr>
          <a:xfrm>
            <a:off x="1335741" y="439271"/>
            <a:ext cx="8238565" cy="523220"/>
          </a:xfrm>
          <a:prstGeom prst="rect">
            <a:avLst/>
          </a:prstGeom>
          <a:noFill/>
        </p:spPr>
        <p:txBody>
          <a:bodyPr wrap="square" rtlCol="0">
            <a:spAutoFit/>
          </a:bodyPr>
          <a:lstStyle/>
          <a:p>
            <a:r>
              <a:rPr lang="en-US" sz="2800" dirty="0">
                <a:latin typeface="Algerian" panose="04020705040A02060702" pitchFamily="82" charset="0"/>
              </a:rPr>
              <a:t>PROPOSED SYSTEM</a:t>
            </a:r>
            <a:endParaRPr lang="en-IN" sz="2800" dirty="0">
              <a:latin typeface="Algerian" panose="04020705040A02060702" pitchFamily="82" charset="0"/>
            </a:endParaRPr>
          </a:p>
        </p:txBody>
      </p:sp>
      <p:sp>
        <p:nvSpPr>
          <p:cNvPr id="4" name="Rectangle 1">
            <a:extLst>
              <a:ext uri="{FF2B5EF4-FFF2-40B4-BE49-F238E27FC236}">
                <a16:creationId xmlns:a16="http://schemas.microsoft.com/office/drawing/2014/main" id="{6DB692E3-9DE9-49FC-8A4B-61F0CD7F3CA3}"/>
              </a:ext>
            </a:extLst>
          </p:cNvPr>
          <p:cNvSpPr>
            <a:spLocks noChangeArrowheads="1"/>
          </p:cNvSpPr>
          <p:nvPr/>
        </p:nvSpPr>
        <p:spPr bwMode="auto">
          <a:xfrm>
            <a:off x="636494" y="1244398"/>
            <a:ext cx="9451305"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and intelligent system replacing manual loan approval process.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data analysis, machine learning, and rule-based verification for accuracy.</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create accounts, log in, and submit loan applications online.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uploading of digital documents like ID proof, income proof, and photos.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validates user details and securely stores data in the database.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Predicts loan approval using algorithms that calculate approval scores.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real-time updates and tracking for applicants to view application status.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dashboard helps staff review applications efficiently and reduce workload.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faster, fairer, and paperless loan processing with improved accuracy and security.</a:t>
            </a:r>
          </a:p>
        </p:txBody>
      </p:sp>
    </p:spTree>
    <p:extLst>
      <p:ext uri="{BB962C8B-B14F-4D97-AF65-F5344CB8AC3E}">
        <p14:creationId xmlns:p14="http://schemas.microsoft.com/office/powerpoint/2010/main" val="33544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9505F6-44C1-4FA6-9625-B2955E250119}"/>
              </a:ext>
            </a:extLst>
          </p:cNvPr>
          <p:cNvSpPr txBox="1"/>
          <p:nvPr/>
        </p:nvSpPr>
        <p:spPr>
          <a:xfrm>
            <a:off x="1470212" y="609599"/>
            <a:ext cx="7476564" cy="523220"/>
          </a:xfrm>
          <a:prstGeom prst="rect">
            <a:avLst/>
          </a:prstGeom>
          <a:noFill/>
        </p:spPr>
        <p:txBody>
          <a:bodyPr wrap="square" rtlCol="0">
            <a:spAutoFit/>
          </a:bodyPr>
          <a:lstStyle/>
          <a:p>
            <a:r>
              <a:rPr lang="en-US" sz="2800" dirty="0">
                <a:latin typeface="Algerian" panose="04020705040A02060702" pitchFamily="82" charset="0"/>
              </a:rPr>
              <a:t>HARDWARE CONFIGURATION</a:t>
            </a:r>
            <a:endParaRPr lang="en-IN" sz="2800" dirty="0">
              <a:latin typeface="Algerian" panose="04020705040A02060702" pitchFamily="82" charset="0"/>
            </a:endParaRPr>
          </a:p>
        </p:txBody>
      </p:sp>
      <p:sp>
        <p:nvSpPr>
          <p:cNvPr id="3" name="Rectangle 1">
            <a:extLst>
              <a:ext uri="{FF2B5EF4-FFF2-40B4-BE49-F238E27FC236}">
                <a16:creationId xmlns:a16="http://schemas.microsoft.com/office/drawing/2014/main" id="{EE92F4AA-6C8E-4D0B-A55C-E87F20B52D8D}"/>
              </a:ext>
            </a:extLst>
          </p:cNvPr>
          <p:cNvSpPr>
            <a:spLocks noChangeArrowheads="1"/>
          </p:cNvSpPr>
          <p:nvPr/>
        </p:nvSpPr>
        <p:spPr bwMode="auto">
          <a:xfrm rot="10800000" flipV="1">
            <a:off x="1285213" y="1508639"/>
            <a:ext cx="8333916" cy="50229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Processor (CPU): Intel Core i3 or above / AMD Ryzen 3 or above – to handle application logic and database operations efficiently.</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RAM: Minimum 4 GB (8 GB recommended) – for smooth running of web server, PHP, and database.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Storage: Minimum 100 GB HDD or 50 GB SSD – to store the system, database, and uploaded documents.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Display: 14-inch or larger monitor – for clear viewing of forms, dashboards, and admin panels.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Network: Stable internet connection – for accessing web-based interfaces and sending email notifications (simulated or real). Peripherals: Keyboard, mouse, and optional printer – for input and printing loan documents if required.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7168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76FB57-7C2D-41D9-9C92-9AAB30BC1160}"/>
              </a:ext>
            </a:extLst>
          </p:cNvPr>
          <p:cNvSpPr txBox="1"/>
          <p:nvPr/>
        </p:nvSpPr>
        <p:spPr>
          <a:xfrm>
            <a:off x="1847272" y="502024"/>
            <a:ext cx="7852540" cy="523220"/>
          </a:xfrm>
          <a:prstGeom prst="rect">
            <a:avLst/>
          </a:prstGeom>
          <a:noFill/>
        </p:spPr>
        <p:txBody>
          <a:bodyPr wrap="square" rtlCol="0">
            <a:spAutoFit/>
          </a:bodyPr>
          <a:lstStyle/>
          <a:p>
            <a:r>
              <a:rPr lang="en-US" sz="2800" dirty="0">
                <a:latin typeface="Algerian" panose="04020705040A02060702" pitchFamily="82" charset="0"/>
                <a:cs typeface="Times New Roman" panose="02020603050405020304" pitchFamily="18" charset="0"/>
              </a:rPr>
              <a:t>SOFTWARE CONFIGURATION</a:t>
            </a:r>
            <a:endParaRPr lang="en-IN" sz="2800" dirty="0">
              <a:latin typeface="Algerian" panose="04020705040A02060702" pitchFamily="82" charset="0"/>
              <a:cs typeface="Times New Roman" panose="02020603050405020304" pitchFamily="18" charset="0"/>
            </a:endParaRPr>
          </a:p>
        </p:txBody>
      </p:sp>
      <p:sp>
        <p:nvSpPr>
          <p:cNvPr id="3" name="Rectangle 1">
            <a:extLst>
              <a:ext uri="{FF2B5EF4-FFF2-40B4-BE49-F238E27FC236}">
                <a16:creationId xmlns:a16="http://schemas.microsoft.com/office/drawing/2014/main" id="{1989EED8-9A43-406D-87AE-94B4EF975C84}"/>
              </a:ext>
            </a:extLst>
          </p:cNvPr>
          <p:cNvSpPr>
            <a:spLocks noChangeArrowheads="1"/>
          </p:cNvSpPr>
          <p:nvPr/>
        </p:nvSpPr>
        <p:spPr bwMode="auto">
          <a:xfrm rot="10800000" flipV="1">
            <a:off x="1847273" y="1739023"/>
            <a:ext cx="6362007" cy="3176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Operating System: Windows </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Web Server: XAMPP </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Database: MySQL </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Backend Language: PHP </a:t>
            </a:r>
            <a:endParaRPr lang="en-US" altLang="en-US" sz="2000" dirty="0">
              <a:solidFill>
                <a:srgbClr val="000000"/>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Frontend: HTML, CSS, JavaScript </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Chart Library: Chart.js (for admin dashboard)</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Browser: Chrome/Edge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76325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BEA3F5-6578-42F1-BA96-1FF1C880E585}"/>
              </a:ext>
            </a:extLst>
          </p:cNvPr>
          <p:cNvSpPr txBox="1"/>
          <p:nvPr/>
        </p:nvSpPr>
        <p:spPr>
          <a:xfrm>
            <a:off x="2281517" y="546847"/>
            <a:ext cx="4970930" cy="523220"/>
          </a:xfrm>
          <a:prstGeom prst="rect">
            <a:avLst/>
          </a:prstGeom>
          <a:noFill/>
        </p:spPr>
        <p:txBody>
          <a:bodyPr wrap="square" rtlCol="0">
            <a:spAutoFit/>
          </a:bodyPr>
          <a:lstStyle/>
          <a:p>
            <a:r>
              <a:rPr lang="en-US" sz="2800" dirty="0">
                <a:latin typeface="Algerian" panose="04020705040A02060702" pitchFamily="82" charset="0"/>
              </a:rPr>
              <a:t>SYSTEM ARCHITECTURE</a:t>
            </a:r>
            <a:endParaRPr lang="en-IN" sz="2800" dirty="0">
              <a:latin typeface="Algerian" panose="04020705040A02060702" pitchFamily="82" charset="0"/>
            </a:endParaRPr>
          </a:p>
        </p:txBody>
      </p:sp>
      <p:pic>
        <p:nvPicPr>
          <p:cNvPr id="5" name="Picture 4">
            <a:extLst>
              <a:ext uri="{FF2B5EF4-FFF2-40B4-BE49-F238E27FC236}">
                <a16:creationId xmlns:a16="http://schemas.microsoft.com/office/drawing/2014/main" id="{EB27E3CE-C0FA-48E6-9E5B-2C654F0FA800}"/>
              </a:ext>
            </a:extLst>
          </p:cNvPr>
          <p:cNvPicPr>
            <a:picLocks noChangeAspect="1"/>
          </p:cNvPicPr>
          <p:nvPr/>
        </p:nvPicPr>
        <p:blipFill>
          <a:blip r:embed="rId2"/>
          <a:stretch>
            <a:fillRect/>
          </a:stretch>
        </p:blipFill>
        <p:spPr>
          <a:xfrm>
            <a:off x="883920" y="1230707"/>
            <a:ext cx="8300720" cy="5151566"/>
          </a:xfrm>
          <a:prstGeom prst="rect">
            <a:avLst/>
          </a:prstGeom>
        </p:spPr>
      </p:pic>
    </p:spTree>
    <p:extLst>
      <p:ext uri="{BB962C8B-B14F-4D97-AF65-F5344CB8AC3E}">
        <p14:creationId xmlns:p14="http://schemas.microsoft.com/office/powerpoint/2010/main" val="123947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54912A-5403-485E-BE2D-3FAD7531F413}"/>
              </a:ext>
            </a:extLst>
          </p:cNvPr>
          <p:cNvSpPr txBox="1"/>
          <p:nvPr/>
        </p:nvSpPr>
        <p:spPr>
          <a:xfrm>
            <a:off x="2519680" y="264160"/>
            <a:ext cx="6604000" cy="523220"/>
          </a:xfrm>
          <a:prstGeom prst="rect">
            <a:avLst/>
          </a:prstGeom>
          <a:noFill/>
        </p:spPr>
        <p:txBody>
          <a:bodyPr wrap="square" rtlCol="0">
            <a:spAutoFit/>
          </a:bodyPr>
          <a:lstStyle/>
          <a:p>
            <a:r>
              <a:rPr lang="en-US" sz="2800" dirty="0">
                <a:latin typeface="Algerian" panose="04020705040A02060702" pitchFamily="82" charset="0"/>
              </a:rPr>
              <a:t>PROJECT DESCRIPTION</a:t>
            </a:r>
            <a:endParaRPr lang="en-IN" sz="2800" dirty="0">
              <a:latin typeface="Algerian" panose="04020705040A02060702" pitchFamily="82" charset="0"/>
            </a:endParaRPr>
          </a:p>
        </p:txBody>
      </p:sp>
      <p:sp>
        <p:nvSpPr>
          <p:cNvPr id="3" name="Rectangle 1">
            <a:extLst>
              <a:ext uri="{FF2B5EF4-FFF2-40B4-BE49-F238E27FC236}">
                <a16:creationId xmlns:a16="http://schemas.microsoft.com/office/drawing/2014/main" id="{B36D49D1-DCB2-4716-9F80-8C06F43E7A54}"/>
              </a:ext>
            </a:extLst>
          </p:cNvPr>
          <p:cNvSpPr>
            <a:spLocks noChangeArrowheads="1"/>
          </p:cNvSpPr>
          <p:nvPr/>
        </p:nvSpPr>
        <p:spPr bwMode="auto">
          <a:xfrm>
            <a:off x="680720" y="1042341"/>
            <a:ext cx="8991600" cy="2714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Allows users to apply for loans and predicts approval chances using predefined rules.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Smart Loan Approval Prediction System A web-based application that automates and simplifies the loan approval process.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Administrators can verify documents, manage applications, and view dashboards. </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8CA729D-4D42-4C63-B9E3-EEDA24856BF2}"/>
              </a:ext>
            </a:extLst>
          </p:cNvPr>
          <p:cNvSpPr>
            <a:spLocks noChangeArrowheads="1"/>
          </p:cNvSpPr>
          <p:nvPr/>
        </p:nvSpPr>
        <p:spPr bwMode="auto">
          <a:xfrm>
            <a:off x="467360" y="3421511"/>
            <a:ext cx="8656320" cy="2899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Front-End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Algerian" panose="04020705040A02060702" pitchFamily="82" charset="0"/>
                <a:cs typeface="Courier New" panose="02070309020205020404" pitchFamily="49" charset="0"/>
              </a:rPr>
              <a:t> HTML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Used to create the structure of web pages.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Designs forms (loan form, document upload), tables (loan history), and navigation links.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Example tags: &lt;form&gt;, &lt;input&gt;, &lt;table&gt;.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5469379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279</TotalTime>
  <Words>1147</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Algerian</vt:lpstr>
      <vt:lpstr>Arial</vt:lpstr>
      <vt:lpstr>Courier New</vt:lpstr>
      <vt:lpstr>Times New Roman</vt:lpstr>
      <vt:lpstr>Trebuchet MS</vt:lpstr>
      <vt:lpstr>Wingdings</vt:lpstr>
      <vt:lpstr>Wingdings 3</vt:lpstr>
      <vt:lpstr>Facet</vt:lpstr>
      <vt:lpstr>  SMART LOAN APPROVAL AND PREDICTION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LOAN APPROVAL AND PREDICTION SYSTEM</dc:title>
  <dc:creator>Marisha Ragavi</dc:creator>
  <cp:lastModifiedBy>lenovo</cp:lastModifiedBy>
  <cp:revision>27</cp:revision>
  <dcterms:created xsi:type="dcterms:W3CDTF">2025-09-23T15:01:44Z</dcterms:created>
  <dcterms:modified xsi:type="dcterms:W3CDTF">2025-10-24T16:22:22Z</dcterms:modified>
</cp:coreProperties>
</file>