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5" r:id="rId5"/>
    <p:sldId id="260" r:id="rId6"/>
    <p:sldId id="261" r:id="rId7"/>
    <p:sldId id="266" r:id="rId8"/>
    <p:sldId id="263" r:id="rId9"/>
    <p:sldId id="264" r:id="rId10"/>
    <p:sldId id="267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B5EB"/>
    <a:srgbClr val="D8F1AF"/>
    <a:srgbClr val="FFA1CC"/>
    <a:srgbClr val="B6CEEA"/>
    <a:srgbClr val="FFFBA1"/>
    <a:srgbClr val="13DDB7"/>
    <a:srgbClr val="BEE2CF"/>
    <a:srgbClr val="FBE2A5"/>
    <a:srgbClr val="F0F4DC"/>
    <a:srgbClr val="FFA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93BEF6-635F-4425-A4F8-C982AECE9A69}" v="108" dt="2022-04-27T05:09:08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C640-0846-4898-97F4-4438C0B1A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A226D-1E4E-4194-B4EF-D5C56F1BD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40F6B-2CE6-478C-BBFB-85F0C298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E065-07F9-4B1C-98F2-4C7A97369B9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CE3A7-C630-4711-AF36-CD2F72624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ECE24-8C86-4CDF-A77B-6862C8CA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AE7B-8200-4125-ADD2-28479D3A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0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B29A-6E8A-4E5B-B583-65F6D3064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1C4B5-EE0B-4B9F-BA80-AF247CC50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E2DBA-1A34-4AEA-8EA5-5171CA93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E065-07F9-4B1C-98F2-4C7A97369B9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8113D-746B-47F4-9D75-E68BCB8E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BC402-0E86-4B44-A212-1DD3AC615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AE7B-8200-4125-ADD2-28479D3A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3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F5BD8F-1AFC-4339-AD3B-AE729A533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3AB41-6395-4327-A5E8-810436156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D82F9-DA29-4DFA-8045-0805CCA7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E065-07F9-4B1C-98F2-4C7A97369B9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34064-7727-458B-B135-452567EF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49E11-6749-4D48-991C-9C40BFFB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AE7B-8200-4125-ADD2-28479D3A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5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2886-C93B-425E-8045-D1E0CF04F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0EFA4-2090-4A17-AA26-EA3295CAB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B7408-FB56-43B4-A19C-6D8FCC72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E065-07F9-4B1C-98F2-4C7A97369B9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EE7B8-7B20-4568-BB41-19EA5468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0E6F4-2980-4F92-B770-120A633A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AE7B-8200-4125-ADD2-28479D3A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4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4A43-6E61-41AE-BA53-153303355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559DE-CE60-4A05-9D76-2EAF57938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C4F6A-631D-4022-B39A-2736D666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E065-07F9-4B1C-98F2-4C7A97369B9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5048A-B546-4494-9112-EC8BAE4A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32570-2A0F-4E8D-B5D5-C8E5B6280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AE7B-8200-4125-ADD2-28479D3A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5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E1A24-C83A-4D93-BFCA-620F247C1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CD41F-5AAC-4104-ABC9-7B56AD534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74F4A-AD10-46D7-8FA3-203648EA5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2809C-9092-4B35-A719-94B80C53D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E065-07F9-4B1C-98F2-4C7A97369B9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C15CF-9FD6-4C37-A79D-0E236B1D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AC943-BF48-4026-9A7B-1BF6289B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AE7B-8200-4125-ADD2-28479D3A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9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4359-8444-4A18-BABA-6188C098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C7058-FA42-47E5-A3A8-85CDE9766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3AEC5-BE40-4FEE-A7C5-A8E21CDB5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C24945-A6FC-42E8-906A-A297671A4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15127-5FD9-4D42-B92B-926AE0A33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890630-B80F-40B8-B1AE-1F09C563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E065-07F9-4B1C-98F2-4C7A97369B9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3D2966-35D0-4B60-8C30-1924B505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0B5A3-8C5F-4789-AAF9-4796F3E8C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AE7B-8200-4125-ADD2-28479D3A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561D-3D88-41E1-B4AE-C9386BBD4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94A69-44A4-4145-8802-5430C2C3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E065-07F9-4B1C-98F2-4C7A97369B9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9647A-5CE2-4144-9C42-82F7B502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07A2C-F9DE-43C8-B455-DAE0C1C6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AE7B-8200-4125-ADD2-28479D3A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2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53E09-E23F-4071-AFF0-D0376E7E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E065-07F9-4B1C-98F2-4C7A97369B9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2D82D0-9CE0-4CB6-9ED4-20F60F9C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FE0C0-BAD3-4228-A73E-149BC325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AE7B-8200-4125-ADD2-28479D3A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03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843B5-CB02-4C2D-A26E-029566B60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284CB-7392-44F0-819C-289F72740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1545B-A7A5-44D1-A0B6-C38C2B84D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D134E-F7F3-4366-908B-2E8C0E87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E065-07F9-4B1C-98F2-4C7A97369B9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441DB-FB58-464D-8AC1-AB75CD2F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4D20A-2812-4C00-B681-116E1681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AE7B-8200-4125-ADD2-28479D3A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8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6ED3-CA26-4A2E-BBC5-DA7C6E6B0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700250-749D-4125-8529-BAAFDCA63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D6E28-EFEA-415E-A815-8B525B662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7D8F3-1664-4AEC-85C5-45FCE099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E065-07F9-4B1C-98F2-4C7A97369B9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D96C8-2328-49B2-8900-A883B33CF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F8614-90F1-48D5-8E0D-D4D03594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AE7B-8200-4125-ADD2-28479D3A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3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D09E60-C104-4E0D-89D1-F3CA6044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919AE-725F-4350-A738-E956072C4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AB427-A866-4923-BE7A-DACBB4157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E065-07F9-4B1C-98F2-4C7A97369B9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CEDF4-3763-48B8-87F9-6E56973DB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7D9F6-3FD7-46B2-8986-B88091170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AE7B-8200-4125-ADD2-28479D3A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1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nclair.edu/student-life/wellness/resources/food-assistance/?msclkid=85f5de90c5e411ec87c3d24ada75c965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wooden, wood&#10;&#10;Description automatically generated">
            <a:extLst>
              <a:ext uri="{FF2B5EF4-FFF2-40B4-BE49-F238E27FC236}">
                <a16:creationId xmlns:a16="http://schemas.microsoft.com/office/drawing/2014/main" id="{E0D6FF2D-5E13-4A9F-8358-9C80D88EE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072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7CEE30-ABE8-475E-9D06-BE3BD5B42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Sinclair Food Pantry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9513E-CDC9-498D-8A7C-0F70D4B7D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Kyle Marler</a:t>
            </a:r>
          </a:p>
          <a:p>
            <a:r>
              <a:rPr lang="en-US">
                <a:solidFill>
                  <a:srgbClr val="FFFFFF"/>
                </a:solidFill>
              </a:rPr>
              <a:t>Database Design Final Project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89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B5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CEE30-ABE8-475E-9D06-BE3BD5B42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454" y="283192"/>
            <a:ext cx="3234018" cy="961015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Reports [cont.]</a:t>
            </a:r>
            <a:endParaRPr lang="en-US" sz="6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9513E-CDC9-498D-8A7C-0F70D4B7D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656" y="1439495"/>
            <a:ext cx="3533614" cy="5330601"/>
          </a:xfrm>
        </p:spPr>
        <p:txBody>
          <a:bodyPr anchor="t"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Recall the Pantry Statistics form from a few slides ago (the image on top). If you select the “Most Recent Use Per Student” button you’ll be directed to the report (the image on bottom).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The pantry workers requested to have a report detailing the most recent use of each student.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I couldn’t help myself and made the test data ridiculous. 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Hehe :o)</a:t>
            </a:r>
            <a:endParaRPr lang="en-US" sz="24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E963366-DC9E-48CB-97D6-3645C0952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99" y="3429000"/>
            <a:ext cx="5968857" cy="328957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pic>
        <p:nvPicPr>
          <p:cNvPr id="17" name="Picture 1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6F06910-A102-43E0-8556-2D7172E18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629" y="414791"/>
            <a:ext cx="6535904" cy="2747194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7AA1E5-3170-47D6-99B9-B39FC082DEE3}"/>
              </a:ext>
            </a:extLst>
          </p:cNvPr>
          <p:cNvSpPr txBox="1"/>
          <p:nvPr/>
        </p:nvSpPr>
        <p:spPr>
          <a:xfrm>
            <a:off x="7446328" y="0"/>
            <a:ext cx="171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Submenu Form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F72FE4-AF6D-4B4C-925E-D22F00E24D00}"/>
              </a:ext>
            </a:extLst>
          </p:cNvPr>
          <p:cNvSpPr txBox="1"/>
          <p:nvPr/>
        </p:nvSpPr>
        <p:spPr>
          <a:xfrm>
            <a:off x="7446328" y="3199605"/>
            <a:ext cx="249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Recent Use Report</a:t>
            </a:r>
          </a:p>
        </p:txBody>
      </p:sp>
    </p:spTree>
    <p:extLst>
      <p:ext uri="{BB962C8B-B14F-4D97-AF65-F5344CB8AC3E}">
        <p14:creationId xmlns:p14="http://schemas.microsoft.com/office/powerpoint/2010/main" val="3699890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food, bread, meal, close&#10;&#10;Description automatically generated">
            <a:extLst>
              <a:ext uri="{FF2B5EF4-FFF2-40B4-BE49-F238E27FC236}">
                <a16:creationId xmlns:a16="http://schemas.microsoft.com/office/drawing/2014/main" id="{40D55CC3-111B-4283-8EBA-5AE9731F60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3" b="2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59117-8003-4E49-BD78-E70A89FA5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58" y="168276"/>
            <a:ext cx="4493217" cy="1163340"/>
          </a:xfrm>
        </p:spPr>
        <p:txBody>
          <a:bodyPr>
            <a:normAutofit/>
          </a:bodyPr>
          <a:lstStyle/>
          <a:p>
            <a:r>
              <a:rPr lang="en-US" sz="4800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EBC71-C783-42B2-8A16-6E1400574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278" y="1456841"/>
            <a:ext cx="4518585" cy="523288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biggest lesson I learned is making sure you have good communication with your end-user, in this case the pantry workers.</a:t>
            </a:r>
          </a:p>
          <a:p>
            <a:r>
              <a:rPr lang="en-US" dirty="0"/>
              <a:t>It’s no wonder why agile development is such a buzz word these days. Frequent meetings and iterations of </a:t>
            </a:r>
            <a:r>
              <a:rPr lang="en-US"/>
              <a:t>the product </a:t>
            </a:r>
            <a:r>
              <a:rPr lang="en-US" dirty="0"/>
              <a:t>help keep the customer happy.</a:t>
            </a:r>
          </a:p>
          <a:p>
            <a:r>
              <a:rPr lang="en-US" dirty="0"/>
              <a:t>Though I spoke with the pantry workers to gather requirements, in a real professional environment, I would have needed much more frequent meetings and deliverables.</a:t>
            </a:r>
          </a:p>
        </p:txBody>
      </p:sp>
    </p:spTree>
    <p:extLst>
      <p:ext uri="{BB962C8B-B14F-4D97-AF65-F5344CB8AC3E}">
        <p14:creationId xmlns:p14="http://schemas.microsoft.com/office/powerpoint/2010/main" val="2655543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EDAE6-8C9F-49E4-99AB-529E5DA51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09078"/>
            <a:ext cx="4840010" cy="1491393"/>
          </a:xfrm>
        </p:spPr>
        <p:txBody>
          <a:bodyPr>
            <a:normAutofit/>
          </a:bodyPr>
          <a:lstStyle/>
          <a:p>
            <a:r>
              <a:rPr lang="en-US" sz="6000" dirty="0"/>
              <a:t>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691947-E567-4C91-AB98-58889382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4" r="22324" b="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4528C-02FF-45E4-8B47-ACB7FCEE4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569" y="1806440"/>
            <a:ext cx="5319156" cy="474248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On day 1 of class I knew literally nothing about databases so to say I’ve learned a lot would be an understatement!</a:t>
            </a:r>
          </a:p>
          <a:p>
            <a:r>
              <a:rPr lang="en-US" sz="2400" dirty="0"/>
              <a:t>The most difficult concept for me was normalization, in particular, functional dependency, but I think I’ve got a handle on it now!</a:t>
            </a:r>
          </a:p>
          <a:p>
            <a:r>
              <a:rPr lang="en-US" sz="2400" dirty="0"/>
              <a:t>Shout out to Dr. Massie and Julia Stidham who work with the pantry and helped guide me with the design.</a:t>
            </a:r>
          </a:p>
          <a:p>
            <a:r>
              <a:rPr lang="en-US" sz="2400" dirty="0"/>
              <a:t>To learn more about the pantry click </a:t>
            </a:r>
            <a:r>
              <a:rPr lang="en-US" sz="2400" dirty="0">
                <a:hlinkClick r:id="rId3"/>
              </a:rPr>
              <a:t>here</a:t>
            </a:r>
            <a:r>
              <a:rPr lang="en-US" sz="2400" dirty="0"/>
              <a:t>.</a:t>
            </a:r>
          </a:p>
          <a:p>
            <a:r>
              <a:rPr lang="en-US" sz="2400" dirty="0"/>
              <a:t>See you in 2268!</a:t>
            </a:r>
          </a:p>
        </p:txBody>
      </p:sp>
    </p:spTree>
    <p:extLst>
      <p:ext uri="{BB962C8B-B14F-4D97-AF65-F5344CB8AC3E}">
        <p14:creationId xmlns:p14="http://schemas.microsoft.com/office/powerpoint/2010/main" val="3837819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701746-0657-4467-BBD3-24051A715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person, fruit, marketplace, fresh&#10;&#10;Description automatically generated">
            <a:extLst>
              <a:ext uri="{FF2B5EF4-FFF2-40B4-BE49-F238E27FC236}">
                <a16:creationId xmlns:a16="http://schemas.microsoft.com/office/drawing/2014/main" id="{A433C96C-BD3D-4A66-AF1A-B109D070A4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" r="24337" b="-1"/>
          <a:stretch/>
        </p:blipFill>
        <p:spPr>
          <a:xfrm>
            <a:off x="4559968" y="10"/>
            <a:ext cx="7632032" cy="6857990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117BEB00-3E3D-4F08-AF56-DB0D22FB5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rot="10800000">
            <a:off x="1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CEE30-ABE8-475E-9D06-BE3BD5B42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384" y="235680"/>
            <a:ext cx="3409200" cy="149213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5400" dirty="0"/>
              <a:t>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9513E-CDC9-498D-8A7C-0F70D4B7D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" y="1238451"/>
            <a:ext cx="3991371" cy="5512869"/>
          </a:xfr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algn="l"/>
            <a:r>
              <a:rPr lang="en-US" sz="3800" dirty="0">
                <a:solidFill>
                  <a:schemeClr val="tx1">
                    <a:alpha val="60000"/>
                  </a:schemeClr>
                </a:solidFill>
              </a:rPr>
              <a:t>- I approached the Sinclair Food Pantry to see if they needed database assistance.</a:t>
            </a:r>
          </a:p>
          <a:p>
            <a:pPr algn="l"/>
            <a:r>
              <a:rPr lang="en-US" sz="3800" dirty="0">
                <a:solidFill>
                  <a:schemeClr val="tx1">
                    <a:alpha val="60000"/>
                  </a:schemeClr>
                </a:solidFill>
              </a:rPr>
              <a:t>- It turns out they were keeping track of their data with pen and paper!</a:t>
            </a:r>
          </a:p>
          <a:p>
            <a:pPr algn="l"/>
            <a:r>
              <a:rPr lang="en-US" sz="3800" dirty="0">
                <a:solidFill>
                  <a:schemeClr val="tx1">
                    <a:alpha val="60000"/>
                  </a:schemeClr>
                </a:solidFill>
              </a:rPr>
              <a:t>- They needed help tracking metrics such as…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3800" dirty="0">
              <a:solidFill>
                <a:schemeClr val="tx1">
                  <a:alpha val="60000"/>
                </a:schemeClr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tx1">
                    <a:alpha val="60000"/>
                  </a:schemeClr>
                </a:solidFill>
              </a:rPr>
              <a:t>How often students visit the pantry.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tx1">
                    <a:alpha val="60000"/>
                  </a:schemeClr>
                </a:solidFill>
              </a:rPr>
              <a:t>If they were given a free tote bag.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tx1">
                    <a:alpha val="60000"/>
                  </a:schemeClr>
                </a:solidFill>
              </a:rPr>
              <a:t>Whether they are part time or full time.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tx1">
                    <a:alpha val="60000"/>
                  </a:schemeClr>
                </a:solidFill>
              </a:rPr>
              <a:t>Family size.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06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CEE30-ABE8-475E-9D06-BE3BD5B42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454" y="434648"/>
            <a:ext cx="3234018" cy="961015"/>
          </a:xfrm>
        </p:spPr>
        <p:txBody>
          <a:bodyPr anchor="b">
            <a:normAutofit fontScale="90000"/>
          </a:bodyPr>
          <a:lstStyle/>
          <a:p>
            <a:r>
              <a:rPr lang="en-US" sz="6400" dirty="0"/>
              <a:t>ERD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9513E-CDC9-498D-8A7C-0F70D4B7D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656" y="1527399"/>
            <a:ext cx="3533614" cy="5330601"/>
          </a:xfrm>
        </p:spPr>
        <p:txBody>
          <a:bodyPr anchor="t"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My design is simple, but fulfills all the requirements of the pantry.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The Student table contains most of the data that is essential to the pantry (as outlined in the previous slide). Notice the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</a:rPr>
              <a:t>FullTime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</a:rPr>
              <a:t>FamilySizeCategory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, and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</a:rPr>
              <a:t>ToteRecieved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 fields.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The Usage table tracks each student visit.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</a:rPr>
              <a:t>FamilySize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 table serves as a lookup table as there are only 3 valid family sizes.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D6F967E-D370-43D2-9241-21D37090A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962" y="1884485"/>
            <a:ext cx="7627238" cy="308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7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2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CEE30-ABE8-475E-9D06-BE3BD5B42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454" y="434648"/>
            <a:ext cx="3234018" cy="961015"/>
          </a:xfrm>
        </p:spPr>
        <p:txBody>
          <a:bodyPr anchor="b">
            <a:normAutofit fontScale="90000"/>
          </a:bodyPr>
          <a:lstStyle/>
          <a:p>
            <a:r>
              <a:rPr lang="en-US" sz="6400" dirty="0"/>
              <a:t>DBDL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9513E-CDC9-498D-8A7C-0F70D4B7D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656" y="1527399"/>
            <a:ext cx="3533614" cy="5330601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For you folks that prefer DBDL over ERD, here is my design in DBDL.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Notice the Students table has a multi-field index on First and Last name. I figured this would be a commonly queried field, hence the index.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The Usage table has a composite primary key to uniquely identify each visit (or usage).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23002A9-0115-49C6-9ABD-7E56D141F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66" y="1905000"/>
            <a:ext cx="7586629" cy="304800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2449813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D3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CEE30-ABE8-475E-9D06-BE3BD5B42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454" y="434648"/>
            <a:ext cx="3234018" cy="961015"/>
          </a:xfrm>
        </p:spPr>
        <p:txBody>
          <a:bodyPr anchor="b">
            <a:normAutofit/>
          </a:bodyPr>
          <a:lstStyle/>
          <a:p>
            <a:r>
              <a:rPr lang="en-US" sz="4800" dirty="0"/>
              <a:t>Forms</a:t>
            </a:r>
            <a:endParaRPr lang="en-US" sz="6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9513E-CDC9-498D-8A7C-0F70D4B7D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656" y="1527399"/>
            <a:ext cx="3533614" cy="5330601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The forms I created are what I’m most proud of.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The goal was to make an intuitive user interface.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I found a way to open the form you see here automatically upon opening the database so there is no fussing with which form to open from the messy navigation pane.</a:t>
            </a:r>
          </a:p>
        </p:txBody>
      </p:sp>
      <p:pic>
        <p:nvPicPr>
          <p:cNvPr id="9" name="Picture 8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BDE1F30E-D7BD-43D2-90EA-78218BB92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881" y="1706898"/>
            <a:ext cx="7487400" cy="3444204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4153940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F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CEE30-ABE8-475E-9D06-BE3BD5B42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454" y="283192"/>
            <a:ext cx="3234018" cy="961015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Forms [cont.]</a:t>
            </a:r>
            <a:endParaRPr lang="en-US" sz="6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9513E-CDC9-498D-8A7C-0F70D4B7D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656" y="1527399"/>
            <a:ext cx="3533614" cy="5330601"/>
          </a:xfrm>
        </p:spPr>
        <p:txBody>
          <a:bodyPr anchor="t"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This is the form the user sees when they click the “Students and Usage” button from the previous slide.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Here, they can enter all the student AND usage information by navigating the tab controls.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Shout out to “Computer Learning Zone” on YouTube for their lessons on how to create search buttons on the Tartan ID, Last Name and First Name fields.</a:t>
            </a:r>
            <a:endParaRPr lang="en-US" sz="24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F8E6F2C-498C-4365-BF0B-68E0ED2E6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041" y="1287428"/>
            <a:ext cx="7615506" cy="4283144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85846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2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CEE30-ABE8-475E-9D06-BE3BD5B42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454" y="283192"/>
            <a:ext cx="3234018" cy="961015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Forms [cont.]</a:t>
            </a:r>
            <a:endParaRPr lang="en-US" sz="6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9513E-CDC9-498D-8A7C-0F70D4B7D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656" y="1527399"/>
            <a:ext cx="3533614" cy="5330601"/>
          </a:xfrm>
        </p:spPr>
        <p:txBody>
          <a:bodyPr anchor="t"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The last form I’ll show you is the Pantry Statistics form.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Recall my main menu form from a couple slides ago (the top image on the right). If you click the Pantry Statistics button you’ll be directed to the form shown on the bottom on the right.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Clicking any one of the buttons seen on this form generates a corresponding report.</a:t>
            </a:r>
            <a:endParaRPr lang="en-US" sz="24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9" name="Picture 8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B4CBCFF1-CB0B-43CA-91BC-547832E4C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642" y="449112"/>
            <a:ext cx="6535904" cy="3006516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BE63E62-DCFE-40B9-94B7-04A3BD433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642" y="3904739"/>
            <a:ext cx="6535904" cy="2747194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B7E4AD-5DC3-492D-8384-3BB221816499}"/>
              </a:ext>
            </a:extLst>
          </p:cNvPr>
          <p:cNvSpPr txBox="1"/>
          <p:nvPr/>
        </p:nvSpPr>
        <p:spPr>
          <a:xfrm>
            <a:off x="7774840" y="39890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Main Menu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534FB3-C2AD-4172-AE21-613183E2AA6B}"/>
              </a:ext>
            </a:extLst>
          </p:cNvPr>
          <p:cNvSpPr txBox="1"/>
          <p:nvPr/>
        </p:nvSpPr>
        <p:spPr>
          <a:xfrm>
            <a:off x="7774840" y="3514006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Pantry Statistics</a:t>
            </a:r>
          </a:p>
        </p:txBody>
      </p:sp>
    </p:spTree>
    <p:extLst>
      <p:ext uri="{BB962C8B-B14F-4D97-AF65-F5344CB8AC3E}">
        <p14:creationId xmlns:p14="http://schemas.microsoft.com/office/powerpoint/2010/main" val="1391596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4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CEE30-ABE8-475E-9D06-BE3BD5B42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454" y="283192"/>
            <a:ext cx="3234018" cy="961015"/>
          </a:xfrm>
        </p:spPr>
        <p:txBody>
          <a:bodyPr anchor="b">
            <a:normAutofit/>
          </a:bodyPr>
          <a:lstStyle/>
          <a:p>
            <a:r>
              <a:rPr lang="en-US" sz="4800" dirty="0"/>
              <a:t>Queries</a:t>
            </a:r>
            <a:endParaRPr lang="en-US" sz="6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9513E-CDC9-498D-8A7C-0F70D4B7D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656" y="1527399"/>
            <a:ext cx="3533614" cy="5330601"/>
          </a:xfrm>
        </p:spPr>
        <p:txBody>
          <a:bodyPr anchor="t"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This is one of the more interesting queries in the database.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I needed to calculate the total number of visits to the pantry for the current month and year.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Hence the use of the Now() 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Access function as well as the use of the Year() and Month() functions.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Shout out to the Access Help site or else I don’t know if I would have figured out how to do it!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20544EE-935D-4CCF-849E-921F71B17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270" y="1461950"/>
            <a:ext cx="8192643" cy="3877216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1820855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6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CEE30-ABE8-475E-9D06-BE3BD5B42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454" y="283192"/>
            <a:ext cx="3234018" cy="961015"/>
          </a:xfrm>
        </p:spPr>
        <p:txBody>
          <a:bodyPr anchor="b">
            <a:normAutofit/>
          </a:bodyPr>
          <a:lstStyle/>
          <a:p>
            <a:r>
              <a:rPr lang="en-US" sz="4800" dirty="0"/>
              <a:t>Reports</a:t>
            </a:r>
            <a:endParaRPr lang="en-US" sz="6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9513E-CDC9-498D-8A7C-0F70D4B7D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656" y="1527399"/>
            <a:ext cx="3533614" cy="5330601"/>
          </a:xfrm>
        </p:spPr>
        <p:txBody>
          <a:bodyPr anchor="t"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While there were certainly more verbose reports in the DB, I was most proud of this humble guy.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The photos to the right are of the same report. The image on top is Report View while the other is Design View.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As you can see in Design View, I created two differen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t calculated text boxes to ensure the report always displays the current year and month. (Clever right?)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Check out the month calculated text box. It has a function within a function within a function! Inception anyone???</a:t>
            </a:r>
          </a:p>
        </p:txBody>
      </p:sp>
      <p:pic>
        <p:nvPicPr>
          <p:cNvPr id="6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347469EF-05B5-4D5D-9AAC-F19E87E79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875" y="519591"/>
            <a:ext cx="7551412" cy="2706762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pic>
        <p:nvPicPr>
          <p:cNvPr id="8" name="Picture 7" descr="Calendar&#10;&#10;Description automatically generated">
            <a:extLst>
              <a:ext uri="{FF2B5EF4-FFF2-40B4-BE49-F238E27FC236}">
                <a16:creationId xmlns:a16="http://schemas.microsoft.com/office/drawing/2014/main" id="{8911FFCE-754A-4836-A06B-FF02B9798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875" y="3785332"/>
            <a:ext cx="7565144" cy="2667373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CD5164-A666-4726-9D39-DD8F2F29596C}"/>
              </a:ext>
            </a:extLst>
          </p:cNvPr>
          <p:cNvSpPr txBox="1"/>
          <p:nvPr/>
        </p:nvSpPr>
        <p:spPr>
          <a:xfrm>
            <a:off x="7543800" y="22062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Report 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A8ACB1-E89B-4950-BD43-F25D3D35850A}"/>
              </a:ext>
            </a:extLst>
          </p:cNvPr>
          <p:cNvSpPr txBox="1"/>
          <p:nvPr/>
        </p:nvSpPr>
        <p:spPr>
          <a:xfrm>
            <a:off x="7543800" y="3375951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Design View</a:t>
            </a:r>
          </a:p>
        </p:txBody>
      </p:sp>
    </p:spTree>
    <p:extLst>
      <p:ext uri="{BB962C8B-B14F-4D97-AF65-F5344CB8AC3E}">
        <p14:creationId xmlns:p14="http://schemas.microsoft.com/office/powerpoint/2010/main" val="1452419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843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Sinclair Food Pantry Database</vt:lpstr>
      <vt:lpstr>Background</vt:lpstr>
      <vt:lpstr>ERD</vt:lpstr>
      <vt:lpstr>DBDL</vt:lpstr>
      <vt:lpstr>Forms</vt:lpstr>
      <vt:lpstr>Forms [cont.]</vt:lpstr>
      <vt:lpstr>Forms [cont.]</vt:lpstr>
      <vt:lpstr>Queries</vt:lpstr>
      <vt:lpstr>Reports</vt:lpstr>
      <vt:lpstr>Reports [cont.]</vt:lpstr>
      <vt:lpstr>Lessons Learned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Sinclair Food Pantry Database</dc:title>
  <dc:creator>Kyle Marler</dc:creator>
  <cp:lastModifiedBy>Kyle Marler</cp:lastModifiedBy>
  <cp:revision>5</cp:revision>
  <dcterms:created xsi:type="dcterms:W3CDTF">2022-04-27T01:33:24Z</dcterms:created>
  <dcterms:modified xsi:type="dcterms:W3CDTF">2022-04-27T05:23:44Z</dcterms:modified>
</cp:coreProperties>
</file>