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75358e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75358e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d08d7b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d08d7b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447f40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447f40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fd08d7b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fd08d7b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fd08d7b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fd08d7b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consists of 8 parts that we introduced into our program: CheckersModel, CheckersController, CheckersFXMLMain, Piece, with RedPiece, BlackPiece, and KingPiece as its subclasses, and the Space class. Our abstractions were as follows: Piece and Space were aggregations of CheckersModel, Piece and CheckersModel had a composition relationship towards CheckersController, and KingPiece BlackPiece, and RedPiece all inherited the Piece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d08d7b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d08d7b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75358e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75358e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75358e9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75358e9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75358e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75358e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CSCI 205 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2180"/>
              <a:t>Team 01 - Kiera Egan, Katy Martinson, Phil Morgan, Doug Russo</a:t>
            </a:r>
            <a:endParaRPr sz="2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2" name="Google Shape;112;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Accomplishments:</a:t>
            </a:r>
            <a:endParaRPr sz="1600"/>
          </a:p>
          <a:p>
            <a:pPr indent="-330200" lvl="0" marL="457200" rtl="0" algn="l">
              <a:spcBef>
                <a:spcPts val="1200"/>
              </a:spcBef>
              <a:spcAft>
                <a:spcPts val="0"/>
              </a:spcAft>
              <a:buSzPts val="1600"/>
              <a:buChar char="●"/>
            </a:pPr>
            <a:r>
              <a:rPr lang="en" sz="1600"/>
              <a:t>Working Basic Checkers</a:t>
            </a:r>
            <a:endParaRPr sz="1600"/>
          </a:p>
          <a:p>
            <a:pPr indent="-330200" lvl="1" marL="914400" rtl="0" algn="l">
              <a:spcBef>
                <a:spcPts val="0"/>
              </a:spcBef>
              <a:spcAft>
                <a:spcPts val="0"/>
              </a:spcAft>
              <a:buSzPts val="1600"/>
              <a:buChar char="○"/>
            </a:pPr>
            <a:r>
              <a:rPr lang="en" sz="1600"/>
              <a:t>Moving</a:t>
            </a:r>
            <a:endParaRPr sz="1600"/>
          </a:p>
          <a:p>
            <a:pPr indent="-330200" lvl="1" marL="914400" rtl="0" algn="l">
              <a:spcBef>
                <a:spcPts val="0"/>
              </a:spcBef>
              <a:spcAft>
                <a:spcPts val="0"/>
              </a:spcAft>
              <a:buSzPts val="1600"/>
              <a:buChar char="○"/>
            </a:pPr>
            <a:r>
              <a:rPr lang="en" sz="1600"/>
              <a:t>Jumping</a:t>
            </a:r>
            <a:endParaRPr sz="1600"/>
          </a:p>
          <a:p>
            <a:pPr indent="-330200" lvl="0" marL="457200" rtl="0" algn="l">
              <a:spcBef>
                <a:spcPts val="0"/>
              </a:spcBef>
              <a:spcAft>
                <a:spcPts val="0"/>
              </a:spcAft>
              <a:buSzPts val="1600"/>
              <a:buChar char="●"/>
            </a:pPr>
            <a:r>
              <a:rPr lang="en" sz="1600"/>
              <a:t>Great GUI</a:t>
            </a:r>
            <a:endParaRPr sz="1600"/>
          </a:p>
          <a:p>
            <a:pPr indent="-330200" lvl="0" marL="457200" rtl="0" algn="l">
              <a:spcBef>
                <a:spcPts val="0"/>
              </a:spcBef>
              <a:spcAft>
                <a:spcPts val="0"/>
              </a:spcAft>
              <a:buSzPts val="1600"/>
              <a:buChar char="●"/>
            </a:pPr>
            <a:r>
              <a:rPr lang="en" sz="1600"/>
              <a:t>Easy to read and understand code/organized</a:t>
            </a:r>
            <a:endParaRPr sz="1600"/>
          </a:p>
        </p:txBody>
      </p:sp>
      <p:sp>
        <p:nvSpPr>
          <p:cNvPr id="113" name="Google Shape;113;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Version 2.0:</a:t>
            </a:r>
            <a:endParaRPr sz="1600"/>
          </a:p>
          <a:p>
            <a:pPr indent="-330200" lvl="0" marL="457200" rtl="0" algn="l">
              <a:spcBef>
                <a:spcPts val="1200"/>
              </a:spcBef>
              <a:spcAft>
                <a:spcPts val="0"/>
              </a:spcAft>
              <a:buSzPts val="1600"/>
              <a:buChar char="●"/>
            </a:pPr>
            <a:r>
              <a:rPr lang="en" sz="1600"/>
              <a:t>Working King Piece</a:t>
            </a:r>
            <a:endParaRPr sz="1600"/>
          </a:p>
          <a:p>
            <a:pPr indent="-330200" lvl="0" marL="457200" rtl="0" algn="l">
              <a:spcBef>
                <a:spcPts val="0"/>
              </a:spcBef>
              <a:spcAft>
                <a:spcPts val="0"/>
              </a:spcAft>
              <a:buSzPts val="1600"/>
              <a:buChar char="●"/>
            </a:pPr>
            <a:r>
              <a:rPr lang="en" sz="1600"/>
              <a:t>Fix some bugs with jumping</a:t>
            </a:r>
            <a:endParaRPr sz="1600"/>
          </a:p>
          <a:p>
            <a:pPr indent="-330200" lvl="0" marL="457200" rtl="0" algn="l">
              <a:spcBef>
                <a:spcPts val="0"/>
              </a:spcBef>
              <a:spcAft>
                <a:spcPts val="0"/>
              </a:spcAft>
              <a:buSzPts val="1600"/>
              <a:buChar char="●"/>
            </a:pPr>
            <a:r>
              <a:rPr lang="en" sz="1600"/>
              <a:t>Checker Counter</a:t>
            </a:r>
            <a:endParaRPr sz="1600"/>
          </a:p>
          <a:p>
            <a:pPr indent="-330200" lvl="0" marL="457200" rtl="0" algn="l">
              <a:spcBef>
                <a:spcPts val="0"/>
              </a:spcBef>
              <a:spcAft>
                <a:spcPts val="0"/>
              </a:spcAft>
              <a:buSzPts val="1600"/>
              <a:buChar char="●"/>
            </a:pPr>
            <a:r>
              <a:rPr lang="en" sz="1600"/>
              <a:t>Winner/Loser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we are</a:t>
            </a:r>
            <a:endParaRPr/>
          </a:p>
        </p:txBody>
      </p:sp>
      <p:sp>
        <p:nvSpPr>
          <p:cNvPr id="61" name="Google Shape;61;p14"/>
          <p:cNvSpPr txBox="1"/>
          <p:nvPr>
            <p:ph idx="1" type="body"/>
          </p:nvPr>
        </p:nvSpPr>
        <p:spPr>
          <a:xfrm>
            <a:off x="311700" y="1152475"/>
            <a:ext cx="5136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520"/>
              <a:t>Kiera Egan - Product Owner</a:t>
            </a:r>
            <a:endParaRPr b="1" sz="1520"/>
          </a:p>
          <a:p>
            <a:pPr indent="-296545" lvl="0" marL="457200" rtl="0" algn="l">
              <a:lnSpc>
                <a:spcPct val="95000"/>
              </a:lnSpc>
              <a:spcBef>
                <a:spcPts val="1200"/>
              </a:spcBef>
              <a:spcAft>
                <a:spcPts val="0"/>
              </a:spcAft>
              <a:buSzPts val="1070"/>
              <a:buChar char="-"/>
            </a:pPr>
            <a:r>
              <a:rPr b="1" lang="en" sz="1070"/>
              <a:t>Major</a:t>
            </a:r>
            <a:r>
              <a:rPr lang="en" sz="1070"/>
              <a:t>: CS</a:t>
            </a:r>
            <a:endParaRPr sz="1070"/>
          </a:p>
          <a:p>
            <a:pPr indent="-296545" lvl="0" marL="457200" rtl="0" algn="l">
              <a:lnSpc>
                <a:spcPct val="95000"/>
              </a:lnSpc>
              <a:spcBef>
                <a:spcPts val="0"/>
              </a:spcBef>
              <a:spcAft>
                <a:spcPts val="0"/>
              </a:spcAft>
              <a:buSzPts val="1070"/>
              <a:buChar char="-"/>
            </a:pPr>
            <a:r>
              <a:rPr b="1" lang="en" sz="1070"/>
              <a:t>Main Contributions</a:t>
            </a:r>
            <a:r>
              <a:rPr lang="en" sz="1070"/>
              <a:t>: Space class, Product Backlog, managing gitlab/scrum artifacts</a:t>
            </a:r>
            <a:endParaRPr sz="1070"/>
          </a:p>
          <a:p>
            <a:pPr indent="0" lvl="0" marL="0" rtl="0" algn="l">
              <a:lnSpc>
                <a:spcPct val="95000"/>
              </a:lnSpc>
              <a:spcBef>
                <a:spcPts val="1200"/>
              </a:spcBef>
              <a:spcAft>
                <a:spcPts val="0"/>
              </a:spcAft>
              <a:buSzPts val="605"/>
              <a:buNone/>
            </a:pPr>
            <a:r>
              <a:rPr b="1" lang="en" sz="1520"/>
              <a:t>Katy Martinson - Scrum Master</a:t>
            </a:r>
            <a:endParaRPr b="1" sz="1520"/>
          </a:p>
          <a:p>
            <a:pPr indent="-297180" lvl="0" marL="457200" rtl="0" algn="l">
              <a:lnSpc>
                <a:spcPct val="95000"/>
              </a:lnSpc>
              <a:spcBef>
                <a:spcPts val="1200"/>
              </a:spcBef>
              <a:spcAft>
                <a:spcPts val="0"/>
              </a:spcAft>
              <a:buSzPts val="1080"/>
              <a:buChar char="-"/>
            </a:pPr>
            <a:r>
              <a:rPr b="1" lang="en" sz="1080"/>
              <a:t>Major</a:t>
            </a:r>
            <a:r>
              <a:rPr lang="en" sz="1080"/>
              <a:t>: Biology</a:t>
            </a:r>
            <a:endParaRPr sz="1080"/>
          </a:p>
          <a:p>
            <a:pPr indent="-297180" lvl="0" marL="457200" rtl="0" algn="l">
              <a:lnSpc>
                <a:spcPct val="95000"/>
              </a:lnSpc>
              <a:spcBef>
                <a:spcPts val="0"/>
              </a:spcBef>
              <a:spcAft>
                <a:spcPts val="0"/>
              </a:spcAft>
              <a:buSzPts val="1080"/>
              <a:buChar char="-"/>
            </a:pPr>
            <a:r>
              <a:rPr b="1" lang="en" sz="1080"/>
              <a:t>Main Contributions</a:t>
            </a:r>
            <a:r>
              <a:rPr lang="en" sz="1080"/>
              <a:t>: Controller and FXML files</a:t>
            </a:r>
            <a:endParaRPr sz="1080"/>
          </a:p>
          <a:p>
            <a:pPr indent="0" lvl="0" marL="0" rtl="0" algn="l">
              <a:lnSpc>
                <a:spcPct val="95000"/>
              </a:lnSpc>
              <a:spcBef>
                <a:spcPts val="1200"/>
              </a:spcBef>
              <a:spcAft>
                <a:spcPts val="0"/>
              </a:spcAft>
              <a:buSzPts val="605"/>
              <a:buNone/>
            </a:pPr>
            <a:r>
              <a:rPr b="1" lang="en" sz="1520"/>
              <a:t>Phil Morgan - Developer</a:t>
            </a:r>
            <a:endParaRPr b="1" sz="1520"/>
          </a:p>
          <a:p>
            <a:pPr indent="-297180" lvl="0" marL="457200" rtl="0" algn="l">
              <a:lnSpc>
                <a:spcPct val="95000"/>
              </a:lnSpc>
              <a:spcBef>
                <a:spcPts val="1200"/>
              </a:spcBef>
              <a:spcAft>
                <a:spcPts val="0"/>
              </a:spcAft>
              <a:buSzPts val="1080"/>
              <a:buChar char="-"/>
            </a:pPr>
            <a:r>
              <a:rPr b="1" lang="en" sz="1080"/>
              <a:t>Major</a:t>
            </a:r>
            <a:r>
              <a:rPr lang="en" sz="1080"/>
              <a:t>: CS</a:t>
            </a:r>
            <a:endParaRPr sz="1080"/>
          </a:p>
          <a:p>
            <a:pPr indent="-297180" lvl="0" marL="457200" rtl="0" algn="l">
              <a:lnSpc>
                <a:spcPct val="95000"/>
              </a:lnSpc>
              <a:spcBef>
                <a:spcPts val="0"/>
              </a:spcBef>
              <a:spcAft>
                <a:spcPts val="0"/>
              </a:spcAft>
              <a:buSzPts val="1080"/>
              <a:buChar char="-"/>
            </a:pPr>
            <a:r>
              <a:rPr b="1" lang="en" sz="1080"/>
              <a:t>Main Contributions</a:t>
            </a:r>
            <a:r>
              <a:rPr lang="en" sz="1080"/>
              <a:t>: All Piece classes, JUnit tests</a:t>
            </a:r>
            <a:endParaRPr sz="1080"/>
          </a:p>
          <a:p>
            <a:pPr indent="0" lvl="0" marL="0" rtl="0" algn="l">
              <a:lnSpc>
                <a:spcPct val="95000"/>
              </a:lnSpc>
              <a:spcBef>
                <a:spcPts val="1200"/>
              </a:spcBef>
              <a:spcAft>
                <a:spcPts val="0"/>
              </a:spcAft>
              <a:buSzPts val="605"/>
              <a:buNone/>
            </a:pPr>
            <a:r>
              <a:rPr b="1" lang="en" sz="1492"/>
              <a:t>Doug Russo - Developer</a:t>
            </a:r>
            <a:endParaRPr b="1" sz="1492"/>
          </a:p>
          <a:p>
            <a:pPr indent="-296545" lvl="0" marL="457200" rtl="0" algn="l">
              <a:lnSpc>
                <a:spcPct val="95000"/>
              </a:lnSpc>
              <a:spcBef>
                <a:spcPts val="1200"/>
              </a:spcBef>
              <a:spcAft>
                <a:spcPts val="0"/>
              </a:spcAft>
              <a:buSzPts val="1070"/>
              <a:buChar char="-"/>
            </a:pPr>
            <a:r>
              <a:rPr b="1" lang="en" sz="1070"/>
              <a:t>Major</a:t>
            </a:r>
            <a:r>
              <a:rPr lang="en" sz="1070"/>
              <a:t>: CS</a:t>
            </a:r>
            <a:endParaRPr sz="1070"/>
          </a:p>
          <a:p>
            <a:pPr indent="-296545" lvl="0" marL="457200" rtl="0" algn="l">
              <a:lnSpc>
                <a:spcPct val="95000"/>
              </a:lnSpc>
              <a:spcBef>
                <a:spcPts val="0"/>
              </a:spcBef>
              <a:spcAft>
                <a:spcPts val="0"/>
              </a:spcAft>
              <a:buSzPts val="1070"/>
              <a:buChar char="-"/>
            </a:pPr>
            <a:r>
              <a:rPr b="1" lang="en" sz="1070"/>
              <a:t>Main Contributions</a:t>
            </a:r>
            <a:r>
              <a:rPr lang="en" sz="1070"/>
              <a:t>: Controller, User/Design Manuals, Class diagrams</a:t>
            </a:r>
            <a:endParaRPr sz="1070"/>
          </a:p>
          <a:p>
            <a:pPr indent="0" lvl="0" marL="0" rtl="0" algn="l">
              <a:lnSpc>
                <a:spcPct val="95000"/>
              </a:lnSpc>
              <a:spcBef>
                <a:spcPts val="1200"/>
              </a:spcBef>
              <a:spcAft>
                <a:spcPts val="1200"/>
              </a:spcAft>
              <a:buSzPts val="605"/>
              <a:buNone/>
            </a:pPr>
            <a:r>
              <a:t/>
            </a:r>
            <a:endParaRPr sz="10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Project - Checkers</a:t>
            </a:r>
            <a:endParaRPr/>
          </a:p>
        </p:txBody>
      </p:sp>
      <p:pic>
        <p:nvPicPr>
          <p:cNvPr id="67" name="Google Shape;67;p15"/>
          <p:cNvPicPr preferRelativeResize="0"/>
          <p:nvPr/>
        </p:nvPicPr>
        <p:blipFill>
          <a:blip r:embed="rId3">
            <a:alphaModFix/>
          </a:blip>
          <a:stretch>
            <a:fillRect/>
          </a:stretch>
        </p:blipFill>
        <p:spPr>
          <a:xfrm>
            <a:off x="311700" y="1152475"/>
            <a:ext cx="3431421" cy="3416400"/>
          </a:xfrm>
          <a:prstGeom prst="rect">
            <a:avLst/>
          </a:prstGeom>
          <a:noFill/>
          <a:ln>
            <a:noFill/>
          </a:ln>
        </p:spPr>
      </p:pic>
      <p:sp>
        <p:nvSpPr>
          <p:cNvPr id="68" name="Google Shape;68;p15"/>
          <p:cNvSpPr txBox="1"/>
          <p:nvPr/>
        </p:nvSpPr>
        <p:spPr>
          <a:xfrm>
            <a:off x="4303800" y="1152475"/>
            <a:ext cx="45285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Basic rules:</a:t>
            </a:r>
            <a:endParaRPr>
              <a:solidFill>
                <a:schemeClr val="lt2"/>
              </a:solidFill>
            </a:endParaRPr>
          </a:p>
          <a:p>
            <a:pPr indent="-317500" lvl="0" marL="457200" rtl="0" algn="l">
              <a:spcBef>
                <a:spcPts val="1000"/>
              </a:spcBef>
              <a:spcAft>
                <a:spcPts val="0"/>
              </a:spcAft>
              <a:buClr>
                <a:schemeClr val="lt2"/>
              </a:buClr>
              <a:buSzPts val="1400"/>
              <a:buChar char="●"/>
            </a:pPr>
            <a:r>
              <a:rPr lang="en">
                <a:solidFill>
                  <a:schemeClr val="lt2"/>
                </a:solidFill>
              </a:rPr>
              <a:t>Two teams with 12 pieces each</a:t>
            </a:r>
            <a:endParaRPr>
              <a:solidFill>
                <a:schemeClr val="lt2"/>
              </a:solidFill>
            </a:endParaRPr>
          </a:p>
          <a:p>
            <a:pPr indent="-317500" lvl="0" marL="457200" rtl="0" algn="l">
              <a:spcBef>
                <a:spcPts val="1000"/>
              </a:spcBef>
              <a:spcAft>
                <a:spcPts val="0"/>
              </a:spcAft>
              <a:buClr>
                <a:schemeClr val="lt2"/>
              </a:buClr>
              <a:buSzPts val="1400"/>
              <a:buChar char="●"/>
            </a:pPr>
            <a:r>
              <a:rPr lang="en">
                <a:solidFill>
                  <a:schemeClr val="lt2"/>
                </a:solidFill>
              </a:rPr>
              <a:t>Pieces can only move diagonally on </a:t>
            </a:r>
            <a:r>
              <a:rPr lang="en">
                <a:solidFill>
                  <a:schemeClr val="lt2"/>
                </a:solidFill>
              </a:rPr>
              <a:t>the</a:t>
            </a:r>
            <a:r>
              <a:rPr lang="en">
                <a:solidFill>
                  <a:schemeClr val="lt2"/>
                </a:solidFill>
              </a:rPr>
              <a:t> red squares towards the opposing side</a:t>
            </a:r>
            <a:endParaRPr>
              <a:solidFill>
                <a:schemeClr val="lt2"/>
              </a:solidFill>
            </a:endParaRPr>
          </a:p>
          <a:p>
            <a:pPr indent="-317500" lvl="0" marL="457200" rtl="0" algn="l">
              <a:spcBef>
                <a:spcPts val="1000"/>
              </a:spcBef>
              <a:spcAft>
                <a:spcPts val="0"/>
              </a:spcAft>
              <a:buClr>
                <a:schemeClr val="lt2"/>
              </a:buClr>
              <a:buSzPts val="1400"/>
              <a:buChar char="●"/>
            </a:pPr>
            <a:r>
              <a:rPr lang="en">
                <a:solidFill>
                  <a:schemeClr val="lt2"/>
                </a:solidFill>
              </a:rPr>
              <a:t>Jumping over an opposing piece requires the space behind it be clear, and takes the piece</a:t>
            </a:r>
            <a:endParaRPr>
              <a:solidFill>
                <a:schemeClr val="lt2"/>
              </a:solidFill>
            </a:endParaRPr>
          </a:p>
          <a:p>
            <a:pPr indent="-317500" lvl="0" marL="457200" rtl="0" algn="l">
              <a:spcBef>
                <a:spcPts val="1000"/>
              </a:spcBef>
              <a:spcAft>
                <a:spcPts val="0"/>
              </a:spcAft>
              <a:buClr>
                <a:schemeClr val="lt2"/>
              </a:buClr>
              <a:buSzPts val="1400"/>
              <a:buChar char="●"/>
            </a:pPr>
            <a:r>
              <a:rPr lang="en">
                <a:solidFill>
                  <a:schemeClr val="lt2"/>
                </a:solidFill>
              </a:rPr>
              <a:t>Once a piece gets to the opposite side of the board it can move in both directions</a:t>
            </a:r>
            <a:endParaRPr>
              <a:solidFill>
                <a:schemeClr val="lt2"/>
              </a:solidFill>
            </a:endParaRPr>
          </a:p>
          <a:p>
            <a:pPr indent="-317500" lvl="0" marL="457200" rtl="0" algn="l">
              <a:spcBef>
                <a:spcPts val="1000"/>
              </a:spcBef>
              <a:spcAft>
                <a:spcPts val="1000"/>
              </a:spcAft>
              <a:buClr>
                <a:schemeClr val="lt2"/>
              </a:buClr>
              <a:buSzPts val="1400"/>
              <a:buChar char="●"/>
            </a:pPr>
            <a:r>
              <a:rPr lang="en">
                <a:solidFill>
                  <a:schemeClr val="lt2"/>
                </a:solidFill>
              </a:rPr>
              <a:t>The game is over once a player has no more pieces left</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000"/>
          </a:p>
          <a:p>
            <a:pPr indent="-323850" lvl="0" marL="457200" rtl="0" algn="l">
              <a:lnSpc>
                <a:spcPct val="100000"/>
              </a:lnSpc>
              <a:spcBef>
                <a:spcPts val="0"/>
              </a:spcBef>
              <a:spcAft>
                <a:spcPts val="0"/>
              </a:spcAft>
              <a:buClr>
                <a:schemeClr val="lt2"/>
              </a:buClr>
              <a:buSzPts val="1500"/>
              <a:buChar char="●"/>
            </a:pPr>
            <a:r>
              <a:rPr lang="en" sz="1500"/>
              <a:t>A checker space should be able to be clicked once in order to select the piece and then the user should be able to click the direction that the piece should go out of a couple of selection options for movement. </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chemeClr val="lt2"/>
              </a:buClr>
              <a:buSzPts val="1500"/>
              <a:buChar char="●"/>
            </a:pPr>
            <a:r>
              <a:rPr lang="en" sz="1500"/>
              <a:t>Checkers should be able to move to diagonal squares in their given direction. Checkers should also be able to jump over opposing checkers, given that they are not blocked.</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chemeClr val="lt2"/>
              </a:buClr>
              <a:buSzPts val="1500"/>
              <a:buChar char="●"/>
            </a:pPr>
            <a:r>
              <a:rPr lang="en" sz="1500"/>
              <a:t>Once a Checker gets to the opposite side of the board it will be able to travel backwards (King Piece)</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Clr>
                <a:schemeClr val="lt2"/>
              </a:buClr>
              <a:buSzPts val="1500"/>
              <a:buChar char="●"/>
            </a:pPr>
            <a:r>
              <a:rPr lang="en" sz="1500"/>
              <a:t>The game will start when the button is clicked and end at the termination of the game</a:t>
            </a:r>
            <a:endParaRPr sz="1500"/>
          </a:p>
          <a:p>
            <a:pPr indent="0" lvl="0" marL="0" rtl="0" algn="l">
              <a:spcBef>
                <a:spcPts val="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Design</a:t>
            </a:r>
            <a:endParaRPr/>
          </a:p>
        </p:txBody>
      </p:sp>
      <p:sp>
        <p:nvSpPr>
          <p:cNvPr id="80" name="Google Shape;80;p1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CheckersModel</a:t>
            </a:r>
            <a:endParaRPr/>
          </a:p>
          <a:p>
            <a:pPr indent="-342900" lvl="0" marL="457200" rtl="0" algn="l">
              <a:spcBef>
                <a:spcPts val="0"/>
              </a:spcBef>
              <a:spcAft>
                <a:spcPts val="0"/>
              </a:spcAft>
              <a:buSzPts val="1800"/>
              <a:buChar char="●"/>
            </a:pPr>
            <a:r>
              <a:rPr lang="en"/>
              <a:t>CheckersController</a:t>
            </a:r>
            <a:endParaRPr/>
          </a:p>
          <a:p>
            <a:pPr indent="-342900" lvl="0" marL="457200" rtl="0" algn="l">
              <a:spcBef>
                <a:spcPts val="0"/>
              </a:spcBef>
              <a:spcAft>
                <a:spcPts val="0"/>
              </a:spcAft>
              <a:buSzPts val="1800"/>
              <a:buChar char="●"/>
            </a:pPr>
            <a:r>
              <a:rPr lang="en"/>
              <a:t>CheckersFXMLMain</a:t>
            </a:r>
            <a:endParaRPr/>
          </a:p>
          <a:p>
            <a:pPr indent="-342900" lvl="0" marL="457200" rtl="0" algn="l">
              <a:spcBef>
                <a:spcPts val="0"/>
              </a:spcBef>
              <a:spcAft>
                <a:spcPts val="0"/>
              </a:spcAft>
              <a:buSzPts val="1800"/>
              <a:buChar char="●"/>
            </a:pPr>
            <a:r>
              <a:rPr lang="en"/>
              <a:t>Piece</a:t>
            </a:r>
            <a:endParaRPr/>
          </a:p>
          <a:p>
            <a:pPr indent="-342900" lvl="1" marL="914400" rtl="0" algn="l">
              <a:spcBef>
                <a:spcPts val="0"/>
              </a:spcBef>
              <a:spcAft>
                <a:spcPts val="0"/>
              </a:spcAft>
              <a:buSzPts val="1800"/>
              <a:buChar char="○"/>
            </a:pPr>
            <a:r>
              <a:rPr lang="en" sz="1800"/>
              <a:t>RedPiece</a:t>
            </a:r>
            <a:endParaRPr sz="1800"/>
          </a:p>
          <a:p>
            <a:pPr indent="-342900" lvl="1" marL="914400" rtl="0" algn="l">
              <a:spcBef>
                <a:spcPts val="0"/>
              </a:spcBef>
              <a:spcAft>
                <a:spcPts val="0"/>
              </a:spcAft>
              <a:buSzPts val="1800"/>
              <a:buChar char="○"/>
            </a:pPr>
            <a:r>
              <a:rPr lang="en" sz="1800"/>
              <a:t>BlackPiece</a:t>
            </a:r>
            <a:endParaRPr sz="1800"/>
          </a:p>
          <a:p>
            <a:pPr indent="-342900" lvl="1" marL="914400" rtl="0" algn="l">
              <a:spcBef>
                <a:spcPts val="0"/>
              </a:spcBef>
              <a:spcAft>
                <a:spcPts val="0"/>
              </a:spcAft>
              <a:buSzPts val="1800"/>
              <a:buChar char="○"/>
            </a:pPr>
            <a:r>
              <a:rPr lang="en" sz="1800"/>
              <a:t>KingPiece(Not fully implemented)</a:t>
            </a:r>
            <a:endParaRPr sz="1800"/>
          </a:p>
          <a:p>
            <a:pPr indent="-342900" lvl="0" marL="457200" rtl="0" algn="l">
              <a:spcBef>
                <a:spcPts val="0"/>
              </a:spcBef>
              <a:spcAft>
                <a:spcPts val="0"/>
              </a:spcAft>
              <a:buSzPts val="1800"/>
              <a:buChar char="●"/>
            </a:pPr>
            <a:r>
              <a:rPr lang="en"/>
              <a:t>Space</a:t>
            </a:r>
            <a:endParaRPr sz="1000">
              <a:solidFill>
                <a:srgbClr val="00FF00"/>
              </a:solidFill>
              <a:highlight>
                <a:srgbClr val="FF0000"/>
              </a:highlight>
            </a:endParaRPr>
          </a:p>
        </p:txBody>
      </p:sp>
      <p:pic>
        <p:nvPicPr>
          <p:cNvPr id="81" name="Google Shape;81;p17"/>
          <p:cNvPicPr preferRelativeResize="0"/>
          <p:nvPr/>
        </p:nvPicPr>
        <p:blipFill>
          <a:blip r:embed="rId3">
            <a:alphaModFix/>
          </a:blip>
          <a:stretch>
            <a:fillRect/>
          </a:stretch>
        </p:blipFill>
        <p:spPr>
          <a:xfrm>
            <a:off x="152400" y="1170125"/>
            <a:ext cx="4267199" cy="3233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players </a:t>
            </a:r>
            <a:r>
              <a:rPr lang="en"/>
              <a:t>would play on using one computer, alternating turns</a:t>
            </a:r>
            <a:endParaRPr/>
          </a:p>
          <a:p>
            <a:pPr indent="-317500" lvl="1" marL="914400" rtl="0" algn="l">
              <a:spcBef>
                <a:spcPts val="0"/>
              </a:spcBef>
              <a:spcAft>
                <a:spcPts val="0"/>
              </a:spcAft>
              <a:buSzPts val="1400"/>
              <a:buChar char="○"/>
            </a:pPr>
            <a:r>
              <a:rPr lang="en"/>
              <a:t>Had a boolean set to true, then once the first player went, it switched to false.</a:t>
            </a:r>
            <a:endParaRPr/>
          </a:p>
          <a:p>
            <a:pPr indent="-342900" lvl="0" marL="457200" rtl="0" algn="l">
              <a:spcBef>
                <a:spcPts val="0"/>
              </a:spcBef>
              <a:spcAft>
                <a:spcPts val="0"/>
              </a:spcAft>
              <a:buSzPts val="1800"/>
              <a:buChar char="●"/>
            </a:pPr>
            <a:r>
              <a:rPr lang="en"/>
              <a:t>Moving</a:t>
            </a:r>
            <a:endParaRPr/>
          </a:p>
          <a:p>
            <a:pPr indent="-317500" lvl="1" marL="914400" rtl="0" algn="l">
              <a:spcBef>
                <a:spcPts val="0"/>
              </a:spcBef>
              <a:spcAft>
                <a:spcPts val="0"/>
              </a:spcAft>
              <a:buSzPts val="1400"/>
              <a:buChar char="○"/>
            </a:pPr>
            <a:r>
              <a:rPr lang="en"/>
              <a:t>Type in which space on the grid you would like to go to</a:t>
            </a:r>
            <a:endParaRPr/>
          </a:p>
          <a:p>
            <a:pPr indent="-317500" lvl="1" marL="914400" rtl="0" algn="l">
              <a:spcBef>
                <a:spcPts val="0"/>
              </a:spcBef>
              <a:spcAft>
                <a:spcPts val="0"/>
              </a:spcAft>
              <a:buSzPts val="1400"/>
              <a:buChar char="○"/>
            </a:pPr>
            <a:r>
              <a:rPr lang="en"/>
              <a:t>Click on checker you want to move to that location</a:t>
            </a:r>
            <a:endParaRPr/>
          </a:p>
          <a:p>
            <a:pPr indent="-317500" lvl="1" marL="914400" rtl="0" algn="l">
              <a:spcBef>
                <a:spcPts val="0"/>
              </a:spcBef>
              <a:spcAft>
                <a:spcPts val="0"/>
              </a:spcAft>
              <a:buSzPts val="1400"/>
              <a:buChar char="○"/>
            </a:pPr>
            <a:r>
              <a:rPr lang="en"/>
              <a:t>If checker can move there, it will, otherwise, an error will occur</a:t>
            </a:r>
            <a:endParaRPr/>
          </a:p>
          <a:p>
            <a:pPr indent="-342900" lvl="0" marL="457200" rtl="0" algn="l">
              <a:spcBef>
                <a:spcPts val="0"/>
              </a:spcBef>
              <a:spcAft>
                <a:spcPts val="0"/>
              </a:spcAft>
              <a:buSzPts val="1800"/>
              <a:buChar char="●"/>
            </a:pPr>
            <a:r>
              <a:rPr lang="en"/>
              <a:t>Jumping</a:t>
            </a:r>
            <a:endParaRPr/>
          </a:p>
          <a:p>
            <a:pPr indent="-317500" lvl="1" marL="914400" rtl="0" algn="l">
              <a:spcBef>
                <a:spcPts val="0"/>
              </a:spcBef>
              <a:spcAft>
                <a:spcPts val="0"/>
              </a:spcAft>
              <a:buSzPts val="1400"/>
              <a:buChar char="○"/>
            </a:pPr>
            <a:r>
              <a:rPr lang="en"/>
              <a:t>If you are able to jump an opposing checker, type the location that you would end up in after the jump and the checker will go there and the opposing checker will be removed</a:t>
            </a:r>
            <a:endParaRPr/>
          </a:p>
          <a:p>
            <a:pPr indent="-342900" lvl="0" marL="457200" rtl="0" algn="l">
              <a:spcBef>
                <a:spcPts val="0"/>
              </a:spcBef>
              <a:spcAft>
                <a:spcPts val="0"/>
              </a:spcAft>
              <a:buSzPts val="1800"/>
              <a:buChar char="●"/>
            </a:pPr>
            <a:r>
              <a:rPr lang="en"/>
              <a:t>Handling whether a piece has a checker</a:t>
            </a:r>
            <a:endParaRPr/>
          </a:p>
          <a:p>
            <a:pPr indent="-317500" lvl="1" marL="914400" rtl="0" algn="l">
              <a:spcBef>
                <a:spcPts val="0"/>
              </a:spcBef>
              <a:spcAft>
                <a:spcPts val="0"/>
              </a:spcAft>
              <a:buSzPts val="1400"/>
              <a:buChar char="○"/>
            </a:pPr>
            <a:r>
              <a:rPr lang="en"/>
              <a:t>In the space class, we set up a hasPiece boolean that, with many helper methods, would check to see if a checker was in the location that is wanted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a:t>
            </a:r>
            <a:endParaRPr/>
          </a:p>
        </p:txBody>
      </p:sp>
      <p:sp>
        <p:nvSpPr>
          <p:cNvPr id="98" name="Google Shape;98;p20"/>
          <p:cNvSpPr txBox="1"/>
          <p:nvPr>
            <p:ph idx="1" type="body"/>
          </p:nvPr>
        </p:nvSpPr>
        <p:spPr>
          <a:xfrm>
            <a:off x="311700" y="1152475"/>
            <a:ext cx="3552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Strengths</a:t>
            </a:r>
            <a:r>
              <a:rPr lang="en"/>
              <a:t>:</a:t>
            </a:r>
            <a:endParaRPr/>
          </a:p>
          <a:p>
            <a:pPr indent="-342900" lvl="0" marL="457200" rtl="0" algn="l">
              <a:spcBef>
                <a:spcPts val="1200"/>
              </a:spcBef>
              <a:spcAft>
                <a:spcPts val="0"/>
              </a:spcAft>
              <a:buSzPts val="1800"/>
              <a:buChar char="●"/>
            </a:pPr>
            <a:r>
              <a:rPr lang="en"/>
              <a:t>Helped keep us organized with who does what</a:t>
            </a:r>
            <a:endParaRPr/>
          </a:p>
          <a:p>
            <a:pPr indent="-342900" lvl="0" marL="457200" rtl="0" algn="l">
              <a:spcBef>
                <a:spcPts val="0"/>
              </a:spcBef>
              <a:spcAft>
                <a:spcPts val="0"/>
              </a:spcAft>
              <a:buSzPts val="1800"/>
              <a:buChar char="●"/>
            </a:pPr>
            <a:r>
              <a:rPr lang="en"/>
              <a:t>Started each day with the Daily Scrum and kept it up to date</a:t>
            </a:r>
            <a:endParaRPr/>
          </a:p>
          <a:p>
            <a:pPr indent="-342900" lvl="0" marL="457200" rtl="0" algn="l">
              <a:spcBef>
                <a:spcPts val="0"/>
              </a:spcBef>
              <a:spcAft>
                <a:spcPts val="0"/>
              </a:spcAft>
              <a:buSzPts val="1800"/>
              <a:buChar char="●"/>
            </a:pPr>
            <a:r>
              <a:rPr lang="en"/>
              <a:t>Kept accurate time logs of tasks</a:t>
            </a:r>
            <a:endParaRPr/>
          </a:p>
          <a:p>
            <a:pPr indent="-342900" lvl="0" marL="457200" rtl="0" algn="l">
              <a:spcBef>
                <a:spcPts val="0"/>
              </a:spcBef>
              <a:spcAft>
                <a:spcPts val="0"/>
              </a:spcAft>
              <a:buSzPts val="1800"/>
              <a:buChar char="●"/>
            </a:pPr>
            <a:r>
              <a:rPr lang="en"/>
              <a:t>Helped to know which tasks were currently not started, in progress, or done</a:t>
            </a:r>
            <a:endParaRPr/>
          </a:p>
        </p:txBody>
      </p:sp>
      <p:sp>
        <p:nvSpPr>
          <p:cNvPr id="99" name="Google Shape;99;p20"/>
          <p:cNvSpPr txBox="1"/>
          <p:nvPr/>
        </p:nvSpPr>
        <p:spPr>
          <a:xfrm>
            <a:off x="4572000" y="1152475"/>
            <a:ext cx="35520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chemeClr val="lt2"/>
                </a:solidFill>
              </a:rPr>
              <a:t>Challenges:</a:t>
            </a:r>
            <a:endParaRPr sz="1800">
              <a:solidFill>
                <a:schemeClr val="lt2"/>
              </a:solidFill>
            </a:endParaRPr>
          </a:p>
          <a:p>
            <a:pPr indent="-342900" lvl="0" marL="457200" rtl="0" algn="l">
              <a:lnSpc>
                <a:spcPct val="95000"/>
              </a:lnSpc>
              <a:spcBef>
                <a:spcPts val="1000"/>
              </a:spcBef>
              <a:spcAft>
                <a:spcPts val="0"/>
              </a:spcAft>
              <a:buClr>
                <a:schemeClr val="lt2"/>
              </a:buClr>
              <a:buSzPts val="1800"/>
              <a:buChar char="●"/>
            </a:pPr>
            <a:r>
              <a:rPr lang="en" sz="1800">
                <a:solidFill>
                  <a:schemeClr val="lt2"/>
                </a:solidFill>
              </a:rPr>
              <a:t>Remembering to input time estimates before a task was started</a:t>
            </a:r>
            <a:endParaRPr sz="1800">
              <a:solidFill>
                <a:schemeClr val="lt2"/>
              </a:solidFill>
            </a:endParaRPr>
          </a:p>
          <a:p>
            <a:pPr indent="-342900" lvl="0" marL="457200" rtl="0" algn="l">
              <a:lnSpc>
                <a:spcPct val="95000"/>
              </a:lnSpc>
              <a:spcBef>
                <a:spcPts val="0"/>
              </a:spcBef>
              <a:spcAft>
                <a:spcPts val="0"/>
              </a:spcAft>
              <a:buClr>
                <a:schemeClr val="lt2"/>
              </a:buClr>
              <a:buSzPts val="1800"/>
              <a:buChar char="●"/>
            </a:pPr>
            <a:r>
              <a:rPr lang="en" sz="1800">
                <a:solidFill>
                  <a:schemeClr val="lt2"/>
                </a:solidFill>
              </a:rPr>
              <a:t>Remembering to input time spent after doing work on a task</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Experience</a:t>
            </a:r>
            <a:endParaRPr/>
          </a:p>
        </p:txBody>
      </p:sp>
      <p:sp>
        <p:nvSpPr>
          <p:cNvPr id="105" name="Google Shape;105;p21"/>
          <p:cNvSpPr txBox="1"/>
          <p:nvPr>
            <p:ph idx="1" type="body"/>
          </p:nvPr>
        </p:nvSpPr>
        <p:spPr>
          <a:xfrm>
            <a:off x="45720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Challenges:</a:t>
            </a:r>
            <a:endParaRPr sz="1600"/>
          </a:p>
          <a:p>
            <a:pPr indent="-330200" lvl="0" marL="457200" rtl="0" algn="l">
              <a:spcBef>
                <a:spcPts val="1200"/>
              </a:spcBef>
              <a:spcAft>
                <a:spcPts val="0"/>
              </a:spcAft>
              <a:buSzPts val="1600"/>
              <a:buChar char="●"/>
            </a:pPr>
            <a:r>
              <a:rPr lang="en" sz="1600"/>
              <a:t>Merging into the repository</a:t>
            </a:r>
            <a:endParaRPr sz="1600"/>
          </a:p>
          <a:p>
            <a:pPr indent="-330200" lvl="0" marL="457200" rtl="0" algn="l">
              <a:spcBef>
                <a:spcPts val="0"/>
              </a:spcBef>
              <a:spcAft>
                <a:spcPts val="0"/>
              </a:spcAft>
              <a:buSzPts val="1600"/>
              <a:buChar char="●"/>
            </a:pPr>
            <a:r>
              <a:rPr lang="en" sz="1600"/>
              <a:t>Deciding who would do which work</a:t>
            </a:r>
            <a:endParaRPr sz="1600"/>
          </a:p>
          <a:p>
            <a:pPr indent="-317500" lvl="1" marL="914400" rtl="0" algn="l">
              <a:spcBef>
                <a:spcPts val="0"/>
              </a:spcBef>
              <a:spcAft>
                <a:spcPts val="0"/>
              </a:spcAft>
              <a:buSzPts val="1400"/>
              <a:buChar char="○"/>
            </a:pPr>
            <a:r>
              <a:rPr lang="en" sz="1400"/>
              <a:t>Whether more than one should work on one thing/etc.</a:t>
            </a:r>
            <a:endParaRPr sz="1400"/>
          </a:p>
        </p:txBody>
      </p:sp>
      <p:sp>
        <p:nvSpPr>
          <p:cNvPr id="106" name="Google Shape;106;p21"/>
          <p:cNvSpPr txBox="1"/>
          <p:nvPr>
            <p:ph idx="2" type="body"/>
          </p:nvPr>
        </p:nvSpPr>
        <p:spPr>
          <a:xfrm>
            <a:off x="37055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Successes:</a:t>
            </a:r>
            <a:endParaRPr sz="1600"/>
          </a:p>
          <a:p>
            <a:pPr indent="-330200" lvl="0" marL="457200" rtl="0" algn="l">
              <a:spcBef>
                <a:spcPts val="1200"/>
              </a:spcBef>
              <a:spcAft>
                <a:spcPts val="0"/>
              </a:spcAft>
              <a:buSzPts val="1600"/>
              <a:buChar char="●"/>
            </a:pPr>
            <a:r>
              <a:rPr lang="en" sz="1600"/>
              <a:t>Functioning game</a:t>
            </a:r>
            <a:endParaRPr sz="1600"/>
          </a:p>
          <a:p>
            <a:pPr indent="-330200" lvl="0" marL="457200" rtl="0" algn="l">
              <a:spcBef>
                <a:spcPts val="0"/>
              </a:spcBef>
              <a:spcAft>
                <a:spcPts val="0"/>
              </a:spcAft>
              <a:buSzPts val="1600"/>
              <a:buChar char="●"/>
            </a:pPr>
            <a:r>
              <a:rPr lang="en" sz="1600"/>
              <a:t>Worked well together</a:t>
            </a:r>
            <a:endParaRPr sz="1600"/>
          </a:p>
          <a:p>
            <a:pPr indent="-317500" lvl="1" marL="914400" rtl="0" algn="l">
              <a:spcBef>
                <a:spcPts val="0"/>
              </a:spcBef>
              <a:spcAft>
                <a:spcPts val="0"/>
              </a:spcAft>
              <a:buSzPts val="1400"/>
              <a:buChar char="○"/>
            </a:pPr>
            <a:r>
              <a:rPr lang="en" sz="1400"/>
              <a:t>Able to bounce ideas off each other</a:t>
            </a:r>
            <a:endParaRPr sz="1400"/>
          </a:p>
          <a:p>
            <a:pPr indent="-330200" lvl="0" marL="457200" rtl="0" algn="l">
              <a:spcBef>
                <a:spcPts val="0"/>
              </a:spcBef>
              <a:spcAft>
                <a:spcPts val="0"/>
              </a:spcAft>
              <a:buSzPts val="1600"/>
              <a:buChar char="●"/>
            </a:pPr>
            <a:r>
              <a:rPr lang="en" sz="1600"/>
              <a:t>Worked through other items throughout the project, as opposed to last minute.</a:t>
            </a:r>
            <a:endParaRPr sz="1600"/>
          </a:p>
          <a:p>
            <a:pPr indent="-317500" lvl="1" marL="914400" rtl="0" algn="l">
              <a:spcBef>
                <a:spcPts val="0"/>
              </a:spcBef>
              <a:spcAft>
                <a:spcPts val="0"/>
              </a:spcAft>
              <a:buSzPts val="1400"/>
              <a:buChar char="○"/>
            </a:pPr>
            <a:r>
              <a:rPr lang="en" sz="1400"/>
              <a:t>User Manual/Design Manual/Product Backlog/etc.</a:t>
            </a:r>
            <a:endParaRPr sz="1400"/>
          </a:p>
          <a:p>
            <a:pPr indent="-317500" lvl="0" marL="457200" rtl="0" algn="l">
              <a:spcBef>
                <a:spcPts val="0"/>
              </a:spcBef>
              <a:spcAft>
                <a:spcPts val="0"/>
              </a:spcAft>
              <a:buSzPts val="1400"/>
              <a:buChar char="●"/>
            </a:pPr>
            <a:r>
              <a:rPr lang="en"/>
              <a:t>Stuck to time estimates relatively well</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