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84" r:id="rId3"/>
    <p:sldId id="285" r:id="rId4"/>
    <p:sldId id="286" r:id="rId5"/>
    <p:sldId id="290" r:id="rId6"/>
    <p:sldId id="287" r:id="rId7"/>
    <p:sldId id="289" r:id="rId8"/>
    <p:sldId id="288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E3D3C"/>
    <a:srgbClr val="D44500"/>
    <a:srgbClr val="6F777D"/>
    <a:srgbClr val="E8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617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49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0E00-9206-3A4E-AD6C-96DEFB21C94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22BF1-4B9E-BC44-AF37-A026AB4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FCD27-4B6F-264E-84EB-01FB92F2B3E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E360-FF46-004C-BFD2-6B36BE4C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1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8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9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2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7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color field [design object]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0980234" y="6325460"/>
            <a:ext cx="754565" cy="365125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457200" y="2362200"/>
            <a:ext cx="5060092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400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20" name="Picture"/>
          <p:cNvSpPr>
            <a:spLocks noGrp="1"/>
          </p:cNvSpPr>
          <p:nvPr>
            <p:ph type="pic" sz="quarter" idx="15" hasCustomPrompt="1"/>
          </p:nvPr>
        </p:nvSpPr>
        <p:spPr>
          <a:xfrm>
            <a:off x="6091706" y="0"/>
            <a:ext cx="6100293" cy="6858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aseline="0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sp>
        <p:nvSpPr>
          <p:cNvPr id="13" name="Presenter’s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181601"/>
            <a:ext cx="5060092" cy="360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 </a:t>
            </a:r>
          </a:p>
        </p:txBody>
      </p:sp>
      <p:sp>
        <p:nvSpPr>
          <p:cNvPr id="15" name="Presenter’s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567346"/>
            <a:ext cx="5060092" cy="6507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pic>
        <p:nvPicPr>
          <p:cNvPr id="18" name="Syracuse University logo" descr="Official Syracuse University identity wordmark" title="Syracuse University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7" y="561560"/>
            <a:ext cx="2550368" cy="384302"/>
          </a:xfrm>
          <a:prstGeom prst="rect">
            <a:avLst/>
          </a:prstGeom>
        </p:spPr>
      </p:pic>
      <p:sp>
        <p:nvSpPr>
          <p:cNvPr id="7" name="Syracuse University Division Name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914400"/>
            <a:ext cx="5060092" cy="6122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School, Division, Office or Department Name, if applicable</a:t>
            </a:r>
          </a:p>
        </p:txBody>
      </p:sp>
      <p:sp>
        <p:nvSpPr>
          <p:cNvPr id="16" name="Date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6369449"/>
            <a:ext cx="5060092" cy="250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1" name="Hairline rule [design object]"/>
          <p:cNvCxnSpPr/>
          <p:nvPr userDrawn="1"/>
        </p:nvCxnSpPr>
        <p:spPr>
          <a:xfrm>
            <a:off x="562234" y="6196912"/>
            <a:ext cx="49056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13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4354"/>
            <a:ext cx="838782" cy="356231"/>
          </a:xfrm>
        </p:spPr>
        <p:txBody>
          <a:bodyPr/>
          <a:lstStyle>
            <a:lvl1pPr>
              <a:defRPr b="0"/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, if applicable"/>
          <p:cNvSpPr>
            <a:spLocks noGrp="1"/>
          </p:cNvSpPr>
          <p:nvPr>
            <p:ph sz="quarter" idx="16" hasCustomPrompt="1"/>
          </p:nvPr>
        </p:nvSpPr>
        <p:spPr>
          <a:xfrm>
            <a:off x="457200" y="1093152"/>
            <a:ext cx="10438818" cy="461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>
                <a:solidFill>
                  <a:srgbClr val="3E3D3C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12" name="Main slide content text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876680"/>
            <a:ext cx="10438818" cy="3781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3E3D3C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3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11" name="Division Name, if applicable"/>
          <p:cNvSpPr>
            <a:spLocks noGrp="1"/>
          </p:cNvSpPr>
          <p:nvPr>
            <p:ph type="body" sz="quarter" idx="21" hasCustomPrompt="1"/>
          </p:nvPr>
        </p:nvSpPr>
        <p:spPr>
          <a:xfrm>
            <a:off x="1988966" y="6334354"/>
            <a:ext cx="8907052" cy="35940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>
      <p:ext uri="{BB962C8B-B14F-4D97-AF65-F5344CB8AC3E}">
        <p14:creationId xmlns:p14="http://schemas.microsoft.com/office/powerpoint/2010/main" val="16882040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color field [design object]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25460"/>
            <a:ext cx="838782" cy="365125"/>
          </a:xfrm>
        </p:spPr>
        <p:txBody>
          <a:bodyPr/>
          <a:lstStyle>
            <a:lvl1pPr>
              <a:defRPr b="0"/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Section Title text"/>
          <p:cNvSpPr>
            <a:spLocks noGrp="1"/>
          </p:cNvSpPr>
          <p:nvPr>
            <p:ph type="title" hasCustomPrompt="1"/>
          </p:nvPr>
        </p:nvSpPr>
        <p:spPr>
          <a:xfrm>
            <a:off x="457200" y="2362200"/>
            <a:ext cx="5060092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400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"/>
            <a:ext cx="6096000" cy="6196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19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21" name="Division, if applicable"/>
          <p:cNvSpPr>
            <a:spLocks noGrp="1"/>
          </p:cNvSpPr>
          <p:nvPr>
            <p:ph type="body" sz="quarter" idx="15" hasCustomPrompt="1"/>
          </p:nvPr>
        </p:nvSpPr>
        <p:spPr>
          <a:xfrm>
            <a:off x="1988966" y="6328635"/>
            <a:ext cx="8907052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aseline="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no phot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color field [design object]"/>
          <p:cNvSpPr/>
          <p:nvPr userDrawn="1"/>
        </p:nvSpPr>
        <p:spPr>
          <a:xfrm>
            <a:off x="0" y="0"/>
            <a:ext cx="12192000" cy="6196914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25460"/>
            <a:ext cx="838781" cy="365125"/>
          </a:xfrm>
        </p:spPr>
        <p:txBody>
          <a:bodyPr/>
          <a:lstStyle>
            <a:lvl1pPr>
              <a:defRPr b="0"/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Section Title text"/>
          <p:cNvSpPr>
            <a:spLocks noGrp="1"/>
          </p:cNvSpPr>
          <p:nvPr>
            <p:ph type="title" hasCustomPrompt="1"/>
          </p:nvPr>
        </p:nvSpPr>
        <p:spPr>
          <a:xfrm>
            <a:off x="457200" y="2362200"/>
            <a:ext cx="10438818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400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pic>
        <p:nvPicPr>
          <p:cNvPr id="11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10" name="Division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988966" y="6328635"/>
            <a:ext cx="8907052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aseline="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4354"/>
            <a:ext cx="838782" cy="356231"/>
          </a:xfrm>
        </p:spPr>
        <p:txBody>
          <a:bodyPr/>
          <a:lstStyle>
            <a:lvl1pPr>
              <a:defRPr b="0"/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, if applicable"/>
          <p:cNvSpPr>
            <a:spLocks noGrp="1"/>
          </p:cNvSpPr>
          <p:nvPr>
            <p:ph sz="quarter" idx="17" hasCustomPrompt="1"/>
          </p:nvPr>
        </p:nvSpPr>
        <p:spPr>
          <a:xfrm>
            <a:off x="457200" y="1093152"/>
            <a:ext cx="5401434" cy="461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>
                <a:solidFill>
                  <a:srgbClr val="3E3D3C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7200" y="1844691"/>
            <a:ext cx="5401434" cy="351223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>
                <a:solidFill>
                  <a:srgbClr val="3E3D3C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defRPr>
                <a:solidFill>
                  <a:srgbClr val="3E3D3C"/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defRPr>
                <a:solidFill>
                  <a:srgbClr val="3E3D3C"/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defRPr>
                <a:solidFill>
                  <a:srgbClr val="3E3D3C"/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defRPr>
                <a:solidFill>
                  <a:srgbClr val="3E3D3C"/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914401"/>
            <a:ext cx="6096000" cy="5282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11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15" name="Division Name, if applicable"/>
          <p:cNvSpPr>
            <a:spLocks noGrp="1"/>
          </p:cNvSpPr>
          <p:nvPr>
            <p:ph type="body" sz="quarter" idx="21" hasCustomPrompt="1"/>
          </p:nvPr>
        </p:nvSpPr>
        <p:spPr>
          <a:xfrm>
            <a:off x="1988966" y="6334354"/>
            <a:ext cx="8907052" cy="35940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25460"/>
            <a:ext cx="838781" cy="365125"/>
          </a:xfrm>
        </p:spPr>
        <p:txBody>
          <a:bodyPr/>
          <a:lstStyle>
            <a:lvl1pPr>
              <a:defRPr b="0"/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, if applicable"/>
          <p:cNvSpPr>
            <a:spLocks noGrp="1"/>
          </p:cNvSpPr>
          <p:nvPr>
            <p:ph sz="quarter" idx="17" hasCustomPrompt="1"/>
          </p:nvPr>
        </p:nvSpPr>
        <p:spPr>
          <a:xfrm>
            <a:off x="457200" y="1093152"/>
            <a:ext cx="5401434" cy="461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>
                <a:solidFill>
                  <a:srgbClr val="3E3D3C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18" name="Bullet List text"/>
          <p:cNvSpPr>
            <a:spLocks noGrp="1"/>
          </p:cNvSpPr>
          <p:nvPr>
            <p:ph type="body" sz="quarter" idx="18"/>
          </p:nvPr>
        </p:nvSpPr>
        <p:spPr>
          <a:xfrm>
            <a:off x="468931" y="1816100"/>
            <a:ext cx="11265868" cy="3512237"/>
          </a:xfrm>
          <a:prstGeom prst="rect">
            <a:avLst/>
          </a:prstGeom>
        </p:spPr>
        <p:txBody>
          <a:bodyPr/>
          <a:lstStyle>
            <a:lvl1pPr marL="571500" indent="-571500">
              <a:spcAft>
                <a:spcPts val="600"/>
              </a:spcAft>
              <a:buSzPct val="80000"/>
              <a:buFont typeface="Arial" charset="0"/>
              <a:buChar char="•"/>
              <a:defRPr sz="3600">
                <a:solidFill>
                  <a:srgbClr val="3E3D3C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SzPct val="80000"/>
              <a:defRPr sz="3200" baseline="0">
                <a:solidFill>
                  <a:srgbClr val="3E3D3C"/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SzPct val="80000"/>
              <a:defRPr sz="2400">
                <a:solidFill>
                  <a:srgbClr val="3E3D3C"/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SzPct val="80000"/>
              <a:defRPr sz="2000">
                <a:solidFill>
                  <a:srgbClr val="3E3D3C"/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SzPct val="80000"/>
              <a:defRPr sz="2000">
                <a:solidFill>
                  <a:srgbClr val="3E3D3C"/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19" name="Division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988966" y="6328635"/>
            <a:ext cx="8907052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aseline="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w/ Sideba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range color field [design object]"/>
          <p:cNvSpPr/>
          <p:nvPr userDrawn="1"/>
        </p:nvSpPr>
        <p:spPr>
          <a:xfrm>
            <a:off x="8645302" y="0"/>
            <a:ext cx="3546699" cy="6196914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25460"/>
            <a:ext cx="838781" cy="365125"/>
          </a:xfrm>
        </p:spPr>
        <p:txBody>
          <a:bodyPr/>
          <a:lstStyle>
            <a:lvl1pPr>
              <a:defRPr b="0"/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"/>
          <p:cNvSpPr>
            <a:spLocks noGrp="1"/>
          </p:cNvSpPr>
          <p:nvPr>
            <p:ph type="title" hasCustomPrompt="1"/>
          </p:nvPr>
        </p:nvSpPr>
        <p:spPr>
          <a:xfrm>
            <a:off x="8839201" y="914399"/>
            <a:ext cx="2895598" cy="11201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8" name="Main content or caption text"/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2362200"/>
            <a:ext cx="2895600" cy="346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600" dirty="0"/>
              <a:t>Click to add text </a:t>
            </a:r>
            <a:endParaRPr lang="en-US" dirty="0"/>
          </a:p>
        </p:txBody>
      </p:sp>
      <p:sp>
        <p:nvSpPr>
          <p:cNvPr id="9" name="Picture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8645302" cy="619691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photo here or click image icon to select a photo</a:t>
            </a:r>
          </a:p>
        </p:txBody>
      </p:sp>
      <p:pic>
        <p:nvPicPr>
          <p:cNvPr id="22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23" name="Division Name, if applicable"/>
          <p:cNvSpPr>
            <a:spLocks noGrp="1"/>
          </p:cNvSpPr>
          <p:nvPr>
            <p:ph type="body" sz="quarter" idx="21" hasCustomPrompt="1"/>
          </p:nvPr>
        </p:nvSpPr>
        <p:spPr>
          <a:xfrm>
            <a:off x="1988966" y="6334354"/>
            <a:ext cx="8907052" cy="35940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25460"/>
            <a:ext cx="838782" cy="365125"/>
          </a:xfrm>
        </p:spPr>
        <p:txBody>
          <a:bodyPr/>
          <a:lstStyle>
            <a:lvl1pPr>
              <a:defRPr b="0"/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able content"/>
          <p:cNvSpPr>
            <a:spLocks noGrp="1"/>
          </p:cNvSpPr>
          <p:nvPr>
            <p:ph type="tbl" sz="quarter" idx="11" hasCustomPrompt="1"/>
          </p:nvPr>
        </p:nvSpPr>
        <p:spPr>
          <a:xfrm>
            <a:off x="457201" y="1806575"/>
            <a:ext cx="11277600" cy="3858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pic>
        <p:nvPicPr>
          <p:cNvPr id="9" name="Syracus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7" name="Division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988966" y="6328635"/>
            <a:ext cx="8907052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aseline="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325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D44500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8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3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58" r:id="rId3"/>
    <p:sldLayoutId id="2147483661" r:id="rId4"/>
    <p:sldLayoutId id="2147483667" r:id="rId5"/>
    <p:sldLayoutId id="2147483668" r:id="rId6"/>
    <p:sldLayoutId id="2147483663" r:id="rId7"/>
    <p:sldLayoutId id="2147483669" r:id="rId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2376" userDrawn="1">
          <p15:clr>
            <a:srgbClr val="F26B43"/>
          </p15:clr>
        </p15:guide>
        <p15:guide id="6" orient="horz" pos="3264" userDrawn="1">
          <p15:clr>
            <a:srgbClr val="F26B43"/>
          </p15:clr>
        </p15:guide>
        <p15:guide id="7" orient="horz" pos="1488" userDrawn="1">
          <p15:clr>
            <a:srgbClr val="F26B43"/>
          </p15:clr>
        </p15:guide>
        <p15:guide id="8" orient="horz" pos="4128" userDrawn="1">
          <p15:clr>
            <a:srgbClr val="F26B43"/>
          </p15:clr>
        </p15:guide>
        <p15:guide id="9" orient="horz" pos="576" userDrawn="1">
          <p15:clr>
            <a:srgbClr val="F26B43"/>
          </p15:clr>
        </p15:guide>
        <p15:guide id="10" pos="55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esenta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Sobriety Classification Using Gait and Other Biometrics</a:t>
            </a:r>
          </a:p>
        </p:txBody>
      </p:sp>
      <p:pic>
        <p:nvPicPr>
          <p:cNvPr id="8" name="Picture" descr="Aerial photo of the Quad during summer at Syracuse University.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>
            <a:fillRect/>
          </a:stretch>
        </p:blipFill>
        <p:spPr/>
      </p:pic>
      <p:sp>
        <p:nvSpPr>
          <p:cNvPr id="3" name="Presenter’s Name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Kevin Martin &amp; </a:t>
            </a:r>
            <a:r>
              <a:rPr lang="en-US" dirty="0" err="1"/>
              <a:t>Ravjot</a:t>
            </a:r>
            <a:r>
              <a:rPr lang="en-US" dirty="0"/>
              <a:t> Sachdev</a:t>
            </a:r>
          </a:p>
        </p:txBody>
      </p:sp>
      <p:sp>
        <p:nvSpPr>
          <p:cNvPr id="7" name="Syracuse University Division Nam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sp>
        <p:nvSpPr>
          <p:cNvPr id="6" name="Dat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9/9/2020</a:t>
            </a:r>
          </a:p>
        </p:txBody>
      </p:sp>
    </p:spTree>
    <p:extLst>
      <p:ext uri="{BB962C8B-B14F-4D97-AF65-F5344CB8AC3E}">
        <p14:creationId xmlns:p14="http://schemas.microsoft.com/office/powerpoint/2010/main" val="1850001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Sobriety Detection Using Machine Learning</a:t>
            </a:r>
          </a:p>
        </p:txBody>
      </p:sp>
      <p:sp>
        <p:nvSpPr>
          <p:cNvPr id="3" name="Main slide content text"/>
          <p:cNvSpPr>
            <a:spLocks noGrp="1"/>
          </p:cNvSpPr>
          <p:nvPr>
            <p:ph type="body" sz="quarter" idx="17"/>
          </p:nvPr>
        </p:nvSpPr>
        <p:spPr>
          <a:xfrm>
            <a:off x="253733" y="1171784"/>
            <a:ext cx="4978866" cy="4996981"/>
          </a:xfrm>
        </p:spPr>
        <p:txBody>
          <a:bodyPr/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Two-step biometric system to detect sobriety levels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First step involves gait-measurement as recorded by phone telemetry data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1800" dirty="0"/>
              <a:t>Data is processed via machine learning algorithms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1800" dirty="0"/>
              <a:t>Data is collected via passive methods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Second step involves iris scanning to confirm sobriety levels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1600" dirty="0"/>
              <a:t>Data would be collected through active methods</a:t>
            </a:r>
          </a:p>
        </p:txBody>
      </p:sp>
      <p:sp>
        <p:nvSpPr>
          <p:cNvPr id="8" name="Division Name, if applicable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C5F09F-C596-4818-B9F7-EBAE37DFE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492" y="1856545"/>
            <a:ext cx="4162425" cy="2524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09B76E-263C-46D8-8580-2F27740002FC}"/>
              </a:ext>
            </a:extLst>
          </p:cNvPr>
          <p:cNvSpPr txBox="1"/>
          <p:nvPr/>
        </p:nvSpPr>
        <p:spPr>
          <a:xfrm>
            <a:off x="6959402" y="4471116"/>
            <a:ext cx="312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Rolling average of x axis vs. TAC reading</a:t>
            </a:r>
          </a:p>
        </p:txBody>
      </p:sp>
    </p:spTree>
    <p:extLst>
      <p:ext uri="{BB962C8B-B14F-4D97-AF65-F5344CB8AC3E}">
        <p14:creationId xmlns:p14="http://schemas.microsoft.com/office/powerpoint/2010/main" val="7250794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Background/Previous Works</a:t>
            </a:r>
          </a:p>
        </p:txBody>
      </p:sp>
      <p:sp>
        <p:nvSpPr>
          <p:cNvPr id="3" name="Main slide content text"/>
          <p:cNvSpPr>
            <a:spLocks noGrp="1"/>
          </p:cNvSpPr>
          <p:nvPr>
            <p:ph type="body" sz="quarter" idx="17"/>
          </p:nvPr>
        </p:nvSpPr>
        <p:spPr>
          <a:xfrm>
            <a:off x="457200" y="1185705"/>
            <a:ext cx="10438818" cy="44722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Manual testing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SFSTs (walk-and-turn, one leg stand)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Breathalyzers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Gait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Measurements: 3-axis accelerometer, gyroscope, magnetometer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Features: Mean, standard deviation, correlation, energy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Ascending limb vs descending limb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Optical flow analysis using video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Eye thermal imaging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Features: Ratio of mean value of iris pixels to mean value of sclera pixels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Division Name, if applicable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FC619229-3740-4FA9-9BA9-B915A6F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247" y="1455833"/>
            <a:ext cx="3294856" cy="929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775F98-6391-4B86-8278-4D20001A3AE2}"/>
              </a:ext>
            </a:extLst>
          </p:cNvPr>
          <p:cNvSpPr txBox="1"/>
          <p:nvPr/>
        </p:nvSpPr>
        <p:spPr>
          <a:xfrm>
            <a:off x="8722715" y="2498103"/>
            <a:ext cx="1673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Eye thermal imaging</a:t>
            </a:r>
          </a:p>
          <a:p>
            <a:r>
              <a:rPr lang="en-US" sz="1200" dirty="0"/>
              <a:t>Left: sober, Right: drunk</a:t>
            </a:r>
          </a:p>
        </p:txBody>
      </p:sp>
    </p:spTree>
    <p:extLst>
      <p:ext uri="{BB962C8B-B14F-4D97-AF65-F5344CB8AC3E}">
        <p14:creationId xmlns:p14="http://schemas.microsoft.com/office/powerpoint/2010/main" val="30513959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experiment design</a:t>
            </a:r>
          </a:p>
        </p:txBody>
      </p:sp>
      <p:sp>
        <p:nvSpPr>
          <p:cNvPr id="3" name="Main slide content text"/>
          <p:cNvSpPr>
            <a:spLocks noGrp="1"/>
          </p:cNvSpPr>
          <p:nvPr>
            <p:ph type="body" sz="quarter" idx="17"/>
          </p:nvPr>
        </p:nvSpPr>
        <p:spPr>
          <a:xfrm>
            <a:off x="457200" y="1185705"/>
            <a:ext cx="4727196" cy="44722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Feature Extraction: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/>
              <a:t>TAC readings measured every half hour, telemetry readings measured every millisecond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/>
              <a:t>Used three sets of moving averages (500, 1000, 5000) for all three axes (x, y, and z)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/>
              <a:t>Matched rolling averages to TAC readings, leaving over 5,000 records to test</a:t>
            </a:r>
          </a:p>
        </p:txBody>
      </p:sp>
      <p:sp>
        <p:nvSpPr>
          <p:cNvPr id="8" name="Division Name, if applicable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sp>
        <p:nvSpPr>
          <p:cNvPr id="7" name="Main slide content text">
            <a:extLst>
              <a:ext uri="{FF2B5EF4-FFF2-40B4-BE49-F238E27FC236}">
                <a16:creationId xmlns:a16="http://schemas.microsoft.com/office/drawing/2014/main" id="{FA9938A7-F43F-4414-A445-A612157320D4}"/>
              </a:ext>
            </a:extLst>
          </p:cNvPr>
          <p:cNvSpPr txBox="1">
            <a:spLocks/>
          </p:cNvSpPr>
          <p:nvPr/>
        </p:nvSpPr>
        <p:spPr>
          <a:xfrm>
            <a:off x="6442492" y="1129917"/>
            <a:ext cx="4727196" cy="44722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600" kern="1200">
                <a:solidFill>
                  <a:srgbClr val="3E3D3C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5F513-0178-484C-A0AD-6E4C68A93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515" y="1185705"/>
            <a:ext cx="46291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5792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experiment design - continued</a:t>
            </a:r>
          </a:p>
        </p:txBody>
      </p:sp>
      <p:sp>
        <p:nvSpPr>
          <p:cNvPr id="3" name="Main slide content text"/>
          <p:cNvSpPr>
            <a:spLocks noGrp="1"/>
          </p:cNvSpPr>
          <p:nvPr>
            <p:ph type="body" sz="quarter" idx="17"/>
          </p:nvPr>
        </p:nvSpPr>
        <p:spPr>
          <a:xfrm>
            <a:off x="457200" y="1185705"/>
            <a:ext cx="4727196" cy="44722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Methodology: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/>
              <a:t>Split TAC readings into binary groups: &gt;=.08 inebriated, &lt;.08 sober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/>
              <a:t>Tested multiple machine learning algorithms to determine the most effective: naïve Bayes, decision tree, grid search, and </a:t>
            </a:r>
            <a:r>
              <a:rPr lang="en-US" sz="2000" dirty="0" err="1"/>
              <a:t>XGBoost</a:t>
            </a:r>
            <a:endParaRPr lang="en-US" sz="2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/>
              <a:t>Utilized scikit-learn API in Python with a 70/30 train test split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/>
              <a:t>Created a “driver” function to test each model on the same x and y data each time</a:t>
            </a:r>
          </a:p>
        </p:txBody>
      </p:sp>
      <p:sp>
        <p:nvSpPr>
          <p:cNvPr id="8" name="Division Name, if applicable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sp>
        <p:nvSpPr>
          <p:cNvPr id="7" name="Main slide content text">
            <a:extLst>
              <a:ext uri="{FF2B5EF4-FFF2-40B4-BE49-F238E27FC236}">
                <a16:creationId xmlns:a16="http://schemas.microsoft.com/office/drawing/2014/main" id="{FA9938A7-F43F-4414-A445-A612157320D4}"/>
              </a:ext>
            </a:extLst>
          </p:cNvPr>
          <p:cNvSpPr txBox="1">
            <a:spLocks/>
          </p:cNvSpPr>
          <p:nvPr/>
        </p:nvSpPr>
        <p:spPr>
          <a:xfrm>
            <a:off x="6442492" y="1129917"/>
            <a:ext cx="4727196" cy="44722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600" kern="1200">
                <a:solidFill>
                  <a:srgbClr val="3E3D3C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40C248-D804-4DEA-9101-301DF6655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412" y="1325459"/>
            <a:ext cx="3974162" cy="28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86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Main slide content text"/>
          <p:cNvSpPr>
            <a:spLocks noGrp="1"/>
          </p:cNvSpPr>
          <p:nvPr>
            <p:ph type="body" sz="quarter" idx="17"/>
          </p:nvPr>
        </p:nvSpPr>
        <p:spPr>
          <a:xfrm>
            <a:off x="457200" y="1185706"/>
            <a:ext cx="11169941" cy="303395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Focused on accuracy, with a secondary emphasis on precision and recall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/>
              <a:t>XGBoost</a:t>
            </a:r>
            <a:r>
              <a:rPr lang="en-US" sz="2800" dirty="0"/>
              <a:t> performed the best, with almost 99% accuracy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Grid search was second best, but required much more setup/tuning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1600" dirty="0"/>
              <a:t>Costs outweighed the benefits, especially when considering how well </a:t>
            </a:r>
            <a:r>
              <a:rPr lang="en-US" sz="1600" dirty="0" err="1"/>
              <a:t>XGBoost</a:t>
            </a:r>
            <a:r>
              <a:rPr lang="en-US" sz="1600" dirty="0"/>
              <a:t> works “out of the box”</a:t>
            </a:r>
          </a:p>
        </p:txBody>
      </p:sp>
      <p:sp>
        <p:nvSpPr>
          <p:cNvPr id="8" name="Division Name, if applicable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C27CF9-3968-4FB1-BE53-46C13644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59" y="3959831"/>
            <a:ext cx="10198215" cy="20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391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27D9CD-6F3C-4784-A41D-27E3B2CFB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BC0834-18FD-46D6-B3A0-F5989C3D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645F-1902-46B3-A9FC-3E22EEF7D9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7937"/>
            <a:ext cx="10438818" cy="49242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Facial thermal imaging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87% accuracy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Bayesian classifier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Eye thermal imaging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“99% confidence”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Undetermined for 5 of 41 participants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Supervised learning - Support Vector Machine (SVM)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Gait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Accelerometer – Different training data for ascending/descending limb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/>
              <a:t>Bayesian Regularized Neural Network and Fast Fourier Transformation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Video – near 100% accuracy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D25FCC-C0E8-49C7-8147-00D91E291E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E1613-BD69-4A28-8F9E-B928E8241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522" y="1126800"/>
            <a:ext cx="4032359" cy="2483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001840-52C1-4EBC-B1A7-A74D06491C35}"/>
              </a:ext>
            </a:extLst>
          </p:cNvPr>
          <p:cNvSpPr txBox="1"/>
          <p:nvPr/>
        </p:nvSpPr>
        <p:spPr>
          <a:xfrm>
            <a:off x="9077087" y="3711778"/>
            <a:ext cx="1400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Optical flow frames</a:t>
            </a:r>
          </a:p>
        </p:txBody>
      </p:sp>
    </p:spTree>
    <p:extLst>
      <p:ext uri="{BB962C8B-B14F-4D97-AF65-F5344CB8AC3E}">
        <p14:creationId xmlns:p14="http://schemas.microsoft.com/office/powerpoint/2010/main" val="10247454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Conclusion/Future Work</a:t>
            </a:r>
          </a:p>
        </p:txBody>
      </p:sp>
      <p:sp>
        <p:nvSpPr>
          <p:cNvPr id="3" name="Main slide content text"/>
          <p:cNvSpPr>
            <a:spLocks noGrp="1"/>
          </p:cNvSpPr>
          <p:nvPr>
            <p:ph type="body" sz="quarter" idx="17"/>
          </p:nvPr>
        </p:nvSpPr>
        <p:spPr>
          <a:xfrm>
            <a:off x="457200" y="1185705"/>
            <a:ext cx="10438818" cy="44722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We would like to implement the second step of our system and use iris scanning to help confirm the results of the telemetry models</a:t>
            </a:r>
            <a:endParaRPr lang="en-US" sz="1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1600"/>
              <a:t>Would require </a:t>
            </a:r>
            <a:r>
              <a:rPr lang="en-US" sz="1600" dirty="0"/>
              <a:t>extra hardware for thermal imaging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We would also like to extend the initial step by including more test subjects and control for external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Overall, we are pleased with the results from the first step and believe we have demonstrated it is possible to accurately determine sobriety levels from biometric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Division Name, if applicable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2870066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Questions/Comments</a:t>
            </a:r>
            <a:endParaRPr lang="en-US" dirty="0"/>
          </a:p>
        </p:txBody>
      </p:sp>
      <p:sp>
        <p:nvSpPr>
          <p:cNvPr id="8" name="Division Name, if applicable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877233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_contemporary_widescreen_system_template" id="{32E50219-E317-064B-8D7F-6C31AF48A224}" vid="{AFFC8BA4-B10D-8F4B-B96C-D66097F71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syracuse_contemporary_widescreen_system_template</Template>
  <TotalTime>1358</TotalTime>
  <Words>555</Words>
  <Application>Microsoft Office PowerPoint</Application>
  <PresentationFormat>Widescreen</PresentationFormat>
  <Paragraphs>86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Times New Roman</vt:lpstr>
      <vt:lpstr>Trebuchet MS</vt:lpstr>
      <vt:lpstr>Office Theme</vt:lpstr>
      <vt:lpstr>Sobriety Classification Using Gait and Other Biometrics</vt:lpstr>
      <vt:lpstr>Sobriety Detection Using Machine Learning</vt:lpstr>
      <vt:lpstr>Background/Previous Works</vt:lpstr>
      <vt:lpstr>Overview of experiment design</vt:lpstr>
      <vt:lpstr>Overview of experiment design - continued</vt:lpstr>
      <vt:lpstr>Results</vt:lpstr>
      <vt:lpstr>Results Comparisons</vt:lpstr>
      <vt:lpstr>Conclusion/Future Work</vt:lpstr>
      <vt:lpstr>Questions/Comments</vt:lpstr>
    </vt:vector>
  </TitlesOfParts>
  <Company>Raytheon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Greg Wagner</dc:creator>
  <cp:lastModifiedBy>Kevin Martin</cp:lastModifiedBy>
  <cp:revision>26</cp:revision>
  <dcterms:created xsi:type="dcterms:W3CDTF">2019-09-03T02:01:51Z</dcterms:created>
  <dcterms:modified xsi:type="dcterms:W3CDTF">2020-09-10T00:01:20Z</dcterms:modified>
</cp:coreProperties>
</file>