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75" r:id="rId5"/>
    <p:sldId id="260" r:id="rId6"/>
    <p:sldId id="276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1" r:id="rId15"/>
    <p:sldId id="272" r:id="rId16"/>
    <p:sldId id="274" r:id="rId17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95635B-E7E5-437B-99E5-32D8F70A10D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Cantarell" pitchFamily="2"/>
              <a:cs typeface="Nimbus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015F-79AA-415A-804E-EE5A25039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Cantarell" pitchFamily="2"/>
              <a:cs typeface="Nimbus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CBF9E-5310-4FB6-AD76-B2A9FC190B9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Cantarell" pitchFamily="2"/>
              <a:cs typeface="Nimbus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47346-074C-4615-9BAB-DAF52447847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AAFFEF3-9D7D-45A5-8EC7-90E4A4BA1C8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Cantarell" pitchFamily="2"/>
              <a:cs typeface="Nimbus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9189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48099-9602-4415-B1AE-9F882D0B9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FA3AE-E074-42E5-B136-C62D7AEF4BD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1132740-636B-41FC-B008-AFF8ED67EF5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B2265-75EB-4481-BDAC-A918857F77E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4D4FA-AE2C-4C43-B9CC-C0337B70034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3EBBC-EF21-403A-BEC3-206AF46C32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3BDBC507-80E2-487C-BB22-030888A21A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C5040-0779-47B7-9EB5-317F4AEA6A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C99079-8DE8-45BD-B167-F6A6AB44867C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7A661-B870-494F-8973-1B236012EA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24C22-2D09-4E65-AF86-10396F5BAF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7F9F-CE2A-480B-B119-8237C7B804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0CDFAD-10D5-4DB4-87B4-280813511A95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7155D-A084-4D49-8C1D-C936381A76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6A9E8-FEAB-4CC6-8BED-DA9519DE66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957B6-C64C-4555-8500-C74C60736F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8A6A3D-C945-41A0-BCAD-0B70E15309DD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8AB78E-8238-42EE-B024-E7D4AD8146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DA737-443D-4BEA-8468-9491E7971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63531-18E5-4951-8B62-430AE199EB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C6A8E5-8DAC-43DE-B10A-A931E8BEB380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455E44-C8FF-46F4-8E09-F505BAC458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4C428-25C6-4C27-A084-AD4B9EBDD1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CF5F3-E96A-40E3-A514-09B23CAD82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621922A-32AB-4BAE-8A21-AD251FCF7070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ECADFB-DE7A-45E0-B653-FEBD26C37E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E8BAC6-0BFE-451A-9C1C-0F326240FB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B8D7-1E97-4C87-98C8-D1613B69E4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75C022-A68B-4062-804C-1E88C0D7CD44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6CEC9-6978-4AB5-A3FC-C44A43281E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13C77-D214-45BA-83F6-7B8C4425A4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93DB3-7D9A-4FD2-A77B-4F0A36C908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45C12B-9863-419A-8759-EF812CA78872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B4BDD-EB23-406D-9EDB-0741FD750F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B0166-4B4A-4617-BF73-F8BB59C160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98F7-44B6-4D2D-BD22-1DCA3E6273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29ECD6-5670-471F-A014-2CA4D37FCDB5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ECA88-E6DB-4103-A5D7-EDBF2E3726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13538-894D-4965-9C0B-9F2FF4827B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C44B2-F7C8-444F-91F8-D77F5180A5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FA32EB-F8E0-439A-88D3-C580D58CB798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97424-C6BD-4829-BECD-0353178AF2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A03F4-D523-40CC-92B6-15B1DA16BC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27C7-E0E6-4D36-82D1-1CD101F254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EACA7F-042B-4441-A92B-E88D8E8256EF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F47DE0-EC70-4AED-9FD4-E9F0F9924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2F5C5-5620-4165-A8AD-36CAA4EB2B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27C7-E0E6-4D36-82D1-1CD101F254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EACA7F-042B-4441-A92B-E88D8E8256EF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F47DE0-EC70-4AED-9FD4-E9F0F9924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2F5C5-5620-4165-A8AD-36CAA4EB2B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9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B19E-A399-4D1A-A74A-0BC8BF6842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E6582B-5D05-400F-8D23-5279975A9439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B354A-A40B-430F-A596-D195BC7D93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C77BBD-7507-405C-8D91-83957CF213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27C7-E0E6-4D36-82D1-1CD101F254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EACA7F-042B-4441-A92B-E88D8E8256EF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F47DE0-EC70-4AED-9FD4-E9F0F9924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2F5C5-5620-4165-A8AD-36CAA4EB2B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F8893-24A9-4F10-B010-49576EE502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F33849-9CB8-4D8A-9FEC-942EDAA6289D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2E61-CABA-4B13-AF4C-65DACFC230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2BA45-CEC5-4170-8B2C-8ADB0F219B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2388-2309-4C3A-941E-92E3E1DBE9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81A8FD-335C-4364-8ED8-D3F00973BCF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4B208-C211-408A-A2BB-E534FD5A0B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B84CF-BFC0-4C75-AF2D-01176638F0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4595-4BFB-4F8C-A22C-2B562B8B6D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853356-33D5-4D44-8688-12655E918DD6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822DF-1654-496B-80D4-4B968E5E03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4A896-2446-4DC6-A85D-EC6CF3444F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287DFC-C36D-4FD3-BA13-726F4BE1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DDDE3-EAC1-45AF-A994-9A9A436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DDDE3-EAC1-45AF-A994-9A9A436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DDDE3-EAC1-45AF-A994-9A9A4363D7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0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B3DD3D-496A-42EA-8021-C5506E5F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DDDE3-EAC1-45AF-A994-9A9A436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DDDE3-EAC1-45AF-A994-9A9A436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D5DB9A-C9B2-4F01-9C1C-B2EA2173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E8EBB8-7584-4EF7-A670-6D9CF6C2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FD2E42-8052-477F-8914-F1316E8BE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289485-BD6F-4AF3-9AEA-432B8D4B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F99984-FD44-4644-9236-B32425DB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7A71D-7A63-4AE2-A775-829F6233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F1842B-FCB9-4EC0-AC9A-B1A5D485E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3A011C-0D8A-4DFA-B7F2-E4ECC848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98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CE7B81-007E-4D4F-80B4-CA606735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5A128D-EA72-44C7-AE14-8534AE5B4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97DDDE3-EAC1-45AF-A994-9A9A436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0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DE62D55-D880-4886-B491-B5D093CD4D5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30000"/>
          </a:blip>
          <a:srcRect/>
          <a:stretch>
            <a:fillRect/>
          </a:stretch>
        </p:blipFill>
        <p:spPr>
          <a:xfrm>
            <a:off x="0" y="0"/>
            <a:ext cx="3796200" cy="25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3DDC81-8733-4B4D-95C9-ACCE4440B8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30800"/>
            <a:ext cx="9359900" cy="1924050"/>
          </a:xfrm>
        </p:spPr>
        <p:txBody>
          <a:bodyPr vert="horz">
            <a:spAutoFit/>
          </a:bodyPr>
          <a:lstStyle/>
          <a:p>
            <a:pPr lvl="0"/>
            <a:r>
              <a:rPr lang="en-US" b="0" i="0" dirty="0">
                <a:effectLst/>
                <a:latin typeface="Arial" panose="020B0604020202020204" pitchFamily="34" charset="0"/>
              </a:rPr>
              <a:t>Combining Blockchain and Machine Learning to Forecast Cryptocurrency Prices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39645F-196C-48B7-9098-46ED95E6CAB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5529833"/>
            <a:ext cx="9359900" cy="1359346"/>
          </a:xfrm>
        </p:spPr>
        <p:txBody>
          <a:bodyPr vert="horz" anchor="ctr">
            <a:spAutoFit/>
          </a:bodyPr>
          <a:lstStyle/>
          <a:p>
            <a:pPr lvl="0" algn="ctr"/>
            <a:r>
              <a:rPr lang="en-US" sz="2200" dirty="0"/>
              <a:t>Kevin Martin, Izzat </a:t>
            </a:r>
            <a:r>
              <a:rPr lang="en-US" sz="2200" dirty="0" err="1"/>
              <a:t>Alsmadi</a:t>
            </a:r>
            <a:r>
              <a:rPr lang="en-US" sz="2200" dirty="0"/>
              <a:t>, Mohamed </a:t>
            </a:r>
            <a:r>
              <a:rPr lang="en-US" sz="2200" dirty="0" err="1"/>
              <a:t>Rahouti</a:t>
            </a:r>
            <a:r>
              <a:rPr lang="en-US" sz="2200" dirty="0"/>
              <a:t>, Moussa Ayyash</a:t>
            </a:r>
          </a:p>
          <a:p>
            <a:pPr lvl="0" algn="ctr"/>
            <a:r>
              <a:rPr lang="en-US" sz="2000" b="0" i="0" dirty="0">
                <a:effectLst/>
                <a:latin typeface="Oswald"/>
              </a:rPr>
              <a:t>The Second International Conference on Blockchain Computing and Applications</a:t>
            </a:r>
          </a:p>
          <a:p>
            <a:pPr lvl="0" algn="ctr"/>
            <a:r>
              <a:rPr lang="en-US" sz="2200" dirty="0"/>
              <a:t>November 2 – November 5,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90744EF-1DE5-45CA-8FDB-B9D1725C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6D4266-988C-4919-91B6-8EAD7A346267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0D031-2292-443E-AA37-A410CF1B62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Time Series Analysis - SNN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3854-B163-4E13-88B2-6973F63060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828800"/>
            <a:ext cx="9509125" cy="2103438"/>
          </a:xfrm>
        </p:spPr>
        <p:txBody>
          <a:bodyPr vert="horz"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Most sophisticated single-algorithm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Not (relatively) computationally intensive, allowed for more tuning and experimentation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Over five times better than moving average (via MSE)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BF9491A0-99FB-402C-B8B6-FEF642FD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6520" y="4023360"/>
            <a:ext cx="9637560" cy="30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423A23-A5F6-4CDB-AF74-FB5AF230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206D23-C22F-4153-9A45-FECF74F26DA3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BDF12-B8C2-4AB7-B95F-115E76C747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Linear Regression Approaches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2B10CAF-CF5E-4DBA-AE59-037A9E29B8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640" y="4206240"/>
            <a:ext cx="8478720" cy="2706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35C0B1-5A89-4ADB-8EEE-F3BB10949FCF}"/>
              </a:ext>
            </a:extLst>
          </p:cNvPr>
          <p:cNvSpPr txBox="1">
            <a:spLocks/>
          </p:cNvSpPr>
          <p:nvPr/>
        </p:nvSpPr>
        <p:spPr>
          <a:xfrm>
            <a:off x="0" y="1828800"/>
            <a:ext cx="9509125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85" indent="-377985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205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18967" indent="-314988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8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259951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6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76393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6790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7189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7586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77985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28382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Best single-algorithm performance</a:t>
            </a:r>
          </a:p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Helped with highly volatile price swings by standardizing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CF1E551-A71B-4DF3-A7F6-10C8A352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B6D06F-05D7-4DD9-92BC-F234781F8F94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CF67-FF64-444C-990B-4C3F6E4A99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Linear Regression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FEE4-02AE-4194-9FCE-8788A344C1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88150" y="1920875"/>
            <a:ext cx="3292475" cy="2101850"/>
          </a:xfrm>
        </p:spPr>
        <p:txBody>
          <a:bodyPr vert="horz"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Both outpeformed SNN by similar margins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AAE9E28-5157-41DD-AE83-72E9671DAE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809360"/>
            <a:ext cx="6649919" cy="22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9A8E82F6-7F21-4B78-9FDF-7AD1D907979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2880" y="4306320"/>
            <a:ext cx="6675119" cy="227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0E5550-C109-43C4-A244-801593DF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C53C8E-7AFD-45AF-B788-8827904F722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7EE15-7AD3-4E86-9C98-40F87AEF9B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Ensemble Method – Hard Voting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F434A3B-3FBF-4331-AC75-E6B676FF856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1760" y="1722600"/>
            <a:ext cx="7780680" cy="2483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ECD9EE7-CEA1-49A9-923A-24CD7D9E5FFF}"/>
              </a:ext>
            </a:extLst>
          </p:cNvPr>
          <p:cNvSpPr txBox="1">
            <a:spLocks/>
          </p:cNvSpPr>
          <p:nvPr/>
        </p:nvSpPr>
        <p:spPr>
          <a:xfrm>
            <a:off x="131760" y="4785356"/>
            <a:ext cx="9509125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85" indent="-377985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205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18967" indent="-314988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8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259951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6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76393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6790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7189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7586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77985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28382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Poor performance relative to each of the individual models</a:t>
            </a:r>
          </a:p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“Polling” method too extreme to produce improved results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DD9CC13-1C4E-4B36-9062-8CF9B76F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6CC615-CE8D-448A-8500-FA43DEF01A40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042EB-4652-4843-A9E1-C1DD88CC50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Ensemble Method – Weighted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22B6FA9-3A09-4BE3-9C44-705D37EC97F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783800"/>
            <a:ext cx="7589519" cy="24224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534AAA-0ED1-4B6C-A85C-303D733A35B5}"/>
              </a:ext>
            </a:extLst>
          </p:cNvPr>
          <p:cNvSpPr txBox="1">
            <a:spLocks/>
          </p:cNvSpPr>
          <p:nvPr/>
        </p:nvSpPr>
        <p:spPr>
          <a:xfrm>
            <a:off x="408562" y="4562272"/>
            <a:ext cx="9509125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85" indent="-377985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205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18967" indent="-314988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8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259951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6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76393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6790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7189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7586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77985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28382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Best performance observed, in both in terms of MAPE and MSE</a:t>
            </a:r>
          </a:p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Weighted approach helped temper results, allowing for best price prediction</a:t>
            </a:r>
          </a:p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0D389-29A3-4DB6-B848-FD38F9C4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7310AE-A044-47DD-93A5-E65EDBC7F8F2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3DF46-0FFC-4064-967E-A7ABB36B11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Method Summary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AA15036-30D9-412E-9880-7795F3AE0C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1642" y="4565183"/>
            <a:ext cx="7846920" cy="2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062FB-5268-47A8-9BBF-C04123605F66}"/>
              </a:ext>
            </a:extLst>
          </p:cNvPr>
          <p:cNvSpPr txBox="1">
            <a:spLocks/>
          </p:cNvSpPr>
          <p:nvPr/>
        </p:nvSpPr>
        <p:spPr>
          <a:xfrm>
            <a:off x="554037" y="1589222"/>
            <a:ext cx="8007914" cy="204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85" indent="-377985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205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18967" indent="-314988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8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259951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6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76393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6790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7189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7586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77985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28382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Examining the results of approaches taken</a:t>
            </a:r>
          </a:p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Note the extremely quick time to train in all cases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E5DA9-D0CD-46D1-9BD4-3ACC478B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8AC355-BC3F-4455-895C-19528D72E0D8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4F0D3-7326-488B-8514-1F66DA5853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6252-610B-4571-B8C1-C37F3DFD8E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7225" y="1979613"/>
            <a:ext cx="9423400" cy="2184400"/>
          </a:xfrm>
        </p:spPr>
        <p:txBody>
          <a:bodyPr vert="horz">
            <a:normAutofit fontScale="85000" lnSpcReduction="20000"/>
          </a:bodyPr>
          <a:lstStyle/>
          <a:p>
            <a:pPr lvl="0"/>
            <a:r>
              <a:rPr lang="en-US" sz="2800" dirty="0"/>
              <a:t>Leverage blockchain infrastructure to derive statistically useful features for price prediction</a:t>
            </a:r>
          </a:p>
          <a:p>
            <a:pPr lvl="0"/>
            <a:r>
              <a:rPr lang="en-US" sz="2800" dirty="0"/>
              <a:t>Develop multiple machine learning models based on these features with varying degrees of success</a:t>
            </a:r>
          </a:p>
          <a:p>
            <a:pPr lvl="0"/>
            <a:r>
              <a:rPr lang="en-US" sz="2800" dirty="0"/>
              <a:t>Synthesize multiple models for more sophisticated ensemble approach</a:t>
            </a:r>
          </a:p>
          <a:p>
            <a:pPr lvl="0"/>
            <a:endParaRPr lang="en-US" sz="2800" dirty="0"/>
          </a:p>
          <a:p>
            <a:pPr lvl="0"/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B3DAE28-45A1-49D3-8C4D-7F0736BF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98DBE3-AA10-4AB2-9801-6F4285F046A3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AB44E-2A64-42DE-947C-02E56C7206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Research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3753-9840-4DFE-B88B-52488A8A31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9359900" cy="2777213"/>
          </a:xfrm>
        </p:spPr>
        <p:txBody>
          <a:bodyPr vert="horz">
            <a:normAutofit fontScale="92500"/>
          </a:bodyPr>
          <a:lstStyle/>
          <a:p>
            <a:pPr lvl="0"/>
            <a:r>
              <a:rPr lang="en-US" sz="2800" dirty="0"/>
              <a:t>Which features of cryptocurrency trading will best predict future price movements?</a:t>
            </a:r>
          </a:p>
          <a:p>
            <a:pPr lvl="0"/>
            <a:r>
              <a:rPr lang="en-US" sz="2800" dirty="0"/>
              <a:t>Can a model based solely on features accurately predict Bitcoin prices?</a:t>
            </a:r>
          </a:p>
          <a:p>
            <a:pPr lvl="0"/>
            <a:r>
              <a:rPr lang="en-US" sz="2800" dirty="0"/>
              <a:t>Can we develop an accurate pricing algorithm, and if so, which method would yield the best results?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5BBEF57-F38E-4A5B-9E86-DE9EED5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55E83E-144F-40CA-9F91-C977F4B75B1D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2B902-5F1B-4B48-9BE4-89B31F780F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39725-5342-4711-8E77-759811E6CB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" y="5486399"/>
            <a:ext cx="9503923" cy="1533525"/>
          </a:xfrm>
        </p:spPr>
        <p:txBody>
          <a:bodyPr vert="horz">
            <a:normAutofit fontScale="92500" lnSpcReduction="1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/>
              <a:t>Features selected using gradient boosting and supported with PCA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/>
              <a:t>Potentially usable features: volume, market cap, capitalization change 1 day and max supply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6DB6F9-03F0-4BD7-8A8F-5B402DD8E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62" y="1480766"/>
            <a:ext cx="559117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5BBEF57-F38E-4A5B-9E86-DE9EED5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55E83E-144F-40CA-9F91-C977F4B75B1D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2B902-5F1B-4B48-9BE4-89B31F780F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 dirty="0"/>
              <a:t>Feature Selection -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39725-5342-4711-8E77-759811E6CB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4567238" cy="5040312"/>
          </a:xfrm>
        </p:spPr>
        <p:txBody>
          <a:bodyPr vert="horz"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/>
              <a:t>Apply </a:t>
            </a:r>
            <a:r>
              <a:rPr lang="en-US" sz="2400" dirty="0" err="1"/>
              <a:t>XGBoost</a:t>
            </a:r>
            <a:r>
              <a:rPr lang="en-US" sz="2400" dirty="0"/>
              <a:t> to expedite hyper parameter tuning, further expedited by </a:t>
            </a:r>
            <a:r>
              <a:rPr lang="en-US" sz="2400" dirty="0" err="1"/>
              <a:t>Dmatrix</a:t>
            </a:r>
            <a:r>
              <a:rPr lang="en-US" sz="2400" dirty="0"/>
              <a:t> function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/>
              <a:t>Top three features chosen based on F1 Scores, which consider both precision and recall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B5AB2D0-022D-4DB8-AC5B-05FA7073867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39200" y="1828800"/>
            <a:ext cx="3762000" cy="4459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08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3C8B028-E434-4B46-B054-973AB45B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5435F8-DED2-4B83-96A6-19120A9FCA9D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4734A-3CB4-4858-9EE4-57C5E5EC2F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Feature Selection - Continued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074A1-7309-4659-900A-6C8464EBAC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34036" y="1735137"/>
            <a:ext cx="4486275" cy="2044700"/>
          </a:xfrm>
        </p:spPr>
        <p:txBody>
          <a:bodyPr vert="horz"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Scatterplot vs. partial dependencies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Market Cap (total dollar value of outstanding coins) is clearly the strongest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BDE2114-3A93-4926-AE08-77C7D52D89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7345" y="1350720"/>
            <a:ext cx="3291839" cy="53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8F67403E-BBF8-4D22-9FED-1C52185332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98457" y="3951720"/>
            <a:ext cx="4475520" cy="2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5BBEF57-F38E-4A5B-9E86-DE9EED5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55E83E-144F-40CA-9F91-C977F4B75B1D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2B902-5F1B-4B48-9BE4-89B31F780F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 dirty="0"/>
              <a:t>Feature Selection -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39725-5342-4711-8E77-759811E6CB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7133" y="5593404"/>
            <a:ext cx="9085634" cy="1640276"/>
          </a:xfrm>
        </p:spPr>
        <p:txBody>
          <a:bodyPr vert="horz">
            <a:normAutofit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/>
              <a:t>Results of PCA showing how three features can explain over 90% of the 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AC9DF-D4A7-4581-A6B3-8966EE5E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1966270"/>
            <a:ext cx="6943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8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54144-DC80-454F-8A65-C6C82873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08FA25-8F35-4048-83CF-6946009723B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0E96-13B1-4B82-9858-D8F3F1C259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Feature Selection - 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846FD-14CB-4A44-B818-6DECB372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3678894"/>
            <a:ext cx="7036103" cy="297394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67852F3-A983-4197-9892-C2CB5C1440F1}"/>
              </a:ext>
            </a:extLst>
          </p:cNvPr>
          <p:cNvSpPr txBox="1">
            <a:spLocks/>
          </p:cNvSpPr>
          <p:nvPr/>
        </p:nvSpPr>
        <p:spPr>
          <a:xfrm>
            <a:off x="720725" y="1260475"/>
            <a:ext cx="7975803" cy="204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85" indent="-377985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205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18967" indent="-314988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98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259951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76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76393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6790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7189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7586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779850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283829" indent="-251990" algn="l" defTabSz="503979" rtl="0" eaLnBrk="1" latinLnBrk="0" hangingPunct="1">
              <a:spcBef>
                <a:spcPts val="1102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4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Price prediction based solely on feature selection generates poor results</a:t>
            </a:r>
          </a:p>
          <a:p>
            <a:pPr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Given the nature of the task, feature-only price prediction is an inappropriate 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B1D3520-5EDD-4940-9CE6-E720919B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548E26-E86E-4CA7-9315-BA9997B3E777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94B11-239B-47F4-B4AC-27D8D18876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Time Series Analysis -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9D57F-DA8C-4589-90D4-164293A4FB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8875713" cy="1860550"/>
          </a:xfrm>
        </p:spPr>
        <p:txBody>
          <a:bodyPr vert="horz">
            <a:normAutofit fontScale="925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Sequential Neural Network to predict price with 70/30 train/test split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Using the mean squared error (MSE) and mean absolute percent error (MAPE) as accuracy measures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dirty="0"/>
              <a:t>Compare to both average and moving average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587E4B2-F284-4A73-B418-A993C33E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CD265-263E-47B1-A444-A707CDE1531F}" type="slidenum"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BAF77-D994-4EAF-A762-6CC73F2CBC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 vert="horz"/>
          <a:lstStyle/>
          <a:p>
            <a:pPr lvl="0"/>
            <a:r>
              <a:rPr lang="en-US"/>
              <a:t>Time Series Analysis – Moving Average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B763-9D7C-41A8-973C-EBCA82EFC3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79613"/>
            <a:ext cx="7594600" cy="1403350"/>
          </a:xfrm>
        </p:spPr>
        <p:txBody>
          <a:bodyPr vert="horz"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Moving average closer than initially anticipated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Helped validate train/test split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733D025-2553-4517-AC26-687043158B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7040" y="3749040"/>
            <a:ext cx="9255600" cy="292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722</TotalTime>
  <Words>462</Words>
  <Application>Microsoft Office PowerPoint</Application>
  <PresentationFormat>Widescreen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Oswald</vt:lpstr>
      <vt:lpstr>Source Sans Pro</vt:lpstr>
      <vt:lpstr>Source Sans Pro Black</vt:lpstr>
      <vt:lpstr>StarSymbol</vt:lpstr>
      <vt:lpstr>Wingdings 3</vt:lpstr>
      <vt:lpstr>Ion</vt:lpstr>
      <vt:lpstr>Combining Blockchain and Machine Learning to Forecast Cryptocurrency Prices</vt:lpstr>
      <vt:lpstr>Research Goals</vt:lpstr>
      <vt:lpstr>Feature Selection</vt:lpstr>
      <vt:lpstr>Feature Selection - Continued</vt:lpstr>
      <vt:lpstr>Feature Selection - Continued</vt:lpstr>
      <vt:lpstr>Feature Selection - Continued</vt:lpstr>
      <vt:lpstr>Feature Selection - Continued</vt:lpstr>
      <vt:lpstr>Time Series Analysis - Introduction</vt:lpstr>
      <vt:lpstr>Time Series Analysis – Moving Average</vt:lpstr>
      <vt:lpstr>Time Series Analysis - SNN</vt:lpstr>
      <vt:lpstr>Linear Regression Approaches</vt:lpstr>
      <vt:lpstr>Linear Regression Approaches</vt:lpstr>
      <vt:lpstr>Ensemble Method – Hard Voting</vt:lpstr>
      <vt:lpstr>Ensemble Method – Weighted</vt:lpstr>
      <vt:lpstr>Method Summary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creator>Captain</dc:creator>
  <cp:lastModifiedBy>Kevin Martin</cp:lastModifiedBy>
  <cp:revision>49</cp:revision>
  <dcterms:created xsi:type="dcterms:W3CDTF">2020-04-26T11:14:52Z</dcterms:created>
  <dcterms:modified xsi:type="dcterms:W3CDTF">2020-08-31T02:03:22Z</dcterms:modified>
</cp:coreProperties>
</file>