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3" r:id="rId1"/>
  </p:sldMasterIdLst>
  <p:notesMasterIdLst>
    <p:notesMasterId r:id="rId46"/>
  </p:notesMasterIdLst>
  <p:sldIdLst>
    <p:sldId id="289" r:id="rId2"/>
    <p:sldId id="257" r:id="rId3"/>
    <p:sldId id="290" r:id="rId4"/>
    <p:sldId id="303" r:id="rId5"/>
    <p:sldId id="302" r:id="rId6"/>
    <p:sldId id="291" r:id="rId7"/>
    <p:sldId id="287" r:id="rId8"/>
    <p:sldId id="284" r:id="rId9"/>
    <p:sldId id="285" r:id="rId10"/>
    <p:sldId id="286" r:id="rId11"/>
    <p:sldId id="262" r:id="rId12"/>
    <p:sldId id="292" r:id="rId13"/>
    <p:sldId id="293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94" r:id="rId27"/>
    <p:sldId id="275" r:id="rId28"/>
    <p:sldId id="276" r:id="rId29"/>
    <p:sldId id="277" r:id="rId30"/>
    <p:sldId id="278" r:id="rId31"/>
    <p:sldId id="279" r:id="rId32"/>
    <p:sldId id="297" r:id="rId33"/>
    <p:sldId id="298" r:id="rId34"/>
    <p:sldId id="299" r:id="rId35"/>
    <p:sldId id="300" r:id="rId36"/>
    <p:sldId id="301" r:id="rId37"/>
    <p:sldId id="295" r:id="rId38"/>
    <p:sldId id="281" r:id="rId39"/>
    <p:sldId id="280" r:id="rId40"/>
    <p:sldId id="282" r:id="rId41"/>
    <p:sldId id="258" r:id="rId42"/>
    <p:sldId id="283" r:id="rId43"/>
    <p:sldId id="259" r:id="rId44"/>
    <p:sldId id="2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8CCA8-2F2D-4584-A135-DD01A028E1C0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0B19A-E92E-4471-B004-501DA0407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3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0B19A-E92E-4471-B004-501DA0407E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0B19A-E92E-4471-B004-501DA0407E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6774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7611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5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4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575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82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61A8552-9F38-0A40-957B-24E7A09536A1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48AFCE7-66CE-1E43-BE11-CC3AC102A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01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kmarvan/Analysis.git" TargetMode="External"/><Relationship Id="rId2" Type="http://schemas.openxmlformats.org/officeDocument/2006/relationships/hyperlink" Target="http://chriswhong.com/open-data/foil_nyc_tax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70690" y="3054276"/>
            <a:ext cx="75201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Bayan </a:t>
            </a:r>
            <a:r>
              <a:rPr lang="en-US" sz="2400" dirty="0" err="1" smtClean="0"/>
              <a:t>Alghuraybi</a:t>
            </a:r>
            <a:endParaRPr lang="en-US" sz="2400" dirty="0" smtClean="0"/>
          </a:p>
          <a:p>
            <a:pPr algn="ctr"/>
            <a:r>
              <a:rPr lang="en-US" sz="2400" dirty="0" smtClean="0"/>
              <a:t>Krishna </a:t>
            </a:r>
            <a:r>
              <a:rPr lang="en-US" sz="2400" dirty="0" err="1" smtClean="0"/>
              <a:t>Marvaniya</a:t>
            </a:r>
            <a:endParaRPr lang="en-US" sz="2400" dirty="0" smtClean="0"/>
          </a:p>
          <a:p>
            <a:pPr algn="ctr"/>
            <a:r>
              <a:rPr lang="en-US" sz="2400" dirty="0" err="1" smtClean="0"/>
              <a:t>Guojun</a:t>
            </a:r>
            <a:r>
              <a:rPr lang="en-US" sz="2400" dirty="0" smtClean="0"/>
              <a:t> Xia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SUMITTED TO : Dr</a:t>
            </a:r>
            <a:r>
              <a:rPr lang="en-US" sz="2400" b="1" dirty="0"/>
              <a:t>. </a:t>
            </a:r>
            <a:r>
              <a:rPr lang="en-US" sz="2400" b="1" dirty="0" err="1"/>
              <a:t>Jongwook</a:t>
            </a:r>
            <a:r>
              <a:rPr lang="en-US" sz="2400" b="1" dirty="0"/>
              <a:t> </a:t>
            </a:r>
            <a:r>
              <a:rPr lang="en-US" sz="2400" b="1" dirty="0" smtClean="0"/>
              <a:t>Woo</a:t>
            </a:r>
            <a:endParaRPr lang="en-US" sz="2400" b="1" dirty="0"/>
          </a:p>
          <a:p>
            <a:pPr algn="ctr"/>
            <a:endParaRPr lang="en-US" sz="24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105963" y="1105748"/>
            <a:ext cx="924960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NYC Taxi Data using Hive </a:t>
            </a:r>
          </a:p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Machine Learning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3"/>
          <a:srcRect r="50618"/>
          <a:stretch/>
        </p:blipFill>
        <p:spPr>
          <a:xfrm>
            <a:off x="1687417" y="340750"/>
            <a:ext cx="9601200" cy="65172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687417" y="6148056"/>
            <a:ext cx="6044587" cy="20804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3099"/>
            <a:ext cx="9601200" cy="6085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/>
              <a:t>Remote desktop-&gt;connect-&gt;will download file and use it.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389" y="941696"/>
            <a:ext cx="10674868" cy="56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0560"/>
            <a:ext cx="9601200" cy="410683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Connect </a:t>
            </a:r>
            <a:r>
              <a:rPr lang="en-US" sz="2800" dirty="0"/>
              <a:t>to an HDInsight cluster by using Remote Desktop, </a:t>
            </a:r>
            <a:endParaRPr lang="en-US" sz="2800" dirty="0" smtClean="0"/>
          </a:p>
          <a:p>
            <a:r>
              <a:rPr lang="en-US" sz="2800" dirty="0" smtClean="0"/>
              <a:t>Run </a:t>
            </a:r>
            <a:r>
              <a:rPr lang="en-US" sz="2800" dirty="0"/>
              <a:t>Hive queries by using the Hadoop Command Line console 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Enter </a:t>
            </a:r>
            <a:r>
              <a:rPr lang="en-US" sz="2800" dirty="0"/>
              <a:t>the </a:t>
            </a:r>
            <a:r>
              <a:rPr lang="en-US" sz="2800" dirty="0" smtClean="0"/>
              <a:t>following </a:t>
            </a:r>
            <a:r>
              <a:rPr lang="en-US" sz="2800" dirty="0"/>
              <a:t>command to start the Hive CLI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                   %</a:t>
            </a:r>
            <a:r>
              <a:rPr lang="en-US" sz="2800" dirty="0" err="1">
                <a:solidFill>
                  <a:srgbClr val="00B050"/>
                </a:solidFill>
              </a:rPr>
              <a:t>hive_home</a:t>
            </a:r>
            <a:r>
              <a:rPr lang="en-US" sz="2800" dirty="0">
                <a:solidFill>
                  <a:srgbClr val="00B050"/>
                </a:solidFill>
              </a:rPr>
              <a:t>%\bin\hive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5957" y="958754"/>
            <a:ext cx="9601200" cy="71991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Run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5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Explore data:  in Azure HDInsight Hive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Submit </a:t>
            </a:r>
            <a:r>
              <a:rPr lang="en-US" sz="2800" dirty="0"/>
              <a:t>the Hive queries from the Hadoop Command Line console on </a:t>
            </a:r>
            <a:r>
              <a:rPr lang="en-US" sz="2800" dirty="0" smtClean="0"/>
              <a:t>the </a:t>
            </a:r>
            <a:r>
              <a:rPr lang="en-US" sz="2800" dirty="0"/>
              <a:t>head node of the Hadoop </a:t>
            </a:r>
            <a:r>
              <a:rPr lang="en-US" sz="2800" dirty="0" smtClean="0"/>
              <a:t>cluster: 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A. </a:t>
            </a:r>
            <a:r>
              <a:rPr lang="en-US" sz="2800" dirty="0" smtClean="0"/>
              <a:t>Log </a:t>
            </a:r>
            <a:r>
              <a:rPr lang="en-US" sz="2800" dirty="0"/>
              <a:t>into the head node of the Hadoop cluster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B. Open </a:t>
            </a:r>
            <a:r>
              <a:rPr lang="en-US" sz="2800" dirty="0"/>
              <a:t>the Hadoop Command Line </a:t>
            </a:r>
            <a:r>
              <a:rPr lang="en-US" sz="2800" dirty="0" smtClean="0"/>
              <a:t>console</a:t>
            </a:r>
          </a:p>
          <a:p>
            <a:r>
              <a:rPr lang="en-US" sz="2800" dirty="0" smtClean="0"/>
              <a:t>C. Submit </a:t>
            </a:r>
            <a:r>
              <a:rPr lang="en-US" sz="2800" dirty="0"/>
              <a:t>the Hive queries from there</a:t>
            </a:r>
          </a:p>
        </p:txBody>
      </p:sp>
    </p:spTree>
    <p:extLst>
      <p:ext uri="{BB962C8B-B14F-4D97-AF65-F5344CB8AC3E}">
        <p14:creationId xmlns:p14="http://schemas.microsoft.com/office/powerpoint/2010/main" val="366271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324" y="150962"/>
            <a:ext cx="9601200" cy="790734"/>
          </a:xfrm>
        </p:spPr>
        <p:txBody>
          <a:bodyPr>
            <a:normAutofit/>
          </a:bodyPr>
          <a:lstStyle/>
          <a:p>
            <a:pPr marL="384048" lvl="0" indent="-384048" algn="ctr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3600" dirty="0" smtClean="0">
                <a:solidFill>
                  <a:schemeClr val="tx1"/>
                </a:solidFill>
                <a:ea typeface="+mn-ea"/>
                <a:cs typeface="+mn-cs"/>
              </a:rPr>
              <a:t>Run Hive:  %</a:t>
            </a:r>
            <a:r>
              <a:rPr lang="en-US" sz="3600" dirty="0" err="1" smtClean="0">
                <a:solidFill>
                  <a:schemeClr val="tx1"/>
                </a:solidFill>
                <a:ea typeface="+mn-ea"/>
                <a:cs typeface="+mn-cs"/>
              </a:rPr>
              <a:t>hive_home</a:t>
            </a:r>
            <a:r>
              <a:rPr lang="en-US" sz="3600" dirty="0">
                <a:solidFill>
                  <a:schemeClr val="tx1"/>
                </a:solidFill>
                <a:ea typeface="+mn-ea"/>
                <a:cs typeface="+mn-cs"/>
              </a:rPr>
              <a:t>%\</a:t>
            </a:r>
            <a:r>
              <a:rPr lang="en-US" sz="3600" dirty="0" smtClean="0">
                <a:solidFill>
                  <a:schemeClr val="tx1"/>
                </a:solidFill>
                <a:ea typeface="+mn-ea"/>
                <a:cs typeface="+mn-cs"/>
              </a:rPr>
              <a:t>bin\hive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50989"/>
          <a:stretch/>
        </p:blipFill>
        <p:spPr>
          <a:xfrm>
            <a:off x="1371600" y="941696"/>
            <a:ext cx="10228997" cy="55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51360"/>
          <a:stretch/>
        </p:blipFill>
        <p:spPr>
          <a:xfrm>
            <a:off x="1214651" y="559559"/>
            <a:ext cx="10129968" cy="62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9823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Retrieve </a:t>
            </a:r>
            <a:r>
              <a:rPr lang="en-US" dirty="0"/>
              <a:t>trip </a:t>
            </a:r>
            <a:r>
              <a:rPr lang="en-US" dirty="0" smtClean="0"/>
              <a:t>records for month 1 and limit them to 10 rows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50618"/>
          <a:stretch/>
        </p:blipFill>
        <p:spPr>
          <a:xfrm>
            <a:off x="1478280" y="1662484"/>
            <a:ext cx="9601200" cy="518231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885996" y="2856030"/>
            <a:ext cx="6290264" cy="20804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87417" y="6252077"/>
            <a:ext cx="6044587" cy="20804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-825" r="51159"/>
          <a:stretch/>
        </p:blipFill>
        <p:spPr>
          <a:xfrm>
            <a:off x="815248" y="1608463"/>
            <a:ext cx="11376752" cy="53541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1600" y="46982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Retrieve Fare records for month 1 and limit them to 10 rows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33321" y="3701667"/>
            <a:ext cx="7135257" cy="20804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14541" y="6329927"/>
            <a:ext cx="7135257" cy="20804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752" y="201058"/>
            <a:ext cx="9601200" cy="5768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View </a:t>
            </a:r>
            <a:r>
              <a:rPr lang="en-US" b="1" dirty="0"/>
              <a:t>the </a:t>
            </a:r>
            <a:r>
              <a:rPr lang="en-US" b="1" dirty="0" smtClean="0"/>
              <a:t>total number </a:t>
            </a:r>
            <a:r>
              <a:rPr lang="en-US" b="1" dirty="0"/>
              <a:t>of </a:t>
            </a:r>
            <a:r>
              <a:rPr lang="en-US" b="1" dirty="0" smtClean="0"/>
              <a:t>trip in </a:t>
            </a:r>
            <a:r>
              <a:rPr lang="en-US" b="1" dirty="0"/>
              <a:t>each </a:t>
            </a:r>
            <a:r>
              <a:rPr lang="en-US" b="1" dirty="0" smtClean="0"/>
              <a:t>moth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r="50711"/>
          <a:stretch/>
        </p:blipFill>
        <p:spPr>
          <a:xfrm>
            <a:off x="1160060" y="903383"/>
            <a:ext cx="10590662" cy="591054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16096" y="5827923"/>
            <a:ext cx="7135257" cy="5508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7355" y="254307"/>
            <a:ext cx="10508776" cy="7028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View </a:t>
            </a:r>
            <a:r>
              <a:rPr lang="en-US" sz="4000" b="1" dirty="0"/>
              <a:t>the </a:t>
            </a:r>
            <a:r>
              <a:rPr lang="en-US" sz="4000" b="1" dirty="0" smtClean="0"/>
              <a:t>total number </a:t>
            </a:r>
            <a:r>
              <a:rPr lang="en-US" sz="4000" b="1" dirty="0"/>
              <a:t>of </a:t>
            </a:r>
            <a:r>
              <a:rPr lang="en-US" sz="4000" b="1" dirty="0" smtClean="0"/>
              <a:t>trip for all the three month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r="50367"/>
          <a:stretch/>
        </p:blipFill>
        <p:spPr>
          <a:xfrm>
            <a:off x="1050851" y="1188061"/>
            <a:ext cx="10762328" cy="561309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72030" y="6098295"/>
            <a:ext cx="7135257" cy="3525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 fontScale="850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1</a:t>
            </a:r>
            <a:r>
              <a:rPr lang="en-US" sz="2400" dirty="0"/>
              <a:t>. The Azure Machine Learning</a:t>
            </a:r>
          </a:p>
          <a:p>
            <a:r>
              <a:rPr lang="en-US" sz="2400" dirty="0"/>
              <a:t>2. Ingest data</a:t>
            </a:r>
          </a:p>
          <a:p>
            <a:r>
              <a:rPr lang="en-US" sz="2400" dirty="0"/>
              <a:t>3. Prepare Data: Hive with Hadoop on HDInsight with Remote </a:t>
            </a:r>
            <a:r>
              <a:rPr lang="en-US" sz="2400" dirty="0" smtClean="0"/>
              <a:t>Desktop</a:t>
            </a:r>
          </a:p>
          <a:p>
            <a:r>
              <a:rPr lang="en-US" sz="2400" dirty="0"/>
              <a:t>4. Explore data:  in Azure HDInsight Hive tables</a:t>
            </a:r>
          </a:p>
          <a:p>
            <a:r>
              <a:rPr lang="en-US" sz="2400" dirty="0"/>
              <a:t>5. Visualize Data </a:t>
            </a:r>
          </a:p>
          <a:p>
            <a:r>
              <a:rPr lang="en-US" sz="2400" dirty="0" smtClean="0"/>
              <a:t>6. </a:t>
            </a:r>
            <a:r>
              <a:rPr lang="en-US" sz="2400" dirty="0"/>
              <a:t>Algorithms for Microsoft Azure Machine Learning</a:t>
            </a:r>
          </a:p>
          <a:p>
            <a:r>
              <a:rPr lang="en-US" sz="2400" dirty="0" smtClean="0"/>
              <a:t>7. Predictive </a:t>
            </a:r>
            <a:r>
              <a:rPr lang="en-US" sz="2400" dirty="0"/>
              <a:t>Analytics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76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4652" y="139547"/>
            <a:ext cx="10809026" cy="9795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View </a:t>
            </a:r>
            <a:r>
              <a:rPr lang="en-US" sz="3600" b="1" dirty="0"/>
              <a:t>the </a:t>
            </a:r>
            <a:r>
              <a:rPr lang="en-US" sz="3600" b="1" dirty="0" smtClean="0"/>
              <a:t>total number </a:t>
            </a:r>
            <a:r>
              <a:rPr lang="en-US" sz="3600" b="1" dirty="0"/>
              <a:t>of </a:t>
            </a:r>
            <a:r>
              <a:rPr lang="en-US" sz="3600" b="1" dirty="0" smtClean="0"/>
              <a:t>trip for per each months and all overall total From the Fare trip file (Accuracy)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t="-769" r="50562" b="1"/>
          <a:stretch/>
        </p:blipFill>
        <p:spPr>
          <a:xfrm>
            <a:off x="705080" y="1119116"/>
            <a:ext cx="5726935" cy="547998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r="51174"/>
          <a:stretch/>
        </p:blipFill>
        <p:spPr>
          <a:xfrm>
            <a:off x="6432014" y="1119116"/>
            <a:ext cx="5759985" cy="547998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05080" y="5563518"/>
            <a:ext cx="2610997" cy="722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32013" y="5539648"/>
            <a:ext cx="5455186" cy="722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167" y="964058"/>
            <a:ext cx="9785446" cy="558004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31413" y="139547"/>
            <a:ext cx="9601200" cy="6383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Saving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4852" y="2236423"/>
            <a:ext cx="3272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medallion, COUNT(*) as </a:t>
            </a:r>
            <a:r>
              <a:rPr lang="en-US" dirty="0" err="1"/>
              <a:t>med_count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nyctaxidb.fare</a:t>
            </a:r>
            <a:endParaRPr lang="en-US" dirty="0"/>
          </a:p>
          <a:p>
            <a:r>
              <a:rPr lang="en-US" dirty="0"/>
              <a:t>WHERE month</a:t>
            </a:r>
            <a:r>
              <a:rPr lang="en-US" dirty="0" smtClean="0"/>
              <a:t>&lt;=2</a:t>
            </a:r>
            <a:endParaRPr lang="en-US" dirty="0"/>
          </a:p>
          <a:p>
            <a:r>
              <a:rPr lang="en-US" dirty="0"/>
              <a:t>GROUP BY medallion</a:t>
            </a:r>
          </a:p>
          <a:p>
            <a:r>
              <a:rPr lang="en-US" dirty="0"/>
              <a:t>HAVING </a:t>
            </a:r>
            <a:r>
              <a:rPr lang="en-US" dirty="0" err="1"/>
              <a:t>med_count</a:t>
            </a:r>
            <a:r>
              <a:rPr lang="en-US" dirty="0"/>
              <a:t> &gt; 100</a:t>
            </a:r>
          </a:p>
          <a:p>
            <a:r>
              <a:rPr lang="en-US" dirty="0"/>
              <a:t>ORDER BY </a:t>
            </a:r>
            <a:r>
              <a:rPr lang="en-US" dirty="0" err="1"/>
              <a:t>med_count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31413" y="139547"/>
            <a:ext cx="5383536" cy="80214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Count per </a:t>
            </a:r>
            <a:r>
              <a:rPr lang="en-US" dirty="0"/>
              <a:t>medallion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28035" y="790420"/>
            <a:ext cx="6890133" cy="59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87420" y="928048"/>
            <a:ext cx="10162142" cy="549190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31413" y="139547"/>
            <a:ext cx="9601200" cy="7885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Tip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41945" y="804733"/>
            <a:ext cx="10276766" cy="560971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0955" y="179012"/>
            <a:ext cx="9601200" cy="625721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Tip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29760" y="2647666"/>
            <a:ext cx="10284233" cy="8871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5. Visualize </a:t>
            </a:r>
            <a:r>
              <a:rPr lang="en-US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7852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66344" t="28670" r="6117" b="10729"/>
          <a:stretch/>
        </p:blipFill>
        <p:spPr>
          <a:xfrm>
            <a:off x="1476260" y="1575412"/>
            <a:ext cx="10112334" cy="495759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68237" y="333685"/>
            <a:ext cx="8611738" cy="9674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Vendors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5314" t="27338" r="16834" b="11923"/>
          <a:stretch/>
        </p:blipFill>
        <p:spPr>
          <a:xfrm>
            <a:off x="1674563" y="1850834"/>
            <a:ext cx="9199085" cy="412030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68237" y="333685"/>
            <a:ext cx="8611738" cy="9674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Pickup_hour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5627" t="28555" r="18024" b="9942"/>
          <a:stretch/>
        </p:blipFill>
        <p:spPr>
          <a:xfrm>
            <a:off x="1839817" y="1301087"/>
            <a:ext cx="8295701" cy="457090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68237" y="333685"/>
            <a:ext cx="8611738" cy="9674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Payment_type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13391" r="2425" b="4522"/>
          <a:stretch/>
        </p:blipFill>
        <p:spPr>
          <a:xfrm>
            <a:off x="1419368" y="1296537"/>
            <a:ext cx="9935570" cy="49814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68237" y="333685"/>
            <a:ext cx="8611738" cy="9674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Fare_amount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7185"/>
            <a:ext cx="9601200" cy="80180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1. The Azure Machine Learning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9601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1.1 </a:t>
            </a:r>
            <a:r>
              <a:rPr lang="en-US" dirty="0"/>
              <a:t>Azure </a:t>
            </a:r>
            <a:r>
              <a:rPr lang="en-US" dirty="0" smtClean="0"/>
              <a:t>Machine </a:t>
            </a:r>
            <a:r>
              <a:rPr lang="en-US" dirty="0"/>
              <a:t>learning uses computers to run predictive models that learn from existing data in order to forecast future behaviors, outcomes, and </a:t>
            </a:r>
            <a:r>
              <a:rPr lang="en-US" dirty="0" smtClean="0"/>
              <a:t>trends.</a:t>
            </a:r>
          </a:p>
          <a:p>
            <a:pPr marL="0" indent="0">
              <a:buNone/>
            </a:pPr>
            <a:r>
              <a:rPr lang="en-US" dirty="0" smtClean="0"/>
              <a:t>1.2 </a:t>
            </a:r>
            <a:r>
              <a:rPr lang="en-US" dirty="0"/>
              <a:t>Azure Machine Learning is a powerful cloud-based predictive analytics service 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552700"/>
            <a:ext cx="9829799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9219" r="2240" b="5912"/>
          <a:stretch/>
        </p:blipFill>
        <p:spPr>
          <a:xfrm>
            <a:off x="1296537" y="1364777"/>
            <a:ext cx="10194878" cy="517250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68237" y="333685"/>
            <a:ext cx="8611738" cy="9674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Tipped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9250" r="1309"/>
          <a:stretch/>
        </p:blipFill>
        <p:spPr>
          <a:xfrm>
            <a:off x="1883392" y="1351130"/>
            <a:ext cx="9034817" cy="525438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68237" y="333685"/>
            <a:ext cx="8611738" cy="9674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Tip_class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1932" r="11090"/>
          <a:stretch/>
        </p:blipFill>
        <p:spPr bwMode="auto">
          <a:xfrm>
            <a:off x="694063" y="688554"/>
            <a:ext cx="10829580" cy="61694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81798" y="102331"/>
            <a:ext cx="8611738" cy="9674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Total amount per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26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r="22832"/>
          <a:stretch/>
        </p:blipFill>
        <p:spPr>
          <a:xfrm>
            <a:off x="649995" y="793215"/>
            <a:ext cx="11542005" cy="586097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81798" y="102331"/>
            <a:ext cx="8611738" cy="9674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Maximum 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65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7363" t="20194" r="56017" b="32736"/>
          <a:stretch/>
        </p:blipFill>
        <p:spPr bwMode="auto">
          <a:xfrm>
            <a:off x="1068637" y="991518"/>
            <a:ext cx="10917716" cy="5519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8238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2458" r="22416"/>
          <a:stretch/>
        </p:blipFill>
        <p:spPr bwMode="auto">
          <a:xfrm>
            <a:off x="672029" y="903383"/>
            <a:ext cx="11303305" cy="595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81798" y="102331"/>
            <a:ext cx="8611738" cy="9674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Maximum Total amount in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70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t="9483" r="24020"/>
          <a:stretch/>
        </p:blipFill>
        <p:spPr bwMode="auto">
          <a:xfrm>
            <a:off x="705080" y="760164"/>
            <a:ext cx="11486919" cy="60978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81798" y="102331"/>
            <a:ext cx="8611738" cy="9674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Maximum Total amount in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2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3326" y="2793073"/>
            <a:ext cx="6728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7.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308150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25405" y="751065"/>
            <a:ext cx="9601200" cy="14859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6. Algorithms for Microsoft Azure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2826" y="3111690"/>
            <a:ext cx="1027519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Two-Class </a:t>
            </a:r>
            <a:r>
              <a:rPr lang="en-US" sz="2800" b="1" dirty="0"/>
              <a:t>Logistic Regression</a:t>
            </a:r>
          </a:p>
          <a:p>
            <a:r>
              <a:rPr lang="en-US" sz="2000" dirty="0"/>
              <a:t>Two-Class Logistic Regression module is to create a logistic regression model that can be used to predict one of two states of the target variable. Logistic regression is a well-known statistical technique that is used for modeling many kinds of outcomes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51128" y="1532171"/>
            <a:ext cx="10003809" cy="490957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24291" y="510655"/>
            <a:ext cx="9601200" cy="70399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Internal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2012"/>
            <a:ext cx="10310884" cy="13647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 Studio: Create predictive models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 descr="What is predictive analytics: Example of a predictive analytics experiment in Azure Machine Learning Studi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73" y="1596787"/>
            <a:ext cx="8024884" cy="507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74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5044"/>
          <a:stretch/>
        </p:blipFill>
        <p:spPr>
          <a:xfrm>
            <a:off x="1158922" y="1683275"/>
            <a:ext cx="10387084" cy="482670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58922" y="777806"/>
            <a:ext cx="10114128" cy="81909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/>
          </a:p>
          <a:p>
            <a:pPr algn="ctr"/>
            <a:r>
              <a:rPr lang="en-US" b="1" dirty="0" smtClean="0"/>
              <a:t>Creating </a:t>
            </a:r>
            <a:r>
              <a:rPr lang="en-US" b="1" dirty="0"/>
              <a:t>the </a:t>
            </a:r>
            <a:r>
              <a:rPr lang="en-US" b="1" dirty="0" smtClean="0"/>
              <a:t>Experiment</a:t>
            </a:r>
            <a:r>
              <a:rPr lang="en-US" b="1" dirty="0"/>
              <a:t> </a:t>
            </a:r>
            <a:r>
              <a:rPr lang="en-US" b="1" dirty="0" smtClean="0"/>
              <a:t>Reader </a:t>
            </a:r>
            <a:r>
              <a:rPr lang="en-US" b="1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4737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4031"/>
            <a:ext cx="9601200" cy="719919"/>
          </a:xfrm>
        </p:spPr>
        <p:txBody>
          <a:bodyPr/>
          <a:lstStyle/>
          <a:p>
            <a:pPr algn="ctr"/>
            <a:r>
              <a:rPr lang="en-US" dirty="0" smtClean="0"/>
              <a:t>What Can we predict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599" y="1511300"/>
            <a:ext cx="10242645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2817"/>
            <a:ext cx="9601200" cy="911677"/>
          </a:xfrm>
        </p:spPr>
        <p:txBody>
          <a:bodyPr/>
          <a:lstStyle/>
          <a:p>
            <a:pPr algn="ctr"/>
            <a:r>
              <a:rPr lang="en-US" b="1" dirty="0" smtClean="0"/>
              <a:t> </a:t>
            </a:r>
            <a:r>
              <a:rPr lang="en-US" b="1" dirty="0"/>
              <a:t>E</a:t>
            </a:r>
            <a:r>
              <a:rPr lang="en-US" b="1" dirty="0" smtClean="0"/>
              <a:t>valuate </a:t>
            </a:r>
            <a:r>
              <a:rPr lang="en-US" b="1" dirty="0"/>
              <a:t>and </a:t>
            </a:r>
            <a:r>
              <a:rPr lang="en-US" b="1" dirty="0" smtClean="0"/>
              <a:t>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shows that Accuracy is 0.984 that the driver will be tipped.</a:t>
            </a:r>
          </a:p>
          <a:p>
            <a:r>
              <a:rPr lang="en-US" dirty="0" smtClean="0"/>
              <a:t>This model could take a further step </a:t>
            </a:r>
            <a:r>
              <a:rPr lang="en-US" smtClean="0"/>
              <a:t>to be use </a:t>
            </a:r>
            <a:r>
              <a:rPr lang="en-US" dirty="0" smtClean="0"/>
              <a:t>for </a:t>
            </a:r>
            <a:r>
              <a:rPr lang="en-US" smtClean="0"/>
              <a:t>web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890" y="2782614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 &amp; 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709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360" y="2546130"/>
            <a:ext cx="9601200" cy="1485900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55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What is predictive analytics?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69743"/>
            <a:ext cx="9601200" cy="399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Predictive analytics uses various statistical techniques - </a:t>
            </a:r>
            <a:r>
              <a:rPr lang="en-US" sz="3600" dirty="0" smtClean="0"/>
              <a:t>machine </a:t>
            </a:r>
            <a:r>
              <a:rPr lang="en-US" sz="3600" dirty="0"/>
              <a:t>learning - to analyze collected or current data for patterns or trends in order to forecast future events.</a:t>
            </a:r>
          </a:p>
        </p:txBody>
      </p:sp>
    </p:spTree>
    <p:extLst>
      <p:ext uri="{BB962C8B-B14F-4D97-AF65-F5344CB8AC3E}">
        <p14:creationId xmlns:p14="http://schemas.microsoft.com/office/powerpoint/2010/main" val="296214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152400"/>
            <a:ext cx="9601200" cy="5334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The Architecture </a:t>
            </a:r>
            <a:r>
              <a:rPr lang="en-US" sz="4000" dirty="0"/>
              <a:t>Predictive Analytics 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685800"/>
            <a:ext cx="84709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187"/>
          </a:xfrm>
        </p:spPr>
        <p:txBody>
          <a:bodyPr/>
          <a:lstStyle/>
          <a:p>
            <a:r>
              <a:rPr lang="en-US" dirty="0"/>
              <a:t>2. Ingest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8839"/>
            <a:ext cx="9601200" cy="433215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2.1 Data set source (URL): </a:t>
            </a:r>
            <a:r>
              <a:rPr lang="en-US" u="sng" dirty="0">
                <a:hlinkClick r:id="rId2"/>
              </a:rPr>
              <a:t>http://chriswhong.com/open-data/foil_nyc_taxi/</a:t>
            </a:r>
            <a:endParaRPr lang="en-US" u="sng" dirty="0"/>
          </a:p>
          <a:p>
            <a:pPr marL="0" indent="0" algn="ctr">
              <a:buNone/>
            </a:pPr>
            <a:r>
              <a:rPr lang="en-US" b="1" u="sng" dirty="0"/>
              <a:t>18.7 G</a:t>
            </a:r>
          </a:p>
          <a:p>
            <a:r>
              <a:rPr lang="en-US" dirty="0"/>
              <a:t>2.2 </a:t>
            </a:r>
            <a:r>
              <a:rPr lang="en-US" dirty="0" err="1"/>
              <a:t>Specifiction</a:t>
            </a:r>
            <a:r>
              <a:rPr lang="en-US" dirty="0"/>
              <a:t> of experimental equipment:</a:t>
            </a:r>
          </a:p>
          <a:p>
            <a:pPr marL="0" indent="0">
              <a:buNone/>
            </a:pPr>
            <a:r>
              <a:rPr lang="en-US" dirty="0" smtClean="0"/>
              <a:t>                Number Of Nodes : </a:t>
            </a:r>
            <a:r>
              <a:rPr lang="en-US" dirty="0"/>
              <a:t>6</a:t>
            </a:r>
            <a:r>
              <a:rPr lang="en-US" dirty="0" smtClean="0"/>
              <a:t> (Worker node A7 : 4 &amp; Head Node A3 : 2)</a:t>
            </a:r>
          </a:p>
          <a:p>
            <a:pPr marL="0" indent="0">
              <a:buNone/>
            </a:pPr>
            <a:r>
              <a:rPr lang="en-US" dirty="0" smtClean="0"/>
              <a:t>                Memory Size: 605GB(Worker node) &amp; 285GB(Head node)</a:t>
            </a:r>
          </a:p>
          <a:p>
            <a:pPr marL="0" indent="0">
              <a:buNone/>
            </a:pPr>
            <a:r>
              <a:rPr lang="en-US" dirty="0" smtClean="0"/>
              <a:t>                CPU/core speed: </a:t>
            </a:r>
            <a:r>
              <a:rPr lang="en-US" dirty="0"/>
              <a:t>56GB(Worker node) &amp; 7</a:t>
            </a:r>
            <a:r>
              <a:rPr lang="en-US" dirty="0" smtClean="0"/>
              <a:t>GB(Head </a:t>
            </a:r>
            <a:r>
              <a:rPr lang="en-US" dirty="0"/>
              <a:t>node</a:t>
            </a:r>
            <a:r>
              <a:rPr lang="en-US" dirty="0" smtClean="0"/>
              <a:t>)</a:t>
            </a:r>
          </a:p>
          <a:p>
            <a:r>
              <a:rPr lang="en-US" dirty="0"/>
              <a:t>2.3 </a:t>
            </a:r>
            <a:r>
              <a:rPr lang="en-US" dirty="0" err="1"/>
              <a:t>Gitlab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  <a:r>
              <a:rPr lang="en-US" dirty="0" smtClean="0"/>
              <a:t>:</a:t>
            </a:r>
          </a:p>
          <a:p>
            <a:r>
              <a:rPr lang="en-US" dirty="0"/>
              <a:t>        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gitlab.com/kmarvan/Analysis.git</a:t>
            </a:r>
            <a:endParaRPr lang="en-US" dirty="0" smtClean="0"/>
          </a:p>
          <a:p>
            <a:r>
              <a:rPr lang="en-US" dirty="0"/>
              <a:t>          </a:t>
            </a:r>
            <a:r>
              <a:rPr lang="en-US" dirty="0" smtClean="0"/>
              <a:t>https</a:t>
            </a:r>
            <a:r>
              <a:rPr lang="en-US" dirty="0"/>
              <a:t>://github.com/kmarvan/Analysis-on-NYC-taxi-Data-using-Hive-and-Machine-Learning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8448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782" y="171909"/>
            <a:ext cx="9601200" cy="6742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Hive Through(RD)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80782" y="791076"/>
            <a:ext cx="10201702" cy="55766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70313" y="1922444"/>
            <a:ext cx="605928" cy="41864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78267" y="1922444"/>
            <a:ext cx="1092506" cy="41864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167185"/>
            <a:ext cx="9601200" cy="71991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Open HDInsight Query console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1758" t="2940" r="12096"/>
          <a:stretch/>
        </p:blipFill>
        <p:spPr>
          <a:xfrm>
            <a:off x="1051560" y="887104"/>
            <a:ext cx="5181600" cy="54235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12308" t="3578" r="12659"/>
          <a:stretch/>
        </p:blipFill>
        <p:spPr bwMode="auto">
          <a:xfrm>
            <a:off x="6614160" y="914399"/>
            <a:ext cx="5120640" cy="5423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42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4978</TotalTime>
  <Words>599</Words>
  <Application>Microsoft Office PowerPoint</Application>
  <PresentationFormat>Widescreen</PresentationFormat>
  <Paragraphs>93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Calibri</vt:lpstr>
      <vt:lpstr>Franklin Gothic Book</vt:lpstr>
      <vt:lpstr>Crop</vt:lpstr>
      <vt:lpstr>PowerPoint Presentation</vt:lpstr>
      <vt:lpstr>Table of Content </vt:lpstr>
      <vt:lpstr>1. The Azure Machine Learning</vt:lpstr>
      <vt:lpstr>Machine Learning Studio: Create predictive models </vt:lpstr>
      <vt:lpstr>What is predictive analytics? </vt:lpstr>
      <vt:lpstr>The Architecture Predictive Analytics Process </vt:lpstr>
      <vt:lpstr>2. Ingest data</vt:lpstr>
      <vt:lpstr>Why Hive Through(RD) ?</vt:lpstr>
      <vt:lpstr>Open HDInsight Query console </vt:lpstr>
      <vt:lpstr>PowerPoint Presentation</vt:lpstr>
      <vt:lpstr>Remote desktop-&gt;connect-&gt;will download file and use it. </vt:lpstr>
      <vt:lpstr>Run Hive</vt:lpstr>
      <vt:lpstr>4. Explore data:  in Azure HDInsight Hive tables</vt:lpstr>
      <vt:lpstr>Run Hive:  %hive_home%\bin\hive </vt:lpstr>
      <vt:lpstr>PowerPoint Presentation</vt:lpstr>
      <vt:lpstr>Retrieve trip records for month 1 and limit them to 10 rows </vt:lpstr>
      <vt:lpstr>PowerPoint Presentation</vt:lpstr>
      <vt:lpstr>View the total number of trip in each moth </vt:lpstr>
      <vt:lpstr>View the total number of trip for all the three month</vt:lpstr>
      <vt:lpstr>View the total number of trip for per each months and all overall total From the Fare trip file (Accuracy)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Can we predict ?</vt:lpstr>
      <vt:lpstr> Evaluate and compare</vt:lpstr>
      <vt:lpstr>Q &amp; 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Alghuraybi, Bayan H</dc:creator>
  <cp:lastModifiedBy>krishna marvaniya</cp:lastModifiedBy>
  <cp:revision>110</cp:revision>
  <dcterms:created xsi:type="dcterms:W3CDTF">2015-11-30T04:15:22Z</dcterms:created>
  <dcterms:modified xsi:type="dcterms:W3CDTF">2015-12-04T19:10:56Z</dcterms:modified>
</cp:coreProperties>
</file>