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.fntdata"/><Relationship Id="rId25" Type="http://schemas.openxmlformats.org/officeDocument/2006/relationships/font" Target="fonts/FiraSans-regular.fntdata"/><Relationship Id="rId28" Type="http://schemas.openxmlformats.org/officeDocument/2006/relationships/font" Target="fonts/FiraSans-boldItalic.fntdata"/><Relationship Id="rId27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33ae10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33ae10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2e9b957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2e9b95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2e9b957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2e9b957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2e9b957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2e9b957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e9b957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2e9b957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2dd41f9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2dd41f9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dd41f9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2dd41f9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2dd41f9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2dd41f9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2dd41f9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2dd41f9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2dd41f9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2dd41f9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2dd41f9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2dd41f9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2dd41f9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2dd41f9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e9b957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e9b957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2e6db40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2e6db40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2e6db40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2e6db40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0" y="599000"/>
            <a:ext cx="41148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0" y="3791525"/>
            <a:ext cx="2657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1475"/>
            <a:ext cx="82296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FF00FF"/>
          </p15:clr>
        </p15:guide>
        <p15:guide id="2" pos="5472">
          <p15:clr>
            <a:srgbClr val="FF00FF"/>
          </p15:clr>
        </p15:guide>
        <p15:guide id="3" orient="horz" pos="259">
          <p15:clr>
            <a:srgbClr val="FF00FF"/>
          </p15:clr>
        </p15:guide>
        <p15:guide id="4" orient="horz" pos="2984">
          <p15:clr>
            <a:srgbClr val="FF00FF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ctrTitle"/>
          </p:nvPr>
        </p:nvSpPr>
        <p:spPr>
          <a:xfrm>
            <a:off x="4144925" y="599000"/>
            <a:ext cx="4908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Smart</a:t>
            </a:r>
            <a:endParaRPr sz="6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Traffic Light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System</a:t>
            </a:r>
            <a:endParaRPr sz="4900"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572000" y="3791525"/>
            <a:ext cx="2609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Lin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Khondakar Mujtaba</a:t>
            </a: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780147" y="-67427"/>
            <a:ext cx="3058349" cy="4866422"/>
            <a:chOff x="3962825" y="1860389"/>
            <a:chExt cx="984215" cy="1566075"/>
          </a:xfrm>
        </p:grpSpPr>
        <p:sp>
          <p:nvSpPr>
            <p:cNvPr id="55" name="Google Shape;55;p13"/>
            <p:cNvSpPr/>
            <p:nvPr/>
          </p:nvSpPr>
          <p:spPr>
            <a:xfrm>
              <a:off x="4215398" y="2164394"/>
              <a:ext cx="497621" cy="1262071"/>
            </a:xfrm>
            <a:custGeom>
              <a:rect b="b" l="l" r="r" t="t"/>
              <a:pathLst>
                <a:path extrusionOk="0" h="16460" w="6490">
                  <a:moveTo>
                    <a:pt x="0" y="1"/>
                  </a:moveTo>
                  <a:lnTo>
                    <a:pt x="472" y="16459"/>
                  </a:lnTo>
                  <a:lnTo>
                    <a:pt x="6489" y="1617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962825" y="2265453"/>
              <a:ext cx="331773" cy="230715"/>
            </a:xfrm>
            <a:custGeom>
              <a:rect b="b" l="l" r="r" t="t"/>
              <a:pathLst>
                <a:path extrusionOk="0" h="3009" w="4327">
                  <a:moveTo>
                    <a:pt x="0" y="0"/>
                  </a:moveTo>
                  <a:lnTo>
                    <a:pt x="286" y="2723"/>
                  </a:lnTo>
                  <a:lnTo>
                    <a:pt x="4326" y="3009"/>
                  </a:lnTo>
                  <a:lnTo>
                    <a:pt x="414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999016" y="2647683"/>
              <a:ext cx="339364" cy="252644"/>
            </a:xfrm>
            <a:custGeom>
              <a:rect b="b" l="l" r="r" t="t"/>
              <a:pathLst>
                <a:path extrusionOk="0" h="3295" w="4426">
                  <a:moveTo>
                    <a:pt x="3481" y="0"/>
                  </a:moveTo>
                  <a:lnTo>
                    <a:pt x="0" y="286"/>
                  </a:lnTo>
                  <a:lnTo>
                    <a:pt x="374" y="3107"/>
                  </a:lnTo>
                  <a:lnTo>
                    <a:pt x="4425" y="329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041955" y="3029837"/>
              <a:ext cx="260235" cy="266982"/>
            </a:xfrm>
            <a:custGeom>
              <a:rect b="b" l="l" r="r" t="t"/>
              <a:pathLst>
                <a:path extrusionOk="0" h="3482" w="3394">
                  <a:moveTo>
                    <a:pt x="3108" y="1"/>
                  </a:moveTo>
                  <a:lnTo>
                    <a:pt x="0" y="660"/>
                  </a:lnTo>
                  <a:lnTo>
                    <a:pt x="0" y="3196"/>
                  </a:lnTo>
                  <a:lnTo>
                    <a:pt x="3393" y="348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662422" y="3044175"/>
              <a:ext cx="277027" cy="238306"/>
            </a:xfrm>
            <a:custGeom>
              <a:rect b="b" l="l" r="r" t="t"/>
              <a:pathLst>
                <a:path extrusionOk="0" h="3108" w="3613">
                  <a:moveTo>
                    <a:pt x="0" y="1"/>
                  </a:moveTo>
                  <a:lnTo>
                    <a:pt x="88" y="3009"/>
                  </a:lnTo>
                  <a:lnTo>
                    <a:pt x="3613" y="3108"/>
                  </a:lnTo>
                  <a:lnTo>
                    <a:pt x="3481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626231" y="2669536"/>
              <a:ext cx="309844" cy="245053"/>
            </a:xfrm>
            <a:custGeom>
              <a:rect b="b" l="l" r="r" t="t"/>
              <a:pathLst>
                <a:path extrusionOk="0" h="3196" w="4041">
                  <a:moveTo>
                    <a:pt x="0" y="1"/>
                  </a:moveTo>
                  <a:lnTo>
                    <a:pt x="99" y="3196"/>
                  </a:lnTo>
                  <a:lnTo>
                    <a:pt x="4041" y="3196"/>
                  </a:lnTo>
                  <a:lnTo>
                    <a:pt x="3854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640493" y="2243524"/>
              <a:ext cx="306547" cy="260235"/>
            </a:xfrm>
            <a:custGeom>
              <a:rect b="b" l="l" r="r" t="t"/>
              <a:pathLst>
                <a:path extrusionOk="0" h="3394" w="3998">
                  <a:moveTo>
                    <a:pt x="286" y="1"/>
                  </a:moveTo>
                  <a:lnTo>
                    <a:pt x="1" y="3394"/>
                  </a:lnTo>
                  <a:lnTo>
                    <a:pt x="3998" y="3295"/>
                  </a:lnTo>
                  <a:lnTo>
                    <a:pt x="3811" y="75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395511" y="1860389"/>
              <a:ext cx="72537" cy="368940"/>
            </a:xfrm>
            <a:custGeom>
              <a:rect b="b" l="l" r="r" t="t"/>
              <a:pathLst>
                <a:path extrusionOk="0" h="3767" w="946">
                  <a:moveTo>
                    <a:pt x="1" y="0"/>
                  </a:moveTo>
                  <a:lnTo>
                    <a:pt x="1" y="3766"/>
                  </a:lnTo>
                  <a:lnTo>
                    <a:pt x="945" y="376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335780" y="2268827"/>
              <a:ext cx="256018" cy="245897"/>
            </a:xfrm>
            <a:custGeom>
              <a:rect b="b" l="l" r="r" t="t"/>
              <a:pathLst>
                <a:path extrusionOk="0" h="3207" w="3339">
                  <a:moveTo>
                    <a:pt x="1373" y="0"/>
                  </a:moveTo>
                  <a:cubicBezTo>
                    <a:pt x="450" y="0"/>
                    <a:pt x="0" y="725"/>
                    <a:pt x="0" y="1603"/>
                  </a:cubicBezTo>
                  <a:cubicBezTo>
                    <a:pt x="44" y="2493"/>
                    <a:pt x="780" y="3206"/>
                    <a:pt x="1669" y="3206"/>
                  </a:cubicBezTo>
                  <a:cubicBezTo>
                    <a:pt x="2570" y="3206"/>
                    <a:pt x="3305" y="2493"/>
                    <a:pt x="3338" y="1603"/>
                  </a:cubicBezTo>
                  <a:cubicBezTo>
                    <a:pt x="3338" y="725"/>
                    <a:pt x="2295" y="0"/>
                    <a:pt x="137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385466" y="2291063"/>
              <a:ext cx="177656" cy="157720"/>
            </a:xfrm>
            <a:custGeom>
              <a:rect b="b" l="l" r="r" t="t"/>
              <a:pathLst>
                <a:path extrusionOk="0" h="2057" w="2317">
                  <a:moveTo>
                    <a:pt x="1145" y="0"/>
                  </a:moveTo>
                  <a:cubicBezTo>
                    <a:pt x="756" y="0"/>
                    <a:pt x="388" y="224"/>
                    <a:pt x="209" y="600"/>
                  </a:cubicBezTo>
                  <a:cubicBezTo>
                    <a:pt x="0" y="1105"/>
                    <a:pt x="428" y="1763"/>
                    <a:pt x="955" y="1983"/>
                  </a:cubicBezTo>
                  <a:cubicBezTo>
                    <a:pt x="1076" y="2033"/>
                    <a:pt x="1191" y="2056"/>
                    <a:pt x="1299" y="2056"/>
                  </a:cubicBezTo>
                  <a:cubicBezTo>
                    <a:pt x="1666" y="2056"/>
                    <a:pt x="1958" y="1791"/>
                    <a:pt x="2119" y="1401"/>
                  </a:cubicBezTo>
                  <a:cubicBezTo>
                    <a:pt x="2317" y="874"/>
                    <a:pt x="2064" y="292"/>
                    <a:pt x="1548" y="84"/>
                  </a:cubicBezTo>
                  <a:cubicBezTo>
                    <a:pt x="1416" y="27"/>
                    <a:pt x="1279" y="0"/>
                    <a:pt x="1145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44214" y="2663632"/>
              <a:ext cx="255941" cy="245053"/>
            </a:xfrm>
            <a:custGeom>
              <a:rect b="b" l="l" r="r" t="t"/>
              <a:pathLst>
                <a:path extrusionOk="0" h="3196" w="3338">
                  <a:moveTo>
                    <a:pt x="1362" y="1"/>
                  </a:moveTo>
                  <a:cubicBezTo>
                    <a:pt x="439" y="1"/>
                    <a:pt x="0" y="714"/>
                    <a:pt x="0" y="1604"/>
                  </a:cubicBezTo>
                  <a:cubicBezTo>
                    <a:pt x="44" y="2493"/>
                    <a:pt x="780" y="3196"/>
                    <a:pt x="1669" y="3196"/>
                  </a:cubicBezTo>
                  <a:cubicBezTo>
                    <a:pt x="2569" y="3196"/>
                    <a:pt x="3305" y="2493"/>
                    <a:pt x="3338" y="1604"/>
                  </a:cubicBezTo>
                  <a:cubicBezTo>
                    <a:pt x="3338" y="714"/>
                    <a:pt x="2284" y="1"/>
                    <a:pt x="136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392981" y="2685408"/>
              <a:ext cx="178576" cy="158104"/>
            </a:xfrm>
            <a:custGeom>
              <a:rect b="b" l="l" r="r" t="t"/>
              <a:pathLst>
                <a:path extrusionOk="0" h="2062" w="2329">
                  <a:moveTo>
                    <a:pt x="1159" y="1"/>
                  </a:moveTo>
                  <a:cubicBezTo>
                    <a:pt x="766" y="1"/>
                    <a:pt x="392" y="219"/>
                    <a:pt x="221" y="595"/>
                  </a:cubicBezTo>
                  <a:cubicBezTo>
                    <a:pt x="1" y="1100"/>
                    <a:pt x="440" y="1770"/>
                    <a:pt x="967" y="1990"/>
                  </a:cubicBezTo>
                  <a:cubicBezTo>
                    <a:pt x="1085" y="2039"/>
                    <a:pt x="1198" y="2062"/>
                    <a:pt x="1305" y="2062"/>
                  </a:cubicBezTo>
                  <a:cubicBezTo>
                    <a:pt x="1675" y="2062"/>
                    <a:pt x="1969" y="1789"/>
                    <a:pt x="2131" y="1397"/>
                  </a:cubicBezTo>
                  <a:cubicBezTo>
                    <a:pt x="2329" y="881"/>
                    <a:pt x="2076" y="299"/>
                    <a:pt x="1560" y="79"/>
                  </a:cubicBezTo>
                  <a:cubicBezTo>
                    <a:pt x="1429" y="26"/>
                    <a:pt x="1293" y="1"/>
                    <a:pt x="1159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357633" y="3042489"/>
              <a:ext cx="256018" cy="245053"/>
            </a:xfrm>
            <a:custGeom>
              <a:rect b="b" l="l" r="r" t="t"/>
              <a:pathLst>
                <a:path extrusionOk="0" h="3196" w="3339">
                  <a:moveTo>
                    <a:pt x="1362" y="1"/>
                  </a:moveTo>
                  <a:cubicBezTo>
                    <a:pt x="440" y="1"/>
                    <a:pt x="1" y="714"/>
                    <a:pt x="1" y="1593"/>
                  </a:cubicBezTo>
                  <a:cubicBezTo>
                    <a:pt x="45" y="2493"/>
                    <a:pt x="780" y="3196"/>
                    <a:pt x="1670" y="3196"/>
                  </a:cubicBezTo>
                  <a:cubicBezTo>
                    <a:pt x="2570" y="3196"/>
                    <a:pt x="3306" y="2493"/>
                    <a:pt x="3339" y="1593"/>
                  </a:cubicBezTo>
                  <a:cubicBezTo>
                    <a:pt x="3339" y="714"/>
                    <a:pt x="2285" y="1"/>
                    <a:pt x="136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406476" y="3063881"/>
              <a:ext cx="178576" cy="158487"/>
            </a:xfrm>
            <a:custGeom>
              <a:rect b="b" l="l" r="r" t="t"/>
              <a:pathLst>
                <a:path extrusionOk="0" h="2067" w="2329">
                  <a:moveTo>
                    <a:pt x="1154" y="1"/>
                  </a:moveTo>
                  <a:cubicBezTo>
                    <a:pt x="763" y="1"/>
                    <a:pt x="392" y="225"/>
                    <a:pt x="220" y="600"/>
                  </a:cubicBezTo>
                  <a:cubicBezTo>
                    <a:pt x="1" y="1105"/>
                    <a:pt x="440" y="1764"/>
                    <a:pt x="967" y="1995"/>
                  </a:cubicBezTo>
                  <a:cubicBezTo>
                    <a:pt x="1085" y="2044"/>
                    <a:pt x="1198" y="2066"/>
                    <a:pt x="1305" y="2066"/>
                  </a:cubicBezTo>
                  <a:cubicBezTo>
                    <a:pt x="1675" y="2066"/>
                    <a:pt x="1969" y="1794"/>
                    <a:pt x="2131" y="1402"/>
                  </a:cubicBezTo>
                  <a:cubicBezTo>
                    <a:pt x="2328" y="875"/>
                    <a:pt x="2076" y="293"/>
                    <a:pt x="1560" y="84"/>
                  </a:cubicBezTo>
                  <a:cubicBezTo>
                    <a:pt x="1427" y="28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(Area and Power)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Pipelined implementation takes up much less area compared to the parallel Implementation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Pipelined Implementation also takes up less power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Pipelined power consumption: 2.5244 uW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Parallel power consumption: </a:t>
            </a:r>
            <a:r>
              <a:rPr lang="en" sz="1800"/>
              <a:t>2.7596 uW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results (Testing Blink)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53450"/>
            <a:ext cx="5943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Simulation results (Normal Operation)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8" y="1381613"/>
            <a:ext cx="8635425" cy="2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(Bus Priority)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38" y="1410050"/>
            <a:ext cx="7248925" cy="2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~Fin</a:t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840150" y="1663183"/>
            <a:ext cx="927918" cy="1664738"/>
            <a:chOff x="3962825" y="1860389"/>
            <a:chExt cx="984215" cy="1566075"/>
          </a:xfrm>
        </p:grpSpPr>
        <p:sp>
          <p:nvSpPr>
            <p:cNvPr id="156" name="Google Shape;156;p26"/>
            <p:cNvSpPr/>
            <p:nvPr/>
          </p:nvSpPr>
          <p:spPr>
            <a:xfrm>
              <a:off x="4215398" y="2164394"/>
              <a:ext cx="497621" cy="1262071"/>
            </a:xfrm>
            <a:custGeom>
              <a:rect b="b" l="l" r="r" t="t"/>
              <a:pathLst>
                <a:path extrusionOk="0" h="16460" w="6490">
                  <a:moveTo>
                    <a:pt x="0" y="1"/>
                  </a:moveTo>
                  <a:lnTo>
                    <a:pt x="472" y="16459"/>
                  </a:lnTo>
                  <a:lnTo>
                    <a:pt x="6489" y="1617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962825" y="2265453"/>
              <a:ext cx="331773" cy="230715"/>
            </a:xfrm>
            <a:custGeom>
              <a:rect b="b" l="l" r="r" t="t"/>
              <a:pathLst>
                <a:path extrusionOk="0" h="3009" w="4327">
                  <a:moveTo>
                    <a:pt x="0" y="0"/>
                  </a:moveTo>
                  <a:lnTo>
                    <a:pt x="286" y="2723"/>
                  </a:lnTo>
                  <a:lnTo>
                    <a:pt x="4326" y="3009"/>
                  </a:lnTo>
                  <a:lnTo>
                    <a:pt x="4140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3999016" y="2647683"/>
              <a:ext cx="339364" cy="252644"/>
            </a:xfrm>
            <a:custGeom>
              <a:rect b="b" l="l" r="r" t="t"/>
              <a:pathLst>
                <a:path extrusionOk="0" h="3295" w="4426">
                  <a:moveTo>
                    <a:pt x="3481" y="0"/>
                  </a:moveTo>
                  <a:lnTo>
                    <a:pt x="0" y="286"/>
                  </a:lnTo>
                  <a:lnTo>
                    <a:pt x="374" y="3107"/>
                  </a:lnTo>
                  <a:lnTo>
                    <a:pt x="4425" y="329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4041955" y="3029837"/>
              <a:ext cx="260235" cy="266982"/>
            </a:xfrm>
            <a:custGeom>
              <a:rect b="b" l="l" r="r" t="t"/>
              <a:pathLst>
                <a:path extrusionOk="0" h="3482" w="3394">
                  <a:moveTo>
                    <a:pt x="3108" y="1"/>
                  </a:moveTo>
                  <a:lnTo>
                    <a:pt x="0" y="660"/>
                  </a:lnTo>
                  <a:lnTo>
                    <a:pt x="0" y="3196"/>
                  </a:lnTo>
                  <a:lnTo>
                    <a:pt x="3393" y="3482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662422" y="3044175"/>
              <a:ext cx="277027" cy="238306"/>
            </a:xfrm>
            <a:custGeom>
              <a:rect b="b" l="l" r="r" t="t"/>
              <a:pathLst>
                <a:path extrusionOk="0" h="3108" w="3613">
                  <a:moveTo>
                    <a:pt x="0" y="1"/>
                  </a:moveTo>
                  <a:lnTo>
                    <a:pt x="88" y="3009"/>
                  </a:lnTo>
                  <a:lnTo>
                    <a:pt x="3613" y="3108"/>
                  </a:lnTo>
                  <a:lnTo>
                    <a:pt x="3481" y="5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626231" y="2669536"/>
              <a:ext cx="309844" cy="245053"/>
            </a:xfrm>
            <a:custGeom>
              <a:rect b="b" l="l" r="r" t="t"/>
              <a:pathLst>
                <a:path extrusionOk="0" h="3196" w="4041">
                  <a:moveTo>
                    <a:pt x="0" y="1"/>
                  </a:moveTo>
                  <a:lnTo>
                    <a:pt x="99" y="3196"/>
                  </a:lnTo>
                  <a:lnTo>
                    <a:pt x="4041" y="3196"/>
                  </a:lnTo>
                  <a:lnTo>
                    <a:pt x="3854" y="6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640493" y="2243524"/>
              <a:ext cx="306547" cy="260235"/>
            </a:xfrm>
            <a:custGeom>
              <a:rect b="b" l="l" r="r" t="t"/>
              <a:pathLst>
                <a:path extrusionOk="0" h="3394" w="3998">
                  <a:moveTo>
                    <a:pt x="286" y="1"/>
                  </a:moveTo>
                  <a:lnTo>
                    <a:pt x="1" y="3394"/>
                  </a:lnTo>
                  <a:lnTo>
                    <a:pt x="3998" y="3295"/>
                  </a:lnTo>
                  <a:lnTo>
                    <a:pt x="3811" y="758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395511" y="1860389"/>
              <a:ext cx="72537" cy="368940"/>
            </a:xfrm>
            <a:custGeom>
              <a:rect b="b" l="l" r="r" t="t"/>
              <a:pathLst>
                <a:path extrusionOk="0" h="3767" w="946">
                  <a:moveTo>
                    <a:pt x="1" y="0"/>
                  </a:moveTo>
                  <a:lnTo>
                    <a:pt x="1" y="3766"/>
                  </a:lnTo>
                  <a:lnTo>
                    <a:pt x="945" y="376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335780" y="2268827"/>
              <a:ext cx="256018" cy="245897"/>
            </a:xfrm>
            <a:custGeom>
              <a:rect b="b" l="l" r="r" t="t"/>
              <a:pathLst>
                <a:path extrusionOk="0" h="3207" w="3339">
                  <a:moveTo>
                    <a:pt x="1373" y="0"/>
                  </a:moveTo>
                  <a:cubicBezTo>
                    <a:pt x="450" y="0"/>
                    <a:pt x="0" y="725"/>
                    <a:pt x="0" y="1603"/>
                  </a:cubicBezTo>
                  <a:cubicBezTo>
                    <a:pt x="44" y="2493"/>
                    <a:pt x="780" y="3206"/>
                    <a:pt x="1669" y="3206"/>
                  </a:cubicBezTo>
                  <a:cubicBezTo>
                    <a:pt x="2570" y="3206"/>
                    <a:pt x="3305" y="2493"/>
                    <a:pt x="3338" y="1603"/>
                  </a:cubicBezTo>
                  <a:cubicBezTo>
                    <a:pt x="3338" y="725"/>
                    <a:pt x="2295" y="0"/>
                    <a:pt x="1373" y="0"/>
                  </a:cubicBezTo>
                  <a:close/>
                </a:path>
              </a:pathLst>
            </a:custGeom>
            <a:solidFill>
              <a:srgbClr val="E66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4385466" y="2291063"/>
              <a:ext cx="177656" cy="157720"/>
            </a:xfrm>
            <a:custGeom>
              <a:rect b="b" l="l" r="r" t="t"/>
              <a:pathLst>
                <a:path extrusionOk="0" h="2057" w="2317">
                  <a:moveTo>
                    <a:pt x="1145" y="0"/>
                  </a:moveTo>
                  <a:cubicBezTo>
                    <a:pt x="756" y="0"/>
                    <a:pt x="388" y="224"/>
                    <a:pt x="209" y="600"/>
                  </a:cubicBezTo>
                  <a:cubicBezTo>
                    <a:pt x="0" y="1105"/>
                    <a:pt x="428" y="1763"/>
                    <a:pt x="955" y="1983"/>
                  </a:cubicBezTo>
                  <a:cubicBezTo>
                    <a:pt x="1076" y="2033"/>
                    <a:pt x="1191" y="2056"/>
                    <a:pt x="1299" y="2056"/>
                  </a:cubicBezTo>
                  <a:cubicBezTo>
                    <a:pt x="1666" y="2056"/>
                    <a:pt x="1958" y="1791"/>
                    <a:pt x="2119" y="1401"/>
                  </a:cubicBezTo>
                  <a:cubicBezTo>
                    <a:pt x="2317" y="874"/>
                    <a:pt x="2064" y="292"/>
                    <a:pt x="1548" y="84"/>
                  </a:cubicBezTo>
                  <a:cubicBezTo>
                    <a:pt x="1416" y="27"/>
                    <a:pt x="1279" y="0"/>
                    <a:pt x="1145" y="0"/>
                  </a:cubicBezTo>
                  <a:close/>
                </a:path>
              </a:pathLst>
            </a:custGeom>
            <a:solidFill>
              <a:srgbClr val="F0A1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4344214" y="2663632"/>
              <a:ext cx="255941" cy="245053"/>
            </a:xfrm>
            <a:custGeom>
              <a:rect b="b" l="l" r="r" t="t"/>
              <a:pathLst>
                <a:path extrusionOk="0" h="3196" w="3338">
                  <a:moveTo>
                    <a:pt x="1362" y="1"/>
                  </a:moveTo>
                  <a:cubicBezTo>
                    <a:pt x="439" y="1"/>
                    <a:pt x="0" y="714"/>
                    <a:pt x="0" y="1604"/>
                  </a:cubicBezTo>
                  <a:cubicBezTo>
                    <a:pt x="44" y="2493"/>
                    <a:pt x="780" y="3196"/>
                    <a:pt x="1669" y="3196"/>
                  </a:cubicBezTo>
                  <a:cubicBezTo>
                    <a:pt x="2569" y="3196"/>
                    <a:pt x="3305" y="2493"/>
                    <a:pt x="3338" y="1604"/>
                  </a:cubicBezTo>
                  <a:cubicBezTo>
                    <a:pt x="3338" y="714"/>
                    <a:pt x="2284" y="1"/>
                    <a:pt x="1362" y="1"/>
                  </a:cubicBezTo>
                  <a:close/>
                </a:path>
              </a:pathLst>
            </a:custGeom>
            <a:solidFill>
              <a:srgbClr val="FFC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4392981" y="2685408"/>
              <a:ext cx="178576" cy="158104"/>
            </a:xfrm>
            <a:custGeom>
              <a:rect b="b" l="l" r="r" t="t"/>
              <a:pathLst>
                <a:path extrusionOk="0" h="2062" w="2329">
                  <a:moveTo>
                    <a:pt x="1159" y="1"/>
                  </a:moveTo>
                  <a:cubicBezTo>
                    <a:pt x="766" y="1"/>
                    <a:pt x="392" y="219"/>
                    <a:pt x="221" y="595"/>
                  </a:cubicBezTo>
                  <a:cubicBezTo>
                    <a:pt x="1" y="1100"/>
                    <a:pt x="440" y="1770"/>
                    <a:pt x="967" y="1990"/>
                  </a:cubicBezTo>
                  <a:cubicBezTo>
                    <a:pt x="1085" y="2039"/>
                    <a:pt x="1198" y="2062"/>
                    <a:pt x="1305" y="2062"/>
                  </a:cubicBezTo>
                  <a:cubicBezTo>
                    <a:pt x="1675" y="2062"/>
                    <a:pt x="1969" y="1789"/>
                    <a:pt x="2131" y="1397"/>
                  </a:cubicBezTo>
                  <a:cubicBezTo>
                    <a:pt x="2329" y="881"/>
                    <a:pt x="2076" y="299"/>
                    <a:pt x="1560" y="79"/>
                  </a:cubicBezTo>
                  <a:cubicBezTo>
                    <a:pt x="1429" y="26"/>
                    <a:pt x="1293" y="1"/>
                    <a:pt x="1159" y="1"/>
                  </a:cubicBezTo>
                  <a:close/>
                </a:path>
              </a:pathLst>
            </a:custGeom>
            <a:solidFill>
              <a:srgbClr val="FFE2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4357633" y="3042489"/>
              <a:ext cx="256018" cy="245053"/>
            </a:xfrm>
            <a:custGeom>
              <a:rect b="b" l="l" r="r" t="t"/>
              <a:pathLst>
                <a:path extrusionOk="0" h="3196" w="3339">
                  <a:moveTo>
                    <a:pt x="1362" y="1"/>
                  </a:moveTo>
                  <a:cubicBezTo>
                    <a:pt x="440" y="1"/>
                    <a:pt x="1" y="714"/>
                    <a:pt x="1" y="1593"/>
                  </a:cubicBezTo>
                  <a:cubicBezTo>
                    <a:pt x="45" y="2493"/>
                    <a:pt x="780" y="3196"/>
                    <a:pt x="1670" y="3196"/>
                  </a:cubicBezTo>
                  <a:cubicBezTo>
                    <a:pt x="2570" y="3196"/>
                    <a:pt x="3306" y="2493"/>
                    <a:pt x="3339" y="1593"/>
                  </a:cubicBezTo>
                  <a:cubicBezTo>
                    <a:pt x="3339" y="714"/>
                    <a:pt x="2285" y="1"/>
                    <a:pt x="1362" y="1"/>
                  </a:cubicBezTo>
                  <a:close/>
                </a:path>
              </a:pathLst>
            </a:custGeom>
            <a:solidFill>
              <a:srgbClr val="A9B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406476" y="3063881"/>
              <a:ext cx="178576" cy="158487"/>
            </a:xfrm>
            <a:custGeom>
              <a:rect b="b" l="l" r="r" t="t"/>
              <a:pathLst>
                <a:path extrusionOk="0" h="2067" w="2329">
                  <a:moveTo>
                    <a:pt x="1154" y="1"/>
                  </a:moveTo>
                  <a:cubicBezTo>
                    <a:pt x="763" y="1"/>
                    <a:pt x="392" y="225"/>
                    <a:pt x="220" y="600"/>
                  </a:cubicBezTo>
                  <a:cubicBezTo>
                    <a:pt x="1" y="1105"/>
                    <a:pt x="440" y="1764"/>
                    <a:pt x="967" y="1995"/>
                  </a:cubicBezTo>
                  <a:cubicBezTo>
                    <a:pt x="1085" y="2044"/>
                    <a:pt x="1198" y="2066"/>
                    <a:pt x="1305" y="2066"/>
                  </a:cubicBezTo>
                  <a:cubicBezTo>
                    <a:pt x="1675" y="2066"/>
                    <a:pt x="1969" y="1794"/>
                    <a:pt x="2131" y="1402"/>
                  </a:cubicBezTo>
                  <a:cubicBezTo>
                    <a:pt x="2328" y="875"/>
                    <a:pt x="2076" y="293"/>
                    <a:pt x="1560" y="84"/>
                  </a:cubicBezTo>
                  <a:cubicBezTo>
                    <a:pt x="1427" y="28"/>
                    <a:pt x="1290" y="1"/>
                    <a:pt x="1154" y="1"/>
                  </a:cubicBezTo>
                  <a:close/>
                </a:path>
              </a:pathLst>
            </a:custGeom>
            <a:solidFill>
              <a:srgbClr val="CBD6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973650" y="693900"/>
            <a:ext cx="7196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Ortúzar, Juan de Dios. “Sustainable Urban Mobility: What Can Be Done to Achieve It?”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the Indian Institute of Science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99, no. 4, 28 Nov. 2019, pp. 683–693, https://doi.org/10.1007/s41745-019-00130-y.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“Pedestrian Head Starts | Portland.gov.”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Www.portland.gov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www.portland.gov/transportation/traffic-operations/pedestrian-head-starts.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Pinder, Matt. “Signals for Change: Ideas from the Dutch for Improving Traffic Lights.”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Beyond the Automobile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11 Aug. 2020, beyondtheautomobile.com/2020/08/11/signals-for-change/.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Zhilevski, Marin, et al.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a Traffic Light System Using Verilog HDL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8 June 2023, pp. 1–6, https://doi.org/10.1109/hora58378.2023.10156804. Accessed 24 Mar. 2025.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25" y="1012375"/>
            <a:ext cx="5643142" cy="38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88" y="1012375"/>
            <a:ext cx="4162425" cy="3581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Phases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50" y="1012375"/>
            <a:ext cx="2552700" cy="381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3625" y="1580175"/>
            <a:ext cx="4276725" cy="2305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188" y="4072025"/>
            <a:ext cx="59436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Pedestrian Interval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50" y="1012375"/>
            <a:ext cx="2657475" cy="1743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50" y="2955425"/>
            <a:ext cx="4895850" cy="1781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Priority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125" y="411475"/>
            <a:ext cx="4586574" cy="34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4006513"/>
            <a:ext cx="5943600" cy="676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Structure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153454"/>
            <a:ext cx="8229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always block for managing signal lights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always block for managing car counter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 always block for managing state machine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Had another always block for pipelined </a:t>
            </a:r>
            <a:r>
              <a:rPr lang="en" sz="1600"/>
              <a:t>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BLINK = 4'd0;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NS_PED = 4'd1;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NS_G = 4'd2;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NS_Y = 4'd3;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NS_R = 4'd4;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EW_PED = 4'd5;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EW_G = 4'd6;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EW_Y = 4'd7;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	localparam EW_R = 4'd8;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Implementation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153450"/>
            <a:ext cx="29130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ports:                         745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nets:                          1742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cells:                          995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combinational cells:  802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sequential cells:        101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macros/black boxes: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buf/inv:                     148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references:                 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cell area:                     0.000000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area:                        419.011685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 title="Parallel_IMplementation.png"/>
          <p:cNvPicPr preferRelativeResize="0"/>
          <p:nvPr/>
        </p:nvPicPr>
        <p:blipFill rotWithShape="1">
          <a:blip r:embed="rId3">
            <a:alphaModFix/>
          </a:blip>
          <a:srcRect b="0" l="0" r="0" t="1912"/>
          <a:stretch/>
        </p:blipFill>
        <p:spPr>
          <a:xfrm>
            <a:off x="3074350" y="928375"/>
            <a:ext cx="5730825" cy="4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411475"/>
            <a:ext cx="8229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Pipelined Implementation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7200" y="1153450"/>
            <a:ext cx="28269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ports:                          558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nets:                          1297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cells:                         794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combinational cells:  632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sequential cells:         105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macros/black boxes:  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buf/inv:                     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Number of references:                 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cell area:                     0.000000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Total area:                        385.390071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903" y="1012700"/>
            <a:ext cx="5358272" cy="39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ffic Lights Infographic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66353"/>
      </a:lt2>
      <a:accent1>
        <a:srgbClr val="FFCE56"/>
      </a:accent1>
      <a:accent2>
        <a:srgbClr val="A9BA5A"/>
      </a:accent2>
      <a:accent3>
        <a:srgbClr val="F0A198"/>
      </a:accent3>
      <a:accent4>
        <a:srgbClr val="CBD69C"/>
      </a:accent4>
      <a:accent5>
        <a:srgbClr val="FFEAB5"/>
      </a:accent5>
      <a:accent6>
        <a:srgbClr val="D8D0B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