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94" r:id="rId5"/>
    <p:sldId id="303" r:id="rId6"/>
    <p:sldId id="293" r:id="rId7"/>
    <p:sldId id="296" r:id="rId8"/>
    <p:sldId id="302" r:id="rId9"/>
    <p:sldId id="297" r:id="rId10"/>
    <p:sldId id="300" r:id="rId11"/>
    <p:sldId id="298" r:id="rId12"/>
    <p:sldId id="301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4962-92CB-40C6-8606-2D78BF9D8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C5E7D-0D0A-4922-95E6-5A921E7C5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4 and 5</a:t>
            </a:r>
          </a:p>
          <a:p>
            <a:endParaRPr lang="en-US" dirty="0"/>
          </a:p>
          <a:p>
            <a:r>
              <a:rPr lang="en-US" dirty="0"/>
              <a:t>Handling Elements in Selenium</a:t>
            </a:r>
          </a:p>
        </p:txBody>
      </p:sp>
    </p:spTree>
    <p:extLst>
      <p:ext uri="{BB962C8B-B14F-4D97-AF65-F5344CB8AC3E}">
        <p14:creationId xmlns:p14="http://schemas.microsoft.com/office/powerpoint/2010/main" val="96855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44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Window Pop-up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</a:rPr>
              <a:t>HandlingWindowPopUp</a:t>
            </a:r>
            <a:r>
              <a:rPr lang="en-US" sz="1400" b="1" dirty="0">
                <a:solidFill>
                  <a:srgbClr val="002060"/>
                </a:solidFill>
              </a:rPr>
              <a:t> {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public static void main(String[] </a:t>
            </a:r>
            <a:r>
              <a:rPr lang="en-US" sz="1400" b="1" dirty="0" err="1">
                <a:solidFill>
                  <a:srgbClr val="002060"/>
                </a:solidFill>
              </a:rPr>
              <a:t>args</a:t>
            </a:r>
            <a:r>
              <a:rPr lang="en-US" sz="1400" b="1" dirty="0">
                <a:solidFill>
                  <a:srgbClr val="002060"/>
                </a:solidFill>
              </a:rPr>
              <a:t>) {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</a:rPr>
              <a:t>setProperty</a:t>
            </a:r>
            <a:r>
              <a:rPr lang="en-US" sz="1400" i="1" dirty="0">
                <a:solidFill>
                  <a:srgbClr val="002060"/>
                </a:solidFill>
              </a:rPr>
              <a:t>("</a:t>
            </a:r>
            <a:r>
              <a:rPr lang="en-US" sz="1400" i="1" dirty="0" err="1">
                <a:solidFill>
                  <a:srgbClr val="002060"/>
                </a:solidFill>
              </a:rPr>
              <a:t>webdriver.chrome.driver","C</a:t>
            </a:r>
            <a:r>
              <a:rPr lang="en-US" sz="1400" i="1" dirty="0">
                <a:solidFill>
                  <a:srgbClr val="002060"/>
                </a:solidFill>
              </a:rPr>
              <a:t>:/chromedriver.exe");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WebDriver driver = </a:t>
            </a:r>
            <a:r>
              <a:rPr lang="en-US" sz="1400" b="1" dirty="0">
                <a:solidFill>
                  <a:srgbClr val="002060"/>
                </a:solidFill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driver.get</a:t>
            </a:r>
            <a:r>
              <a:rPr lang="en-US" sz="1400" dirty="0">
                <a:solidFill>
                  <a:srgbClr val="002060"/>
                </a:solidFill>
              </a:rPr>
              <a:t>("https://mail.rediff.com/</a:t>
            </a:r>
            <a:r>
              <a:rPr lang="en-US" sz="1400" dirty="0" err="1">
                <a:solidFill>
                  <a:srgbClr val="002060"/>
                </a:solidFill>
              </a:rPr>
              <a:t>cgi</a:t>
            </a:r>
            <a:r>
              <a:rPr lang="en-US" sz="1400" dirty="0">
                <a:solidFill>
                  <a:srgbClr val="002060"/>
                </a:solidFill>
              </a:rPr>
              <a:t>-bin/</a:t>
            </a:r>
            <a:r>
              <a:rPr lang="en-US" sz="1400" dirty="0" err="1">
                <a:solidFill>
                  <a:srgbClr val="002060"/>
                </a:solidFill>
              </a:rPr>
              <a:t>login.cgi</a:t>
            </a:r>
            <a:r>
              <a:rPr lang="en-US" sz="1400" dirty="0">
                <a:solidFill>
                  <a:srgbClr val="002060"/>
                </a:solidFill>
              </a:rPr>
              <a:t>");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driver.manage</a:t>
            </a:r>
            <a:r>
              <a:rPr lang="en-US" sz="1400" dirty="0">
                <a:solidFill>
                  <a:srgbClr val="002060"/>
                </a:solidFill>
              </a:rPr>
              <a:t>().window().maximize();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</a:rPr>
              <a:t>(By.</a:t>
            </a:r>
            <a:r>
              <a:rPr lang="en-US" sz="1400" i="1" dirty="0">
                <a:solidFill>
                  <a:srgbClr val="002060"/>
                </a:solidFill>
              </a:rPr>
              <a:t>name("proceed")).click();</a:t>
            </a:r>
          </a:p>
          <a:p>
            <a:endParaRPr lang="en-US" sz="1400" i="1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/String </a:t>
            </a:r>
            <a:r>
              <a:rPr lang="en-US" sz="1400" dirty="0" err="1">
                <a:solidFill>
                  <a:srgbClr val="002060"/>
                </a:solidFill>
              </a:rPr>
              <a:t>ErrMsg</a:t>
            </a:r>
            <a:r>
              <a:rPr lang="en-US" sz="1400" dirty="0">
                <a:solidFill>
                  <a:srgbClr val="002060"/>
                </a:solidFill>
              </a:rPr>
              <a:t>=al/To capture error message in window pop-up</a:t>
            </a:r>
          </a:p>
          <a:p>
            <a:r>
              <a:rPr lang="en-US" sz="1400" dirty="0">
                <a:solidFill>
                  <a:srgbClr val="002060"/>
                </a:solidFill>
              </a:rPr>
              <a:t>Alert </a:t>
            </a:r>
            <a:r>
              <a:rPr lang="en-US" sz="1400" dirty="0" err="1">
                <a:solidFill>
                  <a:srgbClr val="002060"/>
                </a:solidFill>
              </a:rPr>
              <a:t>alrt</a:t>
            </a:r>
            <a:r>
              <a:rPr lang="en-US" sz="1400" dirty="0">
                <a:solidFill>
                  <a:srgbClr val="002060"/>
                </a:solidFill>
              </a:rPr>
              <a:t>=</a:t>
            </a:r>
            <a:r>
              <a:rPr lang="en-US" sz="1400" dirty="0" err="1">
                <a:solidFill>
                  <a:srgbClr val="002060"/>
                </a:solidFill>
              </a:rPr>
              <a:t>driver.switchTo</a:t>
            </a:r>
            <a:r>
              <a:rPr lang="en-US" sz="1400" dirty="0">
                <a:solidFill>
                  <a:srgbClr val="002060"/>
                </a:solidFill>
              </a:rPr>
              <a:t>().alert();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rt.getText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</a:rPr>
              <a:t>ErrMsg</a:t>
            </a:r>
            <a:r>
              <a:rPr lang="en-US" sz="1400" b="1" i="1" dirty="0">
                <a:solidFill>
                  <a:srgbClr val="002060"/>
                </a:solidFill>
              </a:rPr>
              <a:t>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//To click on OK button in window pop-up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alrt.accept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//To enter text in </a:t>
            </a:r>
            <a:r>
              <a:rPr lang="en-US" sz="1400" u="sng" dirty="0">
                <a:solidFill>
                  <a:srgbClr val="002060"/>
                </a:solidFill>
              </a:rPr>
              <a:t>Username textbox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</a:rPr>
              <a:t>(By.</a:t>
            </a:r>
            <a:r>
              <a:rPr lang="en-US" sz="1400" i="1" dirty="0">
                <a:solidFill>
                  <a:srgbClr val="002060"/>
                </a:solidFill>
              </a:rPr>
              <a:t>id("login1")).</a:t>
            </a:r>
            <a:r>
              <a:rPr lang="en-US" sz="1400" i="1" dirty="0" err="1">
                <a:solidFill>
                  <a:srgbClr val="002060"/>
                </a:solidFill>
              </a:rPr>
              <a:t>sendKeys</a:t>
            </a:r>
            <a:r>
              <a:rPr lang="en-US" sz="1400" i="1" dirty="0">
                <a:solidFill>
                  <a:srgbClr val="002060"/>
                </a:solidFill>
              </a:rPr>
              <a:t>("Santosh");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7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763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button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on button: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Click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enabled statues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Displayed status etc...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HandlingButton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webdriver.chrome.driver","C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:/chromedriver.exe");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 driver = new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("https://gmail.com");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driver.manage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().window().maximize();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(By.id("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identifierNext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isDisplayed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(By.id("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identifierNext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isEnabled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(By.id("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identifierNext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getAttribute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("role"));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identifierNext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")).click();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6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541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Image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Three types of image element in web environment –</a:t>
            </a:r>
          </a:p>
          <a:p>
            <a:pPr marL="400050" indent="-400050">
              <a:buAutoNum type="romanLcPeriod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General Image (No functionality)</a:t>
            </a:r>
          </a:p>
          <a:p>
            <a:pPr marL="400050" indent="-400050">
              <a:buAutoNum type="romanLcPeriod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Image Button (Submit)</a:t>
            </a:r>
          </a:p>
          <a:p>
            <a:pPr marL="400050" indent="-400050">
              <a:buAutoNum type="romanLcPeriod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Image link (Redirects to another page/location)</a:t>
            </a:r>
          </a:p>
          <a:p>
            <a:pPr marL="400050" indent="-400050">
              <a:buAutoNum type="romanLcPeriod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HandleImage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webdriver.chrome.driver","C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:/chromedriver.exe");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 driver = new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("https://www.google.com");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(By.id("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hplogo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isDisplayed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//Return Google Image name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(By.id("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hplogo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getAttribute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("alt"));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driver.navigate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().to("http://newtours.demoaut.com/");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//Click Image Button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name("login")).click();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1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Link</a:t>
            </a:r>
          </a:p>
          <a:p>
            <a:pPr fontAlgn="base"/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Types of Links in the Web</a:t>
            </a:r>
          </a:p>
          <a:p>
            <a:pPr fontAlgn="base"/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i) User Interface Design Point view</a:t>
            </a:r>
            <a:br>
              <a:rPr lang="en-US" sz="1400" b="1" i="1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a) Text Link (ex: “Gmail” link in Google Home Page)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b) Image Link (ex: Selenium IDE Link in seleniumhq.org)</a:t>
            </a:r>
          </a:p>
          <a:p>
            <a:pPr fontAlgn="base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ii) Functionality Point view</a:t>
            </a:r>
            <a:br>
              <a:rPr lang="en-US" sz="1400" b="1" i="1" dirty="0"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a) Internal Link (It redirects to another location in the same page or another page in the same application)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b) Out going Link (It redirects to another application)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c)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MailTo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Manual Actions on Link Element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Displayed Status (Visible/Displayed/Exists)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Enabled Status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Click 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Return Element Name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etc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7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81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/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OperationsOnLink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throws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InterruptedException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webdriver.chromedriver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", "c:/chromedriver.exe");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driver = new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driver.manage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().window().maximize();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("https://www.google.com/");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//Check Link Existence 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linkPresent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linkText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("Gmail")).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isDisplayed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linkPresent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//Check Enabled status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linkStatus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linkText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("Gmail")).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isEnabled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linkStatus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//Return Link Name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linkName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linkText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("Gmail")).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getText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linkName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//Click(Redirects)Link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linkText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("Gmail")).click();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 }</a:t>
            </a:r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3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464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Checkbox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on checkbox :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Displayed Status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Enabled Status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Selected status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Select (Click)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Unselect (Click)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OperationsOnCheckbox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webdriver.chromedriver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", "c:/chromedriver.exe");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driver = new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("http://www.gcrit.com/build3/create_account.php");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//Check the Element Displayed Status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checkboxPresent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name("newsletter")).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isDisplayed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checkboxPresent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843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790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//Check the Element Enabled Status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checkboxStatus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name("newsletter")).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isEnabled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checkboxStatus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//Check the Element selected Status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checkboxEnabledStatus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name("newsletter")).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isSelected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checkboxEnabledStatus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//Select the </a:t>
            </a:r>
            <a:r>
              <a:rPr lang="en-US" sz="1400" u="sng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name("newsletter")).click();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//Check the Element selected Status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checkboxEnabledStatus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name("newsletter")).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isSelected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checkboxEnabledStatus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//Select the </a:t>
            </a:r>
            <a:r>
              <a:rPr lang="en-US" sz="1400" u="sng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name("newsletter")).click();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//Check the Element selected Status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checkboxEnabledStatus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name("newsletter")).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isSelected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checkboxEnabledStatus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  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 }</a:t>
            </a:r>
          </a:p>
          <a:p>
            <a:endParaRPr lang="en-US" sz="1400" dirty="0"/>
          </a:p>
          <a:p>
            <a:endParaRPr lang="en-US" sz="1400" dirty="0"/>
          </a:p>
          <a:p>
            <a:pPr marL="285750" indent="-285750" fontAlgn="base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/>
            <a:br>
              <a:rPr lang="en-US" sz="1400" dirty="0"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31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03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Radio button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on radio button :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Displayed Status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Enabled Status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Selected status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Select (Click)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OpearationsOnRadioButton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webdriver.chromedriver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", "c:/chromedriver.exe");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driver = new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("http://www.gcrit.com/build3/create_account.php");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//Check Display Status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displayStatus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("/html/body/div[1]/div[3]/form/div/div[2]/table/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tbody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[1]/td[2]/input[2]")).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isDisplayed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displayStatus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3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//Check Enabled Status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enabledStatus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("/html/body/div[1]/div[3]/form/div/div[2]/table/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tbody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[1]/td[2]/input[2]")).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isEnabled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enabledStatus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//Check Selected Status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selectedStatus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("/html/body/div[1]/div[3]/form/div/div[2]/table/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tbody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[1]/td[2]/input[2]")).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isSelected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selectedStatus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//Select the Radio Button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("/html/body/div[1]/div[3]/form/div/div[2]/table/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tbody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[1]/td[2]/input[2]")).click();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//Check Selected Status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selectedStatus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("/html/body/div[1]/div[3]/form/div/div[2]/table/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tbody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[1]/td[2]/input[2]")).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isSelected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selectedStatus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/>
          </a:p>
          <a:p>
            <a:endParaRPr lang="en-US" sz="1400" dirty="0"/>
          </a:p>
          <a:p>
            <a:pPr marL="285750" indent="-285750" fontAlgn="base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/>
            <a:br>
              <a:rPr lang="en-US" sz="1400" dirty="0"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4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679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Dropdown Box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on dropdown button :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Displayed Status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Check Enabled Status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Select an Item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Return Item Count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java.util.List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org.openqa.selenium.By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org.openqa.selenium.WebElement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org.openqa.selenium.chrome.ChromeDriver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org.openqa.selenium.support.ui.Select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OperationsOnDropdownBox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webdriver.chromedriver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", "c:/chromedriver.exe");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driver = new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("http://www.gcrit.com/build3/create_account.php?osCsid=6rqlkhhibc3d4pvkdt6fafs4s1");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driver.manage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().window().maximize();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9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4480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Pre-requisite to create test cases in Selenium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endParaRPr lang="en-US" sz="1400" b="1" u="sng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Element Locators (To recognize/identify Elements)</a:t>
            </a:r>
          </a:p>
          <a:p>
            <a:pPr lv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Methods (To perform operations on Elements)</a:t>
            </a:r>
          </a:p>
          <a:p>
            <a:pPr lv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Programming features (To enhance Test cases)</a:t>
            </a:r>
          </a:p>
          <a:p>
            <a:pPr lv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TestNG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Annotations (Grouping Test Cases, Test Batch execution and generating reports.)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7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97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displayStatus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name("country")).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isDisplayed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displayStatus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enabledStatus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name("country")).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isEnabled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enabledStatus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Select dropdown= new Select 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name("country")));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//Select </a:t>
            </a:r>
            <a:r>
              <a:rPr lang="en-US" sz="1400" u="sng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dropdown option by index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dropdown.selectByIndex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(6);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//Select </a:t>
            </a:r>
            <a:r>
              <a:rPr lang="en-US" sz="1400" u="sng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dropdown option by visible text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dropdown.selectByVisibleText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("India");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//get dropdown option count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List &lt;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e 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dropdown.getOptions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e.size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/>
          </a:p>
          <a:p>
            <a:endParaRPr lang="en-US" sz="1400" dirty="0"/>
          </a:p>
          <a:p>
            <a:pPr marL="285750" indent="-285750" fontAlgn="base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/>
            <a:br>
              <a:rPr lang="en-US" sz="1400" dirty="0">
                <a:latin typeface="Arial" pitchFamily="34" charset="0"/>
                <a:cs typeface="Arial" pitchFamily="34" charset="0"/>
              </a:rPr>
            </a:br>
            <a:endParaRPr lang="en-US" sz="1400" dirty="0">
              <a:solidFill>
                <a:srgbClr val="002060"/>
              </a:solidFill>
            </a:endParaRPr>
          </a:p>
          <a:p>
            <a:pPr marL="400050" indent="-400050">
              <a:buAutoNum type="romanLcPeriod"/>
            </a:pPr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71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browser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on browsers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Launch Browser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Navigate to specified URL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Return current URL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Get Page Title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Return Page Source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Return Window handle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Close focused Browser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Close all opened Browsers that opened by selenium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during execution.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Navigate from one URL to another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Navigate back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Navigate forward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Refresh the Browser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Maximize the Browser etc...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843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OperationsOnBrowsers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endParaRPr lang="en-US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//Instantiate browser instant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webdriver.chromedriver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", "c:/chromedriver.exe");</a:t>
            </a:r>
          </a:p>
          <a:p>
            <a:endParaRPr lang="en-US" sz="14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//Create chrome browser driver for </a:t>
            </a:r>
            <a:r>
              <a:rPr lang="en-US" sz="14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interface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driver = 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 </a:t>
            </a:r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//Launches chrome driver with blank URL</a:t>
            </a:r>
          </a:p>
          <a:p>
            <a:endParaRPr lang="en-US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//Open </a:t>
            </a:r>
            <a:r>
              <a:rPr lang="en-US" sz="1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google</a:t>
            </a:r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page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("https://www.google.co.in/");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//print current URL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driver.getCurrentUrl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endParaRPr lang="en-US" sz="14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//Navigate to yahoo site</a:t>
            </a:r>
            <a:endParaRPr lang="en-US" sz="14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driver.navigate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().to("https://login.yahoo.com/");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//print current URL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driver.getCurrentUrl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545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//Navigate to back</a:t>
            </a:r>
            <a:endParaRPr lang="en-US" sz="14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driver.navigate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().back();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//print current URL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driver.getCurrentUrl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//Navigate to forward</a:t>
            </a:r>
            <a:endParaRPr lang="en-US" sz="14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driver.navigate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().forward();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//print current URL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driver.getCurrentUrl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//maximize window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driver.manage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().window().maximize();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//capture page title and print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PageTitle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driver.getTitle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PageTitle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//capture window handle and print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WindowHandle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driver.getWindowHandle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WindowHandle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//close browser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 }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9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660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Edit box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on edit box 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Enter value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Clear the value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Check the existence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Check enabled status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Return Capture value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itchFamily="34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OperationsOnEditBox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webdriver.chromedriver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", "c:/chromedriver.exe");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driver = 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("https://login.yahoo.com/");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effectLst/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34514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6527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//Finding Edit box using id locator 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id("login-username")).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sendKeys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mitsantosh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//Clear the value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id("login-username")).clear();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//Return the displayed status </a:t>
            </a:r>
          </a:p>
          <a:p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  =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id("login-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signin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isDisplayed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(a);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//Return the enabled status </a:t>
            </a:r>
          </a:p>
          <a:p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b  =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id("login-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signin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isDisplayed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400" dirty="0">
              <a:solidFill>
                <a:srgbClr val="002060"/>
              </a:solidFill>
              <a:effectLst/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649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Return/Capture value from edit box :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Example : 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HandleEditBox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webdriver.chrome.driver","C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:/chromedriver.exe");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 driver = 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1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("https://gmail.com");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identifierId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sendKeys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santosh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(By.id("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identifierId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")).</a:t>
            </a:r>
            <a:r>
              <a:rPr lang="en-US" sz="14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getAttribute</a:t>
            </a:r>
            <a:r>
              <a:rPr lang="en-US" sz="14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("value"));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400" dirty="0">
              <a:solidFill>
                <a:srgbClr val="002060"/>
              </a:solidFill>
              <a:effectLst/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6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138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Text  Area, Error Message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 text area/error messages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- 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HandlingTextArea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setProperty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webdriver.chrome.driver","C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:/chromedriver.exe");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 driver = new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("https://gmail.com");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driver.manage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().window().maximize();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S =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id("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headingText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getText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(S);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("//*[@id='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identifierNext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']/span/span")).click();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ErrorMessage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("//*[@id='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view_container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']/div/div/div[2]/div/div[1]/div/form/span/section/div/div/div[1]/div/div[2]/div[2]/div")).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getText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ErrorMessage</a:t>
            </a:r>
            <a:r>
              <a:rPr lang="en-US" sz="14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 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57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1197</TotalTime>
  <Words>2351</Words>
  <Application>Microsoft Office PowerPoint</Application>
  <PresentationFormat>Widescreen</PresentationFormat>
  <Paragraphs>555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Garamond</vt:lpstr>
      <vt:lpstr>Wingdings</vt:lpstr>
      <vt:lpstr>Organic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Santosh Mitkari</dc:creator>
  <cp:lastModifiedBy>Santosh Mitkari</cp:lastModifiedBy>
  <cp:revision>217</cp:revision>
  <dcterms:created xsi:type="dcterms:W3CDTF">2019-09-30T07:03:21Z</dcterms:created>
  <dcterms:modified xsi:type="dcterms:W3CDTF">2019-11-07T10:56:11Z</dcterms:modified>
</cp:coreProperties>
</file>