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6" r:id="rId8"/>
    <p:sldId id="265" r:id="rId9"/>
    <p:sldId id="277" r:id="rId10"/>
    <p:sldId id="274" r:id="rId11"/>
    <p:sldId id="278" r:id="rId12"/>
    <p:sldId id="26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4" autoAdjust="0"/>
  </p:normalViewPr>
  <p:slideViewPr>
    <p:cSldViewPr snapToGrid="0">
      <p:cViewPr varScale="1">
        <p:scale>
          <a:sx n="51" d="100"/>
          <a:sy n="51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45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12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34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AUC for </a:t>
            </a:r>
            <a:r>
              <a:rPr lang="pl-PL" dirty="0" err="1"/>
              <a:t>train</a:t>
            </a:r>
            <a:r>
              <a:rPr lang="pl-PL" dirty="0"/>
              <a:t> set 0.7507490965479534 </a:t>
            </a:r>
          </a:p>
          <a:p>
            <a:r>
              <a:rPr lang="pl-PL" dirty="0"/>
              <a:t>AUC for test set 0.7212623421651736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9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AF758-79EF-40A8-B313-F33FB4F06C02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52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  <a:endParaRPr lang="pl-PL" dirty="0"/>
          </a:p>
          <a:p>
            <a:r>
              <a:rPr lang="pl-PL" dirty="0"/>
              <a:t>0.751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pl-PL" sz="5400" dirty="0" err="1"/>
              <a:t>fatality</a:t>
            </a:r>
            <a:r>
              <a:rPr lang="pl-PL" sz="5400" dirty="0"/>
              <a:t> </a:t>
            </a:r>
            <a:r>
              <a:rPr lang="pl-PL" sz="5400" dirty="0" err="1"/>
              <a:t>prediction</a:t>
            </a:r>
            <a:r>
              <a:rPr lang="pl-PL" sz="5400" dirty="0"/>
              <a:t> of </a:t>
            </a:r>
            <a:r>
              <a:rPr lang="pl-PL" sz="5400" dirty="0" err="1"/>
              <a:t>road</a:t>
            </a:r>
            <a:r>
              <a:rPr lang="pl-PL" sz="5400" dirty="0"/>
              <a:t> </a:t>
            </a:r>
            <a:r>
              <a:rPr lang="pl-PL" sz="5400" dirty="0" err="1"/>
              <a:t>accidents</a:t>
            </a: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pl-PL" sz="5400" dirty="0" err="1"/>
              <a:t>Thank</a:t>
            </a:r>
            <a:r>
              <a:rPr lang="pl-PL" sz="5400" dirty="0"/>
              <a:t> </a:t>
            </a:r>
            <a:r>
              <a:rPr lang="pl-PL" sz="5400" dirty="0" err="1"/>
              <a:t>you</a:t>
            </a:r>
            <a:endParaRPr lang="tr-TR" sz="5400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37349C8-5763-4AE6-AE62-752EA13A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0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pl-PL" sz="2800" dirty="0"/>
              <a:t>General </a:t>
            </a:r>
            <a:r>
              <a:rPr lang="pl-PL" sz="2800" dirty="0" err="1"/>
              <a:t>information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EDA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Model</a:t>
            </a:r>
            <a:r>
              <a:rPr lang="pl-PL" sz="2800" dirty="0" err="1"/>
              <a:t>ing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44842"/>
            <a:ext cx="9906000" cy="1477961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General </a:t>
            </a:r>
            <a:r>
              <a:rPr lang="pl-PL" dirty="0" err="1"/>
              <a:t>information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Car accidents in France from years 2005-2016, in total 839 985</a:t>
            </a:r>
          </a:p>
          <a:p>
            <a:r>
              <a:rPr lang="en-US" sz="9600" dirty="0"/>
              <a:t>In each accident multiple people took part, </a:t>
            </a:r>
            <a:r>
              <a:rPr lang="pl-PL" sz="9600" dirty="0" err="1"/>
              <a:t>totaling</a:t>
            </a:r>
            <a:r>
              <a:rPr lang="en-US" sz="9600" dirty="0"/>
              <a:t> 1 876 005 observations</a:t>
            </a:r>
            <a:endParaRPr lang="pl-PL" sz="9600" dirty="0"/>
          </a:p>
          <a:p>
            <a:r>
              <a:rPr lang="en-US" sz="9600" dirty="0"/>
              <a:t>Target variable: if injury was severe</a:t>
            </a:r>
            <a:r>
              <a:rPr lang="pl-PL" sz="9600" dirty="0"/>
              <a:t> </a:t>
            </a:r>
            <a:r>
              <a:rPr lang="pl-PL" sz="9600" dirty="0" err="1"/>
              <a:t>or</a:t>
            </a:r>
            <a:r>
              <a:rPr lang="pl-PL" sz="9600" dirty="0"/>
              <a:t> </a:t>
            </a:r>
            <a:r>
              <a:rPr lang="pl-PL" sz="9600" dirty="0" err="1"/>
              <a:t>fatal</a:t>
            </a:r>
            <a:r>
              <a:rPr lang="en-US" sz="9600" dirty="0"/>
              <a:t> (20% of all users)</a:t>
            </a:r>
            <a:endParaRPr lang="pl-PL" sz="9600" dirty="0"/>
          </a:p>
          <a:p>
            <a:r>
              <a:rPr lang="en-US" sz="9600" dirty="0"/>
              <a:t>Huge dataset, some methods infeasible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1D250-6C6E-4AFF-B98A-B969C6B6BE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44842"/>
            <a:ext cx="9906000" cy="1477961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FEATURES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40000" lnSpcReduction="20000"/>
          </a:bodyPr>
          <a:lstStyle/>
          <a:p>
            <a:r>
              <a:rPr lang="pl-PL" sz="9600" dirty="0"/>
              <a:t>ACCIDENT INFORMATION</a:t>
            </a:r>
          </a:p>
          <a:p>
            <a:r>
              <a:rPr lang="pl-PL" sz="9600" dirty="0"/>
              <a:t>USER INFORMATION</a:t>
            </a:r>
            <a:endParaRPr lang="en-US" sz="9600" dirty="0"/>
          </a:p>
          <a:p>
            <a:r>
              <a:rPr lang="pl-PL" sz="9600" dirty="0"/>
              <a:t>LOCATION INFORMATION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800" dirty="0" err="1"/>
              <a:t>Selecting</a:t>
            </a:r>
            <a:r>
              <a:rPr lang="pl-PL" sz="2800" dirty="0"/>
              <a:t> </a:t>
            </a:r>
            <a:r>
              <a:rPr lang="pl-PL" sz="2800" dirty="0" err="1"/>
              <a:t>correct</a:t>
            </a:r>
            <a:r>
              <a:rPr lang="pl-PL" sz="2800" dirty="0"/>
              <a:t> numer of </a:t>
            </a:r>
            <a:r>
              <a:rPr lang="pl-PL" sz="2800" dirty="0" err="1"/>
              <a:t>variables</a:t>
            </a:r>
            <a:r>
              <a:rPr lang="pl-PL" sz="2800" dirty="0"/>
              <a:t> with LR </a:t>
            </a:r>
            <a:endParaRPr lang="en-US" sz="2800" dirty="0"/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auc</a:t>
            </a:r>
            <a:r>
              <a:rPr lang="en-US" sz="2800" cap="all" dirty="0"/>
              <a:t> train:</a:t>
            </a:r>
            <a:r>
              <a:rPr lang="pl-PL" sz="2800" cap="all" dirty="0"/>
              <a:t> </a:t>
            </a:r>
            <a:r>
              <a:rPr lang="pl-PL" sz="2800" dirty="0"/>
              <a:t>0.744</a:t>
            </a:r>
            <a:r>
              <a:rPr lang="en-US" sz="2800" cap="all" dirty="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auc</a:t>
            </a:r>
            <a:r>
              <a:rPr lang="en-US" sz="2800" cap="all" dirty="0"/>
              <a:t> test:</a:t>
            </a:r>
            <a:r>
              <a:rPr lang="pl-PL" sz="2800" cap="all" dirty="0"/>
              <a:t> 0.715</a:t>
            </a:r>
            <a:endParaRPr lang="en-US" sz="2800" cap="all" dirty="0"/>
          </a:p>
        </p:txBody>
      </p:sp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9484442D-D702-4C97-BDDE-A9502BEA3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205654"/>
            <a:ext cx="6491571" cy="4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811" y="618518"/>
            <a:ext cx="3836234" cy="7392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 err="1"/>
              <a:t>downsampling</a:t>
            </a:r>
            <a:r>
              <a:rPr lang="pl-PL" sz="2800" dirty="0"/>
              <a:t> </a:t>
            </a:r>
            <a:endParaRPr lang="en-US" sz="280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Dropping</a:t>
            </a:r>
            <a:r>
              <a:rPr lang="pl-PL" sz="2800" cap="all" dirty="0"/>
              <a:t> </a:t>
            </a:r>
            <a:r>
              <a:rPr lang="pl-PL" sz="2800" cap="all" dirty="0" err="1"/>
              <a:t>observations</a:t>
            </a:r>
            <a:r>
              <a:rPr lang="pl-PL" sz="2800" cap="all" dirty="0"/>
              <a:t> </a:t>
            </a:r>
            <a:r>
              <a:rPr lang="pl-PL" sz="2800" cap="all" dirty="0" err="1"/>
              <a:t>at</a:t>
            </a:r>
            <a:r>
              <a:rPr lang="pl-PL" sz="2800" cap="all" dirty="0"/>
              <a:t> </a:t>
            </a:r>
            <a:r>
              <a:rPr lang="pl-PL" sz="2800" cap="all" dirty="0" err="1"/>
              <a:t>random</a:t>
            </a:r>
            <a:endParaRPr lang="pl-PL" sz="2800" cap="all" dirty="0"/>
          </a:p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auc</a:t>
            </a:r>
            <a:r>
              <a:rPr lang="en-US" sz="2800" cap="all" dirty="0"/>
              <a:t> test:</a:t>
            </a:r>
            <a:r>
              <a:rPr lang="pl-PL" sz="2800" cap="all" dirty="0"/>
              <a:t> 0.7153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More</a:t>
            </a:r>
            <a:r>
              <a:rPr lang="pl-PL" sz="2800" cap="all" dirty="0"/>
              <a:t> </a:t>
            </a:r>
            <a:r>
              <a:rPr lang="pl-PL" sz="2800" cap="all" dirty="0" err="1"/>
              <a:t>advanced</a:t>
            </a:r>
            <a:r>
              <a:rPr lang="pl-PL" sz="2800" cap="all" dirty="0"/>
              <a:t> </a:t>
            </a:r>
            <a:r>
              <a:rPr lang="pl-PL" sz="2800" cap="all" dirty="0" err="1"/>
              <a:t>methods</a:t>
            </a:r>
            <a:r>
              <a:rPr lang="pl-PL" sz="2800" cap="all" dirty="0"/>
              <a:t> </a:t>
            </a:r>
            <a:r>
              <a:rPr lang="pl-PL" sz="2800" cap="all" dirty="0" err="1"/>
              <a:t>impossible</a:t>
            </a:r>
            <a:endParaRPr lang="en-US" sz="2800" cap="al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9731BD4-AD90-443A-AC0D-470734D0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1357803"/>
            <a:ext cx="6605855" cy="44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generation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317" y="2097088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Binning</a:t>
            </a:r>
            <a:r>
              <a:rPr lang="pl-PL" sz="2800" cap="all" dirty="0"/>
              <a:t> </a:t>
            </a:r>
            <a:r>
              <a:rPr lang="pl-PL" sz="2800" cap="all" dirty="0" err="1"/>
              <a:t>age</a:t>
            </a:r>
            <a:r>
              <a:rPr lang="pl-PL" sz="2800" cap="all" dirty="0"/>
              <a:t> </a:t>
            </a:r>
            <a:r>
              <a:rPr lang="pl-PL" sz="2800" cap="all" dirty="0" err="1"/>
              <a:t>variable</a:t>
            </a:r>
            <a:endParaRPr lang="pl-PL" sz="2800" cap="all" dirty="0"/>
          </a:p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Auc</a:t>
            </a:r>
            <a:r>
              <a:rPr lang="pl-PL" sz="2800" cap="all" dirty="0"/>
              <a:t> </a:t>
            </a:r>
            <a:r>
              <a:rPr lang="en-US" sz="2800" cap="all" dirty="0"/>
              <a:t>train:</a:t>
            </a:r>
            <a:r>
              <a:rPr lang="pl-PL" sz="2800" cap="all" dirty="0"/>
              <a:t> 0.751</a:t>
            </a:r>
            <a:endParaRPr lang="en-US" sz="2800" cap="all" dirty="0"/>
          </a:p>
          <a:p>
            <a:pPr marL="0" indent="0">
              <a:spcAft>
                <a:spcPts val="600"/>
              </a:spcAft>
              <a:buNone/>
            </a:pPr>
            <a:r>
              <a:rPr lang="pl-PL" sz="2800" cap="all" dirty="0" err="1"/>
              <a:t>Auc</a:t>
            </a:r>
            <a:r>
              <a:rPr lang="pl-PL" sz="2800" cap="all" dirty="0"/>
              <a:t> </a:t>
            </a:r>
            <a:r>
              <a:rPr lang="en-US" sz="2800" cap="all" dirty="0"/>
              <a:t>test:</a:t>
            </a:r>
            <a:r>
              <a:rPr lang="pl-PL" sz="2800" cap="all" dirty="0"/>
              <a:t> 0.721</a:t>
            </a:r>
            <a:endParaRPr lang="en-US" sz="2800" cap="all" dirty="0"/>
          </a:p>
        </p:txBody>
      </p:sp>
      <p:pic>
        <p:nvPicPr>
          <p:cNvPr id="3" name="Obraz 2" descr="Obraz zawierający rysunek&#10;&#10;Opis wygenerowany automatycznie">
            <a:extLst>
              <a:ext uri="{FF2B5EF4-FFF2-40B4-BE49-F238E27FC236}">
                <a16:creationId xmlns:a16="http://schemas.microsoft.com/office/drawing/2014/main" id="{07270191-89E2-421E-96F5-C0FF5072B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097088"/>
            <a:ext cx="5839100" cy="40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8176"/>
            <a:ext cx="9906000" cy="1477961"/>
          </a:xfrm>
        </p:spPr>
        <p:txBody>
          <a:bodyPr/>
          <a:lstStyle/>
          <a:p>
            <a:r>
              <a:rPr lang="pl-PL" dirty="0"/>
              <a:t>SVM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513" y="2046284"/>
            <a:ext cx="4878391" cy="2717801"/>
          </a:xfrm>
        </p:spPr>
        <p:txBody>
          <a:bodyPr>
            <a:normAutofit lnSpcReduction="10000"/>
          </a:bodyPr>
          <a:lstStyle/>
          <a:p>
            <a:r>
              <a:rPr lang="pl-PL" sz="2800" dirty="0"/>
              <a:t>Using </a:t>
            </a:r>
            <a:r>
              <a:rPr lang="pl-PL" sz="2800" dirty="0" err="1"/>
              <a:t>stochastic</a:t>
            </a:r>
            <a:r>
              <a:rPr lang="pl-PL" sz="2800" dirty="0"/>
              <a:t> gradient </a:t>
            </a:r>
            <a:r>
              <a:rPr lang="pl-PL" sz="2800" dirty="0" err="1"/>
              <a:t>descent</a:t>
            </a:r>
            <a:r>
              <a:rPr lang="pl-PL" sz="2800" dirty="0"/>
              <a:t> for paralel </a:t>
            </a:r>
            <a:r>
              <a:rPr lang="pl-PL" sz="2800" dirty="0" err="1"/>
              <a:t>computation</a:t>
            </a:r>
            <a:endParaRPr lang="pl-PL" sz="2800" dirty="0"/>
          </a:p>
          <a:p>
            <a:r>
              <a:rPr lang="pl-PL" sz="2800" dirty="0"/>
              <a:t>AUC </a:t>
            </a:r>
            <a:r>
              <a:rPr lang="en-US" sz="2800" dirty="0"/>
              <a:t>train:</a:t>
            </a:r>
            <a:r>
              <a:rPr lang="pl-PL" sz="2800" dirty="0"/>
              <a:t> 0.741</a:t>
            </a:r>
            <a:endParaRPr lang="en-US" sz="2800" dirty="0"/>
          </a:p>
          <a:p>
            <a:r>
              <a:rPr lang="pl-PL" sz="2800" dirty="0"/>
              <a:t>AUC </a:t>
            </a:r>
            <a:r>
              <a:rPr lang="en-US" sz="2800" dirty="0"/>
              <a:t>test:</a:t>
            </a:r>
            <a:r>
              <a:rPr lang="pl-PL" sz="2800" dirty="0"/>
              <a:t> 0.714</a:t>
            </a:r>
            <a:endParaRPr lang="en-US" sz="2800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DBEA493-D771-4ADD-A4BF-5ECA3D25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779A32F-939D-472A-9466-D28A39415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7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34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 err="1"/>
              <a:t>Final</a:t>
            </a:r>
            <a:r>
              <a:rPr lang="pl-PL" dirty="0"/>
              <a:t>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657" y="2097087"/>
            <a:ext cx="4710683" cy="3541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pl-PL" sz="2800" dirty="0"/>
              <a:t>LR with </a:t>
            </a:r>
            <a:r>
              <a:rPr lang="pl-PL" sz="2800" dirty="0" err="1"/>
              <a:t>regularization</a:t>
            </a:r>
            <a:endParaRPr lang="pl-PL" sz="2800" dirty="0"/>
          </a:p>
          <a:p>
            <a:pPr marL="285750">
              <a:spcAft>
                <a:spcPts val="600"/>
              </a:spcAft>
            </a:pPr>
            <a:r>
              <a:rPr lang="pl-PL" sz="2800" dirty="0" err="1"/>
              <a:t>Undersampled</a:t>
            </a:r>
            <a:endParaRPr lang="pl-PL" sz="2800" dirty="0"/>
          </a:p>
          <a:p>
            <a:pPr marL="285750">
              <a:spcAft>
                <a:spcPts val="600"/>
              </a:spcAft>
            </a:pPr>
            <a:r>
              <a:rPr lang="pl-PL" sz="2800" dirty="0"/>
              <a:t>20 </a:t>
            </a:r>
            <a:r>
              <a:rPr lang="pl-PL" sz="2800" dirty="0" err="1"/>
              <a:t>features</a:t>
            </a:r>
            <a:r>
              <a:rPr lang="pl-PL" sz="2800" dirty="0"/>
              <a:t> </a:t>
            </a:r>
          </a:p>
          <a:p>
            <a:pPr marL="285750">
              <a:spcAft>
                <a:spcPts val="600"/>
              </a:spcAft>
            </a:pPr>
            <a:r>
              <a:rPr lang="pl-PL" sz="2800" dirty="0"/>
              <a:t>+ 10 </a:t>
            </a:r>
            <a:r>
              <a:rPr lang="pl-PL" sz="2800" dirty="0" err="1"/>
              <a:t>age</a:t>
            </a:r>
            <a:r>
              <a:rPr lang="pl-PL" sz="2800" dirty="0"/>
              <a:t> </a:t>
            </a:r>
            <a:r>
              <a:rPr lang="pl-PL" sz="2800" dirty="0" err="1"/>
              <a:t>dummies</a:t>
            </a:r>
            <a:endParaRPr lang="pl-PL" sz="2800" dirty="0"/>
          </a:p>
          <a:p>
            <a:pPr marL="285750">
              <a:spcAft>
                <a:spcPts val="600"/>
              </a:spcAft>
            </a:pPr>
            <a:r>
              <a:rPr lang="pl-PL" sz="2800" dirty="0"/>
              <a:t>AUC </a:t>
            </a:r>
            <a:r>
              <a:rPr lang="tr-TR" sz="2800" dirty="0"/>
              <a:t>train:</a:t>
            </a:r>
            <a:r>
              <a:rPr lang="pl-PL" sz="2800" dirty="0"/>
              <a:t> 0.751</a:t>
            </a:r>
            <a:endParaRPr lang="en-US" sz="2800" dirty="0"/>
          </a:p>
          <a:p>
            <a:pPr marL="285750">
              <a:spcAft>
                <a:spcPts val="600"/>
              </a:spcAft>
            </a:pPr>
            <a:r>
              <a:rPr lang="pl-PL" sz="2800" dirty="0"/>
              <a:t>AUC</a:t>
            </a:r>
            <a:r>
              <a:rPr lang="tr-TR" sz="2800" dirty="0"/>
              <a:t> test: </a:t>
            </a:r>
            <a:r>
              <a:rPr lang="pl-PL" sz="2800" dirty="0"/>
              <a:t>0.721</a:t>
            </a:r>
            <a:endParaRPr lang="en-US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BFB408D-5D15-4EF4-BA3A-ED7877A68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221136"/>
            <a:ext cx="7709496" cy="52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190</Words>
  <Application>Microsoft Office PowerPoint</Application>
  <PresentationFormat>Panoramiczny</PresentationFormat>
  <Paragraphs>57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Circuit</vt:lpstr>
      <vt:lpstr>Machine Learning I fatality prediction of road accidents</vt:lpstr>
      <vt:lpstr>Scope</vt:lpstr>
      <vt:lpstr>General information</vt:lpstr>
      <vt:lpstr>FEATURES</vt:lpstr>
      <vt:lpstr>Selecting correct numer of variables with LR </vt:lpstr>
      <vt:lpstr>downsampling </vt:lpstr>
      <vt:lpstr>Feature generation</vt:lpstr>
      <vt:lpstr>SVM</vt:lpstr>
      <vt:lpstr>Final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 </dc:title>
  <dc:creator>Daniel  Matuszelański</dc:creator>
  <cp:lastModifiedBy>Daniel  Matuszelański</cp:lastModifiedBy>
  <cp:revision>14</cp:revision>
  <dcterms:created xsi:type="dcterms:W3CDTF">2020-06-03T11:44:12Z</dcterms:created>
  <dcterms:modified xsi:type="dcterms:W3CDTF">2020-06-10T11:53:24Z</dcterms:modified>
</cp:coreProperties>
</file>