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9"/>
  </p:notesMasterIdLst>
  <p:sldIdLst>
    <p:sldId id="259" r:id="rId2"/>
    <p:sldId id="271" r:id="rId3"/>
    <p:sldId id="272" r:id="rId4"/>
    <p:sldId id="273" r:id="rId5"/>
    <p:sldId id="274" r:id="rId6"/>
    <p:sldId id="275" r:id="rId7"/>
    <p:sldId id="276" r:id="rId8"/>
    <p:sldId id="277" r:id="rId9"/>
    <p:sldId id="278" r:id="rId10"/>
    <p:sldId id="279" r:id="rId11"/>
    <p:sldId id="280" r:id="rId12"/>
    <p:sldId id="281" r:id="rId13"/>
    <p:sldId id="283" r:id="rId14"/>
    <p:sldId id="284" r:id="rId15"/>
    <p:sldId id="288" r:id="rId16"/>
    <p:sldId id="285" r:id="rId17"/>
    <p:sldId id="286" r:id="rId18"/>
  </p:sldIdLst>
  <p:sldSz cx="12188825" cy="6858000"/>
  <p:notesSz cx="6858000" cy="9144000"/>
  <p:embeddedFontLst>
    <p:embeddedFont>
      <p:font typeface="Calibri" panose="020F0502020204030204" pitchFamily="34" charset="0"/>
      <p:regular r:id="rId20"/>
      <p:bold r:id="rId21"/>
      <p:italic r:id="rId22"/>
      <p:boldItalic r:id="rId23"/>
    </p:embeddedFont>
    <p:embeddedFont>
      <p:font typeface="Franklin Gothic Book" panose="020B0503020102020204" pitchFamily="34" charset="0"/>
      <p:regular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1bed4e7535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bed4e753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3" name="Google Shape;103;g11bed4e7535_2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7a80a6652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27a80a665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i="1" dirty="0"/>
          </a:p>
        </p:txBody>
      </p:sp>
      <p:sp>
        <p:nvSpPr>
          <p:cNvPr id="185" name="Google Shape;185;g127a80a6652_2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dirty="0"/>
          </a:p>
        </p:txBody>
      </p:sp>
    </p:spTree>
    <p:extLst>
      <p:ext uri="{BB962C8B-B14F-4D97-AF65-F5344CB8AC3E}">
        <p14:creationId xmlns:p14="http://schemas.microsoft.com/office/powerpoint/2010/main" val="2457365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7a80a6652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27a80a665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i="1" dirty="0"/>
          </a:p>
        </p:txBody>
      </p:sp>
      <p:sp>
        <p:nvSpPr>
          <p:cNvPr id="185" name="Google Shape;185;g127a80a6652_2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dirty="0"/>
          </a:p>
        </p:txBody>
      </p:sp>
    </p:spTree>
    <p:extLst>
      <p:ext uri="{BB962C8B-B14F-4D97-AF65-F5344CB8AC3E}">
        <p14:creationId xmlns:p14="http://schemas.microsoft.com/office/powerpoint/2010/main" val="3406712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7a80a6652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27a80a665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i="1" dirty="0"/>
          </a:p>
        </p:txBody>
      </p:sp>
      <p:sp>
        <p:nvSpPr>
          <p:cNvPr id="185" name="Google Shape;185;g127a80a6652_2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dirty="0"/>
          </a:p>
        </p:txBody>
      </p:sp>
    </p:spTree>
    <p:extLst>
      <p:ext uri="{BB962C8B-B14F-4D97-AF65-F5344CB8AC3E}">
        <p14:creationId xmlns:p14="http://schemas.microsoft.com/office/powerpoint/2010/main" val="2665949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7a80a6652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27a80a665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i="1" dirty="0"/>
          </a:p>
        </p:txBody>
      </p:sp>
      <p:sp>
        <p:nvSpPr>
          <p:cNvPr id="185" name="Google Shape;185;g127a80a6652_2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dirty="0"/>
          </a:p>
        </p:txBody>
      </p:sp>
    </p:spTree>
    <p:extLst>
      <p:ext uri="{BB962C8B-B14F-4D97-AF65-F5344CB8AC3E}">
        <p14:creationId xmlns:p14="http://schemas.microsoft.com/office/powerpoint/2010/main" val="4105131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7a80a6652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27a80a665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i="1" dirty="0"/>
          </a:p>
        </p:txBody>
      </p:sp>
      <p:sp>
        <p:nvSpPr>
          <p:cNvPr id="185" name="Google Shape;185;g127a80a6652_2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dirty="0"/>
          </a:p>
        </p:txBody>
      </p:sp>
    </p:spTree>
    <p:extLst>
      <p:ext uri="{BB962C8B-B14F-4D97-AF65-F5344CB8AC3E}">
        <p14:creationId xmlns:p14="http://schemas.microsoft.com/office/powerpoint/2010/main" val="2567324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7a80a6652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27a80a665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i="1" dirty="0"/>
          </a:p>
        </p:txBody>
      </p:sp>
      <p:sp>
        <p:nvSpPr>
          <p:cNvPr id="185" name="Google Shape;185;g127a80a6652_2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dirty="0"/>
          </a:p>
        </p:txBody>
      </p:sp>
    </p:spTree>
    <p:extLst>
      <p:ext uri="{BB962C8B-B14F-4D97-AF65-F5344CB8AC3E}">
        <p14:creationId xmlns:p14="http://schemas.microsoft.com/office/powerpoint/2010/main" val="3979854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7a80a6652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27a80a665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i="1" dirty="0"/>
          </a:p>
        </p:txBody>
      </p:sp>
      <p:sp>
        <p:nvSpPr>
          <p:cNvPr id="185" name="Google Shape;185;g127a80a6652_2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dirty="0"/>
          </a:p>
        </p:txBody>
      </p:sp>
    </p:spTree>
    <p:extLst>
      <p:ext uri="{BB962C8B-B14F-4D97-AF65-F5344CB8AC3E}">
        <p14:creationId xmlns:p14="http://schemas.microsoft.com/office/powerpoint/2010/main" val="3306937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7a80a6652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27a80a665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i="1" dirty="0"/>
          </a:p>
        </p:txBody>
      </p:sp>
      <p:sp>
        <p:nvSpPr>
          <p:cNvPr id="185" name="Google Shape;185;g127a80a6652_2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dirty="0"/>
          </a:p>
        </p:txBody>
      </p:sp>
    </p:spTree>
    <p:extLst>
      <p:ext uri="{BB962C8B-B14F-4D97-AF65-F5344CB8AC3E}">
        <p14:creationId xmlns:p14="http://schemas.microsoft.com/office/powerpoint/2010/main" val="1630327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7a80a6652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27a80a665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i="1" dirty="0"/>
              <a:t>Image retrieved from: https://www.techrepublic.com/article/machine-learning-the-smart-persons-guide/</a:t>
            </a:r>
            <a:endParaRPr i="1" dirty="0"/>
          </a:p>
        </p:txBody>
      </p:sp>
      <p:sp>
        <p:nvSpPr>
          <p:cNvPr id="185" name="Google Shape;185;g127a80a6652_2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7a80a6652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27a80a665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i="1" dirty="0"/>
              <a:t>Grossman, L., Thompson, M., Kluger, J., Park, A., Walsh, B., Suddath, C., Dodds, E., Webley, K., Rawlings, N., Sun, F., Brock-Abraham, C., and Carbone, N.  (2011 Nov 28).  The 50 Best Inventions.  The year’s most inspired ideas, innovations and revolutions, from the microscopic to the stratospheric.</a:t>
            </a:r>
            <a:endParaRPr i="1" dirty="0"/>
          </a:p>
        </p:txBody>
      </p:sp>
      <p:sp>
        <p:nvSpPr>
          <p:cNvPr id="185" name="Google Shape;185;g127a80a6652_2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dirty="0"/>
          </a:p>
        </p:txBody>
      </p:sp>
    </p:spTree>
    <p:extLst>
      <p:ext uri="{BB962C8B-B14F-4D97-AF65-F5344CB8AC3E}">
        <p14:creationId xmlns:p14="http://schemas.microsoft.com/office/powerpoint/2010/main" val="2418304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7a80a6652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27a80a665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i="1" dirty="0"/>
              <a:t>Image: https://www.freepik.com/</a:t>
            </a:r>
            <a:endParaRPr i="1" dirty="0"/>
          </a:p>
        </p:txBody>
      </p:sp>
      <p:sp>
        <p:nvSpPr>
          <p:cNvPr id="185" name="Google Shape;185;g127a80a6652_2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dirty="0"/>
          </a:p>
        </p:txBody>
      </p:sp>
    </p:spTree>
    <p:extLst>
      <p:ext uri="{BB962C8B-B14F-4D97-AF65-F5344CB8AC3E}">
        <p14:creationId xmlns:p14="http://schemas.microsoft.com/office/powerpoint/2010/main" val="2305643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7a80a6652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27a80a665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i="1" dirty="0"/>
          </a:p>
        </p:txBody>
      </p:sp>
      <p:sp>
        <p:nvSpPr>
          <p:cNvPr id="185" name="Google Shape;185;g127a80a6652_2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dirty="0"/>
          </a:p>
        </p:txBody>
      </p:sp>
    </p:spTree>
    <p:extLst>
      <p:ext uri="{BB962C8B-B14F-4D97-AF65-F5344CB8AC3E}">
        <p14:creationId xmlns:p14="http://schemas.microsoft.com/office/powerpoint/2010/main" val="2158978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7a80a6652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27a80a665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i="1" dirty="0"/>
              <a:t>Image: https://ecce.esri.ca/uoft-blog/2020/08/04/analyzing-toronto-crime-data-using-kernel-density/</a:t>
            </a:r>
            <a:endParaRPr i="1" dirty="0"/>
          </a:p>
        </p:txBody>
      </p:sp>
      <p:sp>
        <p:nvSpPr>
          <p:cNvPr id="185" name="Google Shape;185;g127a80a6652_2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dirty="0"/>
          </a:p>
        </p:txBody>
      </p:sp>
    </p:spTree>
    <p:extLst>
      <p:ext uri="{BB962C8B-B14F-4D97-AF65-F5344CB8AC3E}">
        <p14:creationId xmlns:p14="http://schemas.microsoft.com/office/powerpoint/2010/main" val="2728585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7a80a6652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27a80a665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i="1" dirty="0"/>
              <a:t>Image: https://www.geeksforgeeks.org/data-cleansing-introduction/</a:t>
            </a:r>
            <a:endParaRPr i="1" dirty="0"/>
          </a:p>
        </p:txBody>
      </p:sp>
      <p:sp>
        <p:nvSpPr>
          <p:cNvPr id="185" name="Google Shape;185;g127a80a6652_2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dirty="0"/>
          </a:p>
        </p:txBody>
      </p:sp>
    </p:spTree>
    <p:extLst>
      <p:ext uri="{BB962C8B-B14F-4D97-AF65-F5344CB8AC3E}">
        <p14:creationId xmlns:p14="http://schemas.microsoft.com/office/powerpoint/2010/main" val="1754613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7a80a6652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27a80a665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i="1" dirty="0"/>
          </a:p>
        </p:txBody>
      </p:sp>
      <p:sp>
        <p:nvSpPr>
          <p:cNvPr id="185" name="Google Shape;185;g127a80a6652_2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dirty="0"/>
          </a:p>
        </p:txBody>
      </p:sp>
    </p:spTree>
    <p:extLst>
      <p:ext uri="{BB962C8B-B14F-4D97-AF65-F5344CB8AC3E}">
        <p14:creationId xmlns:p14="http://schemas.microsoft.com/office/powerpoint/2010/main" val="4211897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7a80a6652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27a80a665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i="1" dirty="0"/>
          </a:p>
        </p:txBody>
      </p:sp>
      <p:sp>
        <p:nvSpPr>
          <p:cNvPr id="185" name="Google Shape;185;g127a80a6652_2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dirty="0"/>
          </a:p>
        </p:txBody>
      </p:sp>
    </p:spTree>
    <p:extLst>
      <p:ext uri="{BB962C8B-B14F-4D97-AF65-F5344CB8AC3E}">
        <p14:creationId xmlns:p14="http://schemas.microsoft.com/office/powerpoint/2010/main" val="6159196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 - Content 1 image">
  <p:cSld name="Content 1 imag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5"/>
          <p:cNvSpPr>
            <a:spLocks noGrp="1"/>
          </p:cNvSpPr>
          <p:nvPr>
            <p:ph type="pic" idx="2"/>
          </p:nvPr>
        </p:nvSpPr>
        <p:spPr>
          <a:xfrm>
            <a:off x="7212725" y="1481250"/>
            <a:ext cx="4976100" cy="5376900"/>
          </a:xfrm>
          <a:prstGeom prst="rect">
            <a:avLst/>
          </a:prstGeom>
          <a:noFill/>
          <a:ln>
            <a:noFill/>
          </a:ln>
        </p:spPr>
      </p:sp>
      <p:sp>
        <p:nvSpPr>
          <p:cNvPr id="28" name="Google Shape;28;p5"/>
          <p:cNvSpPr txBox="1">
            <a:spLocks noGrp="1"/>
          </p:cNvSpPr>
          <p:nvPr>
            <p:ph type="dt" idx="10"/>
          </p:nvPr>
        </p:nvSpPr>
        <p:spPr>
          <a:xfrm>
            <a:off x="7646232" y="6231468"/>
            <a:ext cx="3516000" cy="365100"/>
          </a:xfrm>
          <a:prstGeom prst="rect">
            <a:avLst/>
          </a:prstGeom>
          <a:noFill/>
          <a:ln>
            <a:noFill/>
          </a:ln>
        </p:spPr>
        <p:txBody>
          <a:bodyPr spcFirstLastPara="1" wrap="square" lIns="91425" tIns="91425" rIns="91425" bIns="91425" anchor="ctr" anchorCtr="0">
            <a:noAutofit/>
          </a:bodyPr>
          <a:lstStyle>
            <a:lvl1pPr marR="0" lvl="0" algn="r" rtl="0">
              <a:spcBef>
                <a:spcPts val="0"/>
              </a:spcBef>
              <a:spcAft>
                <a:spcPts val="0"/>
              </a:spcAft>
              <a:buSzPts val="1400"/>
              <a:buNone/>
              <a:defRPr sz="1400" i="0" u="none" strike="noStrike" cap="none">
                <a:solidFill>
                  <a:schemeClr val="dk1"/>
                </a:solidFill>
              </a:defRPr>
            </a:lvl1pPr>
            <a:lvl2pPr marR="0" lvl="1" algn="l" rtl="0">
              <a:spcBef>
                <a:spcPts val="0"/>
              </a:spcBef>
              <a:spcAft>
                <a:spcPts val="0"/>
              </a:spcAft>
              <a:buSzPts val="1400"/>
              <a:buNone/>
              <a:defRPr sz="1800" i="0" u="none" strike="noStrike" cap="none">
                <a:solidFill>
                  <a:schemeClr val="dk1"/>
                </a:solidFill>
              </a:defRPr>
            </a:lvl2pPr>
            <a:lvl3pPr marR="0" lvl="2" algn="l" rtl="0">
              <a:spcBef>
                <a:spcPts val="0"/>
              </a:spcBef>
              <a:spcAft>
                <a:spcPts val="0"/>
              </a:spcAft>
              <a:buSzPts val="1400"/>
              <a:buNone/>
              <a:defRPr sz="1800" i="0" u="none" strike="noStrike" cap="none">
                <a:solidFill>
                  <a:schemeClr val="dk1"/>
                </a:solidFill>
              </a:defRPr>
            </a:lvl3pPr>
            <a:lvl4pPr marR="0" lvl="3" algn="l" rtl="0">
              <a:spcBef>
                <a:spcPts val="0"/>
              </a:spcBef>
              <a:spcAft>
                <a:spcPts val="0"/>
              </a:spcAft>
              <a:buSzPts val="1400"/>
              <a:buNone/>
              <a:defRPr sz="1800" i="0" u="none" strike="noStrike" cap="none">
                <a:solidFill>
                  <a:schemeClr val="dk1"/>
                </a:solidFill>
              </a:defRPr>
            </a:lvl4pPr>
            <a:lvl5pPr marR="0" lvl="4" algn="l" rtl="0">
              <a:spcBef>
                <a:spcPts val="0"/>
              </a:spcBef>
              <a:spcAft>
                <a:spcPts val="0"/>
              </a:spcAft>
              <a:buSzPts val="1400"/>
              <a:buNone/>
              <a:defRPr sz="1800" i="0" u="none" strike="noStrike" cap="none">
                <a:solidFill>
                  <a:schemeClr val="dk1"/>
                </a:solidFill>
              </a:defRPr>
            </a:lvl5pPr>
            <a:lvl6pPr marR="0" lvl="5" algn="l" rtl="0">
              <a:spcBef>
                <a:spcPts val="0"/>
              </a:spcBef>
              <a:spcAft>
                <a:spcPts val="0"/>
              </a:spcAft>
              <a:buSzPts val="1400"/>
              <a:buNone/>
              <a:defRPr sz="1800" i="0" u="none" strike="noStrike" cap="none">
                <a:solidFill>
                  <a:schemeClr val="dk1"/>
                </a:solidFill>
              </a:defRPr>
            </a:lvl6pPr>
            <a:lvl7pPr marR="0" lvl="6" algn="l" rtl="0">
              <a:spcBef>
                <a:spcPts val="0"/>
              </a:spcBef>
              <a:spcAft>
                <a:spcPts val="0"/>
              </a:spcAft>
              <a:buSzPts val="1400"/>
              <a:buNone/>
              <a:defRPr sz="1800" i="0" u="none" strike="noStrike" cap="none">
                <a:solidFill>
                  <a:schemeClr val="dk1"/>
                </a:solidFill>
              </a:defRPr>
            </a:lvl7pPr>
            <a:lvl8pPr marR="0" lvl="7" algn="l" rtl="0">
              <a:spcBef>
                <a:spcPts val="0"/>
              </a:spcBef>
              <a:spcAft>
                <a:spcPts val="0"/>
              </a:spcAft>
              <a:buSzPts val="1400"/>
              <a:buNone/>
              <a:defRPr sz="1800" i="0" u="none" strike="noStrike" cap="none">
                <a:solidFill>
                  <a:schemeClr val="dk1"/>
                </a:solidFill>
              </a:defRPr>
            </a:lvl8pPr>
            <a:lvl9pPr marR="0" lvl="8" algn="l" rtl="0">
              <a:spcBef>
                <a:spcPts val="0"/>
              </a:spcBef>
              <a:spcAft>
                <a:spcPts val="0"/>
              </a:spcAft>
              <a:buSzPts val="1400"/>
              <a:buNone/>
              <a:defRPr sz="1800" i="0" u="none" strike="noStrike" cap="none">
                <a:solidFill>
                  <a:schemeClr val="dk1"/>
                </a:solidFill>
              </a:defRPr>
            </a:lvl9pPr>
          </a:lstStyle>
          <a:p>
            <a:endParaRPr dirty="0"/>
          </a:p>
        </p:txBody>
      </p:sp>
      <p:sp>
        <p:nvSpPr>
          <p:cNvPr id="29" name="Google Shape;29;p5"/>
          <p:cNvSpPr txBox="1">
            <a:spLocks noGrp="1"/>
          </p:cNvSpPr>
          <p:nvPr>
            <p:ph type="sldNum" idx="12"/>
          </p:nvPr>
        </p:nvSpPr>
        <p:spPr>
          <a:xfrm>
            <a:off x="11162270" y="6231468"/>
            <a:ext cx="440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400" i="0" u="none" strike="noStrike" cap="none">
                <a:solidFill>
                  <a:schemeClr val="dk1"/>
                </a:solidFill>
              </a:defRPr>
            </a:lvl1pPr>
            <a:lvl2pPr marL="0" marR="0" lvl="1" indent="0" algn="r" rtl="0">
              <a:spcBef>
                <a:spcPts val="0"/>
              </a:spcBef>
              <a:buNone/>
              <a:defRPr sz="1400" i="0" u="none" strike="noStrike" cap="none">
                <a:solidFill>
                  <a:schemeClr val="dk1"/>
                </a:solidFill>
              </a:defRPr>
            </a:lvl2pPr>
            <a:lvl3pPr marL="0" marR="0" lvl="2" indent="0" algn="r" rtl="0">
              <a:spcBef>
                <a:spcPts val="0"/>
              </a:spcBef>
              <a:buNone/>
              <a:defRPr sz="1400" i="0" u="none" strike="noStrike" cap="none">
                <a:solidFill>
                  <a:schemeClr val="dk1"/>
                </a:solidFill>
              </a:defRPr>
            </a:lvl3pPr>
            <a:lvl4pPr marL="0" marR="0" lvl="3" indent="0" algn="r" rtl="0">
              <a:spcBef>
                <a:spcPts val="0"/>
              </a:spcBef>
              <a:buNone/>
              <a:defRPr sz="1400" i="0" u="none" strike="noStrike" cap="none">
                <a:solidFill>
                  <a:schemeClr val="dk1"/>
                </a:solidFill>
              </a:defRPr>
            </a:lvl4pPr>
            <a:lvl5pPr marL="0" marR="0" lvl="4" indent="0" algn="r" rtl="0">
              <a:spcBef>
                <a:spcPts val="0"/>
              </a:spcBef>
              <a:buNone/>
              <a:defRPr sz="1400" i="0" u="none" strike="noStrike" cap="none">
                <a:solidFill>
                  <a:schemeClr val="dk1"/>
                </a:solidFill>
              </a:defRPr>
            </a:lvl5pPr>
            <a:lvl6pPr marL="0" marR="0" lvl="5" indent="0" algn="r" rtl="0">
              <a:spcBef>
                <a:spcPts val="0"/>
              </a:spcBef>
              <a:buNone/>
              <a:defRPr sz="1400" i="0" u="none" strike="noStrike" cap="none">
                <a:solidFill>
                  <a:schemeClr val="dk1"/>
                </a:solidFill>
              </a:defRPr>
            </a:lvl6pPr>
            <a:lvl7pPr marL="0" marR="0" lvl="6" indent="0" algn="r" rtl="0">
              <a:spcBef>
                <a:spcPts val="0"/>
              </a:spcBef>
              <a:buNone/>
              <a:defRPr sz="1400" i="0" u="none" strike="noStrike" cap="none">
                <a:solidFill>
                  <a:schemeClr val="dk1"/>
                </a:solidFill>
              </a:defRPr>
            </a:lvl7pPr>
            <a:lvl8pPr marL="0" marR="0" lvl="7" indent="0" algn="r" rtl="0">
              <a:spcBef>
                <a:spcPts val="0"/>
              </a:spcBef>
              <a:buNone/>
              <a:defRPr sz="1400" i="0" u="none" strike="noStrike" cap="none">
                <a:solidFill>
                  <a:schemeClr val="dk1"/>
                </a:solidFill>
              </a:defRPr>
            </a:lvl8pPr>
            <a:lvl9pPr marL="0" marR="0" lvl="8" indent="0" algn="r" rtl="0">
              <a:spcBef>
                <a:spcPts val="0"/>
              </a:spcBef>
              <a:buNone/>
              <a:defRPr sz="1400" i="0" u="none" strike="noStrike" cap="none">
                <a:solidFill>
                  <a:schemeClr val="dk1"/>
                </a:solidFill>
              </a:defRPr>
            </a:lvl9pPr>
          </a:lstStyle>
          <a:p>
            <a:pPr marL="0" lvl="0" indent="0" algn="r" rtl="0">
              <a:spcBef>
                <a:spcPts val="0"/>
              </a:spcBef>
              <a:spcAft>
                <a:spcPts val="0"/>
              </a:spcAft>
              <a:buNone/>
            </a:pPr>
            <a:fld id="{00000000-1234-1234-1234-123412341234}" type="slidenum">
              <a:rPr lang="en-US"/>
              <a:t>‹#›</a:t>
            </a:fld>
            <a:endParaRPr dirty="0"/>
          </a:p>
        </p:txBody>
      </p:sp>
      <p:sp>
        <p:nvSpPr>
          <p:cNvPr id="30" name="Google Shape;30;p5"/>
          <p:cNvSpPr txBox="1">
            <a:spLocks noGrp="1"/>
          </p:cNvSpPr>
          <p:nvPr>
            <p:ph type="title"/>
          </p:nvPr>
        </p:nvSpPr>
        <p:spPr>
          <a:xfrm>
            <a:off x="258697" y="392415"/>
            <a:ext cx="11256900" cy="1069800"/>
          </a:xfrm>
          <a:prstGeom prst="rect">
            <a:avLst/>
          </a:prstGeom>
          <a:noFill/>
          <a:ln>
            <a:noFill/>
          </a:ln>
        </p:spPr>
        <p:txBody>
          <a:bodyPr spcFirstLastPara="1" wrap="square" lIns="91425" tIns="91425" rIns="91425" bIns="91425" anchor="t" anchorCtr="0">
            <a:noAutofit/>
          </a:bodyPr>
          <a:lstStyle>
            <a:lvl1pPr marR="0" lvl="0" algn="l" rtl="0">
              <a:lnSpc>
                <a:spcPct val="95000"/>
              </a:lnSpc>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31" name="Google Shape;31;p5"/>
          <p:cNvSpPr txBox="1">
            <a:spLocks noGrp="1"/>
          </p:cNvSpPr>
          <p:nvPr>
            <p:ph type="body" idx="1"/>
          </p:nvPr>
        </p:nvSpPr>
        <p:spPr>
          <a:xfrm>
            <a:off x="258697" y="1472184"/>
            <a:ext cx="11256900" cy="4212600"/>
          </a:xfrm>
          <a:prstGeom prst="rect">
            <a:avLst/>
          </a:prstGeom>
          <a:noFill/>
          <a:ln>
            <a:noFill/>
          </a:ln>
        </p:spPr>
        <p:txBody>
          <a:bodyPr spcFirstLastPara="1" wrap="square" lIns="91425" tIns="91425" rIns="91425" bIns="91425" anchor="t" anchorCtr="0">
            <a:noAutofit/>
          </a:bodyPr>
          <a:lstStyle>
            <a:lvl1pPr marL="457200" marR="0" lvl="0" indent="-387350" algn="l" rtl="0">
              <a:spcBef>
                <a:spcPts val="500"/>
              </a:spcBef>
              <a:spcAft>
                <a:spcPts val="0"/>
              </a:spcAft>
              <a:buClr>
                <a:schemeClr val="dk1"/>
              </a:buClr>
              <a:buSzPts val="2500"/>
              <a:buChar char="•"/>
              <a:defRPr sz="2500" i="0" u="none" strike="noStrike" cap="none">
                <a:solidFill>
                  <a:schemeClr val="dk1"/>
                </a:solidFill>
              </a:defRPr>
            </a:lvl1pPr>
            <a:lvl2pPr marL="914400" marR="0" lvl="1" indent="-361950" algn="l" rtl="0">
              <a:spcBef>
                <a:spcPts val="672"/>
              </a:spcBef>
              <a:spcAft>
                <a:spcPts val="0"/>
              </a:spcAft>
              <a:buClr>
                <a:schemeClr val="dk1"/>
              </a:buClr>
              <a:buSzPts val="2100"/>
              <a:buChar char="•"/>
              <a:defRPr sz="2100" i="0" u="none" strike="noStrike" cap="none">
                <a:solidFill>
                  <a:schemeClr val="dk1"/>
                </a:solidFill>
              </a:defRPr>
            </a:lvl2pPr>
            <a:lvl3pPr marL="1371600" marR="0" lvl="2" indent="-336550" algn="l" rtl="0">
              <a:lnSpc>
                <a:spcPct val="100000"/>
              </a:lnSpc>
              <a:spcBef>
                <a:spcPts val="576"/>
              </a:spcBef>
              <a:spcAft>
                <a:spcPts val="0"/>
              </a:spcAft>
              <a:buClr>
                <a:schemeClr val="dk1"/>
              </a:buClr>
              <a:buSzPts val="1700"/>
              <a:buChar char="•"/>
              <a:defRPr sz="1700" i="0" u="none" strike="noStrike" cap="none">
                <a:solidFill>
                  <a:schemeClr val="dk1"/>
                </a:solidFill>
              </a:defRPr>
            </a:lvl3pPr>
            <a:lvl4pPr marL="1828800" marR="0" lvl="3" indent="-323850" algn="l" rtl="0">
              <a:lnSpc>
                <a:spcPct val="100000"/>
              </a:lnSpc>
              <a:spcBef>
                <a:spcPts val="480"/>
              </a:spcBef>
              <a:spcAft>
                <a:spcPts val="0"/>
              </a:spcAft>
              <a:buClr>
                <a:schemeClr val="dk1"/>
              </a:buClr>
              <a:buSzPts val="1500"/>
              <a:buChar char="•"/>
              <a:defRPr sz="1500" i="0" u="none" strike="noStrike" cap="none">
                <a:solidFill>
                  <a:schemeClr val="dk1"/>
                </a:solidFill>
              </a:defRPr>
            </a:lvl4pPr>
            <a:lvl5pPr marL="2286000" marR="0" lvl="4" indent="-323850" algn="l" rtl="0">
              <a:lnSpc>
                <a:spcPct val="140000"/>
              </a:lnSpc>
              <a:spcBef>
                <a:spcPts val="0"/>
              </a:spcBef>
              <a:spcAft>
                <a:spcPts val="0"/>
              </a:spcAft>
              <a:buSzPts val="1500"/>
              <a:buChar char="•"/>
              <a:defRPr i="0" u="none" strike="noStrike" cap="none"/>
            </a:lvl5pPr>
            <a:lvl6pPr marL="2743200" marR="0" lvl="5" indent="-323850" algn="l" rtl="0">
              <a:spcBef>
                <a:spcPts val="0"/>
              </a:spcBef>
              <a:spcAft>
                <a:spcPts val="0"/>
              </a:spcAft>
              <a:buClr>
                <a:schemeClr val="dk1"/>
              </a:buClr>
              <a:buSzPts val="1500"/>
              <a:buChar char="•"/>
              <a:defRPr sz="1500" i="0" u="none" strike="noStrike" cap="none">
                <a:solidFill>
                  <a:schemeClr val="dk1"/>
                </a:solidFill>
              </a:defRPr>
            </a:lvl6pPr>
            <a:lvl7pPr marL="3200400" marR="0" lvl="6" indent="-323850" algn="l" rtl="0">
              <a:spcBef>
                <a:spcPts val="0"/>
              </a:spcBef>
              <a:spcAft>
                <a:spcPts val="0"/>
              </a:spcAft>
              <a:buClr>
                <a:schemeClr val="dk1"/>
              </a:buClr>
              <a:buSzPts val="1500"/>
              <a:buChar char="•"/>
              <a:defRPr sz="1500" i="0" u="none" strike="noStrike" cap="none">
                <a:solidFill>
                  <a:schemeClr val="dk1"/>
                </a:solidFill>
              </a:defRPr>
            </a:lvl7pPr>
            <a:lvl8pPr marL="3657600" marR="0" lvl="7" indent="-323850" algn="l" rtl="0">
              <a:spcBef>
                <a:spcPts val="0"/>
              </a:spcBef>
              <a:spcAft>
                <a:spcPts val="0"/>
              </a:spcAft>
              <a:buClr>
                <a:schemeClr val="dk1"/>
              </a:buClr>
              <a:buSzPts val="1500"/>
              <a:buChar char="•"/>
              <a:defRPr sz="1500" i="0" u="none" strike="noStrike" cap="none">
                <a:solidFill>
                  <a:schemeClr val="dk1"/>
                </a:solidFill>
              </a:defRPr>
            </a:lvl8pPr>
            <a:lvl9pPr marL="4114800" marR="0" lvl="8" indent="-323850" algn="l" rtl="0">
              <a:spcBef>
                <a:spcPts val="0"/>
              </a:spcBef>
              <a:spcAft>
                <a:spcPts val="0"/>
              </a:spcAft>
              <a:buClr>
                <a:schemeClr val="dk1"/>
              </a:buClr>
              <a:buSzPts val="1500"/>
              <a:buChar char="•"/>
              <a:defRPr sz="1500" i="0" u="none" strike="noStrike" cap="none">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 - Title Slide 4 - Photo of The Ring artwork installation">
  <p:cSld name="Title Slide 4_1_1">
    <p:bg>
      <p:bgPr>
        <a:blipFill>
          <a:blip r:embed="rId2">
            <a:alphaModFix/>
          </a:blip>
          <a:stretch>
            <a:fillRect/>
          </a:stretch>
        </a:blip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259384" y="475061"/>
            <a:ext cx="4259100" cy="2981100"/>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67" name="Google Shape;67;p15"/>
          <p:cNvSpPr txBox="1">
            <a:spLocks noGrp="1"/>
          </p:cNvSpPr>
          <p:nvPr>
            <p:ph type="subTitle" idx="1"/>
          </p:nvPr>
        </p:nvSpPr>
        <p:spPr>
          <a:xfrm>
            <a:off x="259384" y="3607699"/>
            <a:ext cx="4259100" cy="1072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SzPts val="2800"/>
              <a:buNone/>
              <a:defRPr sz="2800" i="0" u="none" strike="noStrike" cap="none">
                <a:latin typeface="Arial"/>
                <a:ea typeface="Arial"/>
                <a:cs typeface="Arial"/>
                <a:sym typeface="Arial"/>
              </a:defRPr>
            </a:lvl1pPr>
            <a:lvl2pPr marR="0" lvl="1" algn="ctr" rtl="0">
              <a:spcBef>
                <a:spcPts val="672"/>
              </a:spcBef>
              <a:spcAft>
                <a:spcPts val="0"/>
              </a:spcAft>
              <a:buClr>
                <a:schemeClr val="dk1"/>
              </a:buClr>
              <a:buSzPts val="2100"/>
              <a:buFont typeface="Arial"/>
              <a:buNone/>
              <a:defRPr sz="2100" b="0" i="0" u="none" strike="noStrike" cap="none">
                <a:solidFill>
                  <a:srgbClr val="888888"/>
                </a:solidFill>
                <a:latin typeface="Times New Roman"/>
                <a:ea typeface="Times New Roman"/>
                <a:cs typeface="Times New Roman"/>
                <a:sym typeface="Times New Roman"/>
              </a:defRPr>
            </a:lvl2pPr>
            <a:lvl3pPr marR="0" lvl="2" algn="ctr" rtl="0">
              <a:lnSpc>
                <a:spcPct val="100000"/>
              </a:lnSpc>
              <a:spcBef>
                <a:spcPts val="576"/>
              </a:spcBef>
              <a:spcAft>
                <a:spcPts val="0"/>
              </a:spcAft>
              <a:buClr>
                <a:schemeClr val="dk1"/>
              </a:buClr>
              <a:buSzPts val="1700"/>
              <a:buFont typeface="Arial"/>
              <a:buNone/>
              <a:defRPr sz="1700" b="0" i="0" u="none" strike="noStrike" cap="none">
                <a:solidFill>
                  <a:srgbClr val="888888"/>
                </a:solidFill>
                <a:latin typeface="Times New Roman"/>
                <a:ea typeface="Times New Roman"/>
                <a:cs typeface="Times New Roman"/>
                <a:sym typeface="Times New Roman"/>
              </a:defRPr>
            </a:lvl3pPr>
            <a:lvl4pPr marR="0" lvl="3" algn="ctr" rtl="0">
              <a:lnSpc>
                <a:spcPct val="100000"/>
              </a:lnSpc>
              <a:spcBef>
                <a:spcPts val="480"/>
              </a:spcBef>
              <a:spcAft>
                <a:spcPts val="0"/>
              </a:spcAft>
              <a:buClr>
                <a:schemeClr val="dk1"/>
              </a:buClr>
              <a:buSzPts val="1500"/>
              <a:buFont typeface="Arial"/>
              <a:buNone/>
              <a:defRPr sz="1500" b="0" i="0" u="none" strike="noStrike" cap="none">
                <a:solidFill>
                  <a:srgbClr val="888888"/>
                </a:solidFill>
                <a:latin typeface="Times New Roman"/>
                <a:ea typeface="Times New Roman"/>
                <a:cs typeface="Times New Roman"/>
                <a:sym typeface="Times New Roman"/>
              </a:defRPr>
            </a:lvl4pPr>
            <a:lvl5pPr marR="0" lvl="4" algn="ctr" rtl="0">
              <a:lnSpc>
                <a:spcPct val="140000"/>
              </a:lnSpc>
              <a:spcBef>
                <a:spcPts val="0"/>
              </a:spcBef>
              <a:spcAft>
                <a:spcPts val="0"/>
              </a:spcAft>
              <a:buClr>
                <a:srgbClr val="3CA9E0"/>
              </a:buClr>
              <a:buSzPts val="1500"/>
              <a:buFont typeface="Arial"/>
              <a:buNone/>
              <a:defRPr sz="1500" b="0" i="0" u="none" strike="noStrike" cap="none">
                <a:solidFill>
                  <a:srgbClr val="888888"/>
                </a:solidFill>
                <a:latin typeface="Times New Roman"/>
                <a:ea typeface="Times New Roman"/>
                <a:cs typeface="Times New Roman"/>
                <a:sym typeface="Times New Roman"/>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Times New Roman"/>
                <a:ea typeface="Times New Roman"/>
                <a:cs typeface="Times New Roman"/>
                <a:sym typeface="Times New Roman"/>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Times New Roman"/>
                <a:ea typeface="Times New Roman"/>
                <a:cs typeface="Times New Roman"/>
                <a:sym typeface="Times New Roman"/>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Times New Roman"/>
                <a:ea typeface="Times New Roman"/>
                <a:cs typeface="Times New Roman"/>
                <a:sym typeface="Times New Roman"/>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Times New Roman"/>
                <a:ea typeface="Times New Roman"/>
                <a:cs typeface="Times New Roman"/>
                <a:sym typeface="Times New Roma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7646232" y="6231468"/>
            <a:ext cx="3516000" cy="365100"/>
          </a:xfrm>
          <a:prstGeom prst="rect">
            <a:avLst/>
          </a:prstGeom>
          <a:noFill/>
          <a:ln>
            <a:noFill/>
          </a:ln>
        </p:spPr>
        <p:txBody>
          <a:bodyPr spcFirstLastPara="1" wrap="square" lIns="91425" tIns="91425" rIns="91425" bIns="91425" anchor="ctr" anchorCtr="0">
            <a:noAutofit/>
          </a:bodyPr>
          <a:lstStyle>
            <a:lvl1pPr marR="0" lvl="0" algn="r" rtl="0">
              <a:spcBef>
                <a:spcPts val="0"/>
              </a:spcBef>
              <a:spcAft>
                <a:spcPts val="0"/>
              </a:spcAft>
              <a:buSzPts val="1400"/>
              <a:buNone/>
              <a:defRPr sz="1400" i="0" u="none" strike="noStrike" cap="none">
                <a:solidFill>
                  <a:schemeClr val="dk1"/>
                </a:solidFill>
              </a:defRPr>
            </a:lvl1pPr>
            <a:lvl2pPr marR="0" lvl="1" algn="l" rtl="0">
              <a:spcBef>
                <a:spcPts val="0"/>
              </a:spcBef>
              <a:spcAft>
                <a:spcPts val="0"/>
              </a:spcAft>
              <a:buSzPts val="1400"/>
              <a:buNone/>
              <a:defRPr sz="1800" i="0" u="none" strike="noStrike" cap="none">
                <a:solidFill>
                  <a:schemeClr val="dk1"/>
                </a:solidFill>
              </a:defRPr>
            </a:lvl2pPr>
            <a:lvl3pPr marR="0" lvl="2" algn="l" rtl="0">
              <a:spcBef>
                <a:spcPts val="0"/>
              </a:spcBef>
              <a:spcAft>
                <a:spcPts val="0"/>
              </a:spcAft>
              <a:buSzPts val="1400"/>
              <a:buNone/>
              <a:defRPr sz="1800" i="0" u="none" strike="noStrike" cap="none">
                <a:solidFill>
                  <a:schemeClr val="dk1"/>
                </a:solidFill>
              </a:defRPr>
            </a:lvl3pPr>
            <a:lvl4pPr marR="0" lvl="3" algn="l" rtl="0">
              <a:spcBef>
                <a:spcPts val="0"/>
              </a:spcBef>
              <a:spcAft>
                <a:spcPts val="0"/>
              </a:spcAft>
              <a:buSzPts val="1400"/>
              <a:buNone/>
              <a:defRPr sz="1800" i="0" u="none" strike="noStrike" cap="none">
                <a:solidFill>
                  <a:schemeClr val="dk1"/>
                </a:solidFill>
              </a:defRPr>
            </a:lvl4pPr>
            <a:lvl5pPr marR="0" lvl="4" algn="l" rtl="0">
              <a:spcBef>
                <a:spcPts val="0"/>
              </a:spcBef>
              <a:spcAft>
                <a:spcPts val="0"/>
              </a:spcAft>
              <a:buSzPts val="1400"/>
              <a:buNone/>
              <a:defRPr sz="1800" i="0" u="none" strike="noStrike" cap="none">
                <a:solidFill>
                  <a:schemeClr val="dk1"/>
                </a:solidFill>
              </a:defRPr>
            </a:lvl5pPr>
            <a:lvl6pPr marR="0" lvl="5" algn="l" rtl="0">
              <a:spcBef>
                <a:spcPts val="0"/>
              </a:spcBef>
              <a:spcAft>
                <a:spcPts val="0"/>
              </a:spcAft>
              <a:buSzPts val="1400"/>
              <a:buNone/>
              <a:defRPr sz="1800" i="0" u="none" strike="noStrike" cap="none">
                <a:solidFill>
                  <a:schemeClr val="dk1"/>
                </a:solidFill>
              </a:defRPr>
            </a:lvl6pPr>
            <a:lvl7pPr marR="0" lvl="6" algn="l" rtl="0">
              <a:spcBef>
                <a:spcPts val="0"/>
              </a:spcBef>
              <a:spcAft>
                <a:spcPts val="0"/>
              </a:spcAft>
              <a:buSzPts val="1400"/>
              <a:buNone/>
              <a:defRPr sz="1800" i="0" u="none" strike="noStrike" cap="none">
                <a:solidFill>
                  <a:schemeClr val="dk1"/>
                </a:solidFill>
              </a:defRPr>
            </a:lvl7pPr>
            <a:lvl8pPr marR="0" lvl="7" algn="l" rtl="0">
              <a:spcBef>
                <a:spcPts val="0"/>
              </a:spcBef>
              <a:spcAft>
                <a:spcPts val="0"/>
              </a:spcAft>
              <a:buSzPts val="1400"/>
              <a:buNone/>
              <a:defRPr sz="1800" i="0" u="none" strike="noStrike" cap="none">
                <a:solidFill>
                  <a:schemeClr val="dk1"/>
                </a:solidFill>
              </a:defRPr>
            </a:lvl8pPr>
            <a:lvl9pPr marR="0" lvl="8" algn="l" rtl="0">
              <a:spcBef>
                <a:spcPts val="0"/>
              </a:spcBef>
              <a:spcAft>
                <a:spcPts val="0"/>
              </a:spcAft>
              <a:buSzPts val="1400"/>
              <a:buNone/>
              <a:defRPr sz="1800" i="0" u="none" strike="noStrike" cap="none">
                <a:solidFill>
                  <a:schemeClr val="dk1"/>
                </a:solidFill>
              </a:defRPr>
            </a:lvl9pPr>
          </a:lstStyle>
          <a:p>
            <a:endParaRPr dirty="0"/>
          </a:p>
        </p:txBody>
      </p:sp>
      <p:sp>
        <p:nvSpPr>
          <p:cNvPr id="11" name="Google Shape;11;p1"/>
          <p:cNvSpPr txBox="1">
            <a:spLocks noGrp="1"/>
          </p:cNvSpPr>
          <p:nvPr>
            <p:ph type="sldNum" idx="12"/>
          </p:nvPr>
        </p:nvSpPr>
        <p:spPr>
          <a:xfrm>
            <a:off x="11162270" y="6231468"/>
            <a:ext cx="440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400" i="0" u="none" strike="noStrike" cap="none">
                <a:solidFill>
                  <a:schemeClr val="dk1"/>
                </a:solidFill>
              </a:defRPr>
            </a:lvl1pPr>
            <a:lvl2pPr marL="0" marR="0" lvl="1" indent="0" algn="r" rtl="0">
              <a:spcBef>
                <a:spcPts val="0"/>
              </a:spcBef>
              <a:buNone/>
              <a:defRPr sz="1400" i="0" u="none" strike="noStrike" cap="none">
                <a:solidFill>
                  <a:schemeClr val="dk1"/>
                </a:solidFill>
              </a:defRPr>
            </a:lvl2pPr>
            <a:lvl3pPr marL="0" marR="0" lvl="2" indent="0" algn="r" rtl="0">
              <a:spcBef>
                <a:spcPts val="0"/>
              </a:spcBef>
              <a:buNone/>
              <a:defRPr sz="1400" i="0" u="none" strike="noStrike" cap="none">
                <a:solidFill>
                  <a:schemeClr val="dk1"/>
                </a:solidFill>
              </a:defRPr>
            </a:lvl3pPr>
            <a:lvl4pPr marL="0" marR="0" lvl="3" indent="0" algn="r" rtl="0">
              <a:spcBef>
                <a:spcPts val="0"/>
              </a:spcBef>
              <a:buNone/>
              <a:defRPr sz="1400" i="0" u="none" strike="noStrike" cap="none">
                <a:solidFill>
                  <a:schemeClr val="dk1"/>
                </a:solidFill>
              </a:defRPr>
            </a:lvl4pPr>
            <a:lvl5pPr marL="0" marR="0" lvl="4" indent="0" algn="r" rtl="0">
              <a:spcBef>
                <a:spcPts val="0"/>
              </a:spcBef>
              <a:buNone/>
              <a:defRPr sz="1400" i="0" u="none" strike="noStrike" cap="none">
                <a:solidFill>
                  <a:schemeClr val="dk1"/>
                </a:solidFill>
              </a:defRPr>
            </a:lvl5pPr>
            <a:lvl6pPr marL="0" marR="0" lvl="5" indent="0" algn="r" rtl="0">
              <a:spcBef>
                <a:spcPts val="0"/>
              </a:spcBef>
              <a:buNone/>
              <a:defRPr sz="1400" i="0" u="none" strike="noStrike" cap="none">
                <a:solidFill>
                  <a:schemeClr val="dk1"/>
                </a:solidFill>
              </a:defRPr>
            </a:lvl6pPr>
            <a:lvl7pPr marL="0" marR="0" lvl="6" indent="0" algn="r" rtl="0">
              <a:spcBef>
                <a:spcPts val="0"/>
              </a:spcBef>
              <a:buNone/>
              <a:defRPr sz="1400" i="0" u="none" strike="noStrike" cap="none">
                <a:solidFill>
                  <a:schemeClr val="dk1"/>
                </a:solidFill>
              </a:defRPr>
            </a:lvl7pPr>
            <a:lvl8pPr marL="0" marR="0" lvl="7" indent="0" algn="r" rtl="0">
              <a:spcBef>
                <a:spcPts val="0"/>
              </a:spcBef>
              <a:buNone/>
              <a:defRPr sz="1400" i="0" u="none" strike="noStrike" cap="none">
                <a:solidFill>
                  <a:schemeClr val="dk1"/>
                </a:solidFill>
              </a:defRPr>
            </a:lvl8pPr>
            <a:lvl9pPr marL="0" marR="0" lvl="8" indent="0" algn="r" rtl="0">
              <a:spcBef>
                <a:spcPts val="0"/>
              </a:spcBef>
              <a:buNone/>
              <a:defRPr sz="1400" i="0" u="none" strike="noStrike" cap="none">
                <a:solidFill>
                  <a:schemeClr val="dk1"/>
                </a:solidFill>
              </a:defRPr>
            </a:lvl9pPr>
          </a:lstStyle>
          <a:p>
            <a:pPr marL="0" lvl="0" indent="0" algn="r" rtl="0">
              <a:spcBef>
                <a:spcPts val="0"/>
              </a:spcBef>
              <a:spcAft>
                <a:spcPts val="0"/>
              </a:spcAft>
              <a:buNone/>
            </a:pPr>
            <a:fld id="{00000000-1234-1234-1234-123412341234}" type="slidenum">
              <a:rPr lang="en-US"/>
              <a:t>‹#›</a:t>
            </a:fld>
            <a:endParaRPr dirty="0"/>
          </a:p>
        </p:txBody>
      </p:sp>
      <p:sp>
        <p:nvSpPr>
          <p:cNvPr id="12" name="Google Shape;12;p1"/>
          <p:cNvSpPr txBox="1">
            <a:spLocks noGrp="1"/>
          </p:cNvSpPr>
          <p:nvPr>
            <p:ph type="title"/>
          </p:nvPr>
        </p:nvSpPr>
        <p:spPr>
          <a:xfrm>
            <a:off x="258697" y="392415"/>
            <a:ext cx="11256900" cy="1069800"/>
          </a:xfrm>
          <a:prstGeom prst="rect">
            <a:avLst/>
          </a:prstGeom>
          <a:noFill/>
          <a:ln>
            <a:noFill/>
          </a:ln>
        </p:spPr>
        <p:txBody>
          <a:bodyPr spcFirstLastPara="1" wrap="square" lIns="91425" tIns="91425" rIns="91425" bIns="91425" anchor="t" anchorCtr="0">
            <a:noAutofit/>
          </a:bodyPr>
          <a:lstStyle>
            <a:lvl1pPr marR="0" lvl="0" algn="l" rtl="0">
              <a:lnSpc>
                <a:spcPct val="95000"/>
              </a:lnSpc>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258697" y="1472184"/>
            <a:ext cx="11256900" cy="4212600"/>
          </a:xfrm>
          <a:prstGeom prst="rect">
            <a:avLst/>
          </a:prstGeom>
          <a:noFill/>
          <a:ln>
            <a:noFill/>
          </a:ln>
        </p:spPr>
        <p:txBody>
          <a:bodyPr spcFirstLastPara="1" wrap="square" lIns="91425" tIns="91425" rIns="91425" bIns="91425" anchor="t" anchorCtr="0">
            <a:noAutofit/>
          </a:bodyPr>
          <a:lstStyle>
            <a:lvl1pPr marL="457200" marR="0" lvl="0" indent="-387350" algn="l" rtl="0">
              <a:spcBef>
                <a:spcPts val="500"/>
              </a:spcBef>
              <a:spcAft>
                <a:spcPts val="0"/>
              </a:spcAft>
              <a:buClr>
                <a:schemeClr val="dk1"/>
              </a:buClr>
              <a:buSzPts val="2500"/>
              <a:buChar char="•"/>
              <a:defRPr sz="2500" i="0" u="none" strike="noStrike" cap="none">
                <a:solidFill>
                  <a:schemeClr val="dk1"/>
                </a:solidFill>
              </a:defRPr>
            </a:lvl1pPr>
            <a:lvl2pPr marL="914400" marR="0" lvl="1" indent="-361950" algn="l" rtl="0">
              <a:spcBef>
                <a:spcPts val="672"/>
              </a:spcBef>
              <a:spcAft>
                <a:spcPts val="0"/>
              </a:spcAft>
              <a:buClr>
                <a:schemeClr val="dk1"/>
              </a:buClr>
              <a:buSzPts val="2100"/>
              <a:buChar char="•"/>
              <a:defRPr sz="2100" i="0" u="none" strike="noStrike" cap="none">
                <a:solidFill>
                  <a:schemeClr val="dk1"/>
                </a:solidFill>
              </a:defRPr>
            </a:lvl2pPr>
            <a:lvl3pPr marL="1371600" marR="0" lvl="2" indent="-336550" algn="l" rtl="0">
              <a:lnSpc>
                <a:spcPct val="100000"/>
              </a:lnSpc>
              <a:spcBef>
                <a:spcPts val="576"/>
              </a:spcBef>
              <a:spcAft>
                <a:spcPts val="0"/>
              </a:spcAft>
              <a:buClr>
                <a:schemeClr val="dk1"/>
              </a:buClr>
              <a:buSzPts val="1700"/>
              <a:buChar char="•"/>
              <a:defRPr sz="1700" i="0" u="none" strike="noStrike" cap="none">
                <a:solidFill>
                  <a:schemeClr val="dk1"/>
                </a:solidFill>
              </a:defRPr>
            </a:lvl3pPr>
            <a:lvl4pPr marL="1828800" marR="0" lvl="3" indent="-323850" algn="l" rtl="0">
              <a:lnSpc>
                <a:spcPct val="100000"/>
              </a:lnSpc>
              <a:spcBef>
                <a:spcPts val="480"/>
              </a:spcBef>
              <a:spcAft>
                <a:spcPts val="0"/>
              </a:spcAft>
              <a:buClr>
                <a:schemeClr val="dk1"/>
              </a:buClr>
              <a:buSzPts val="1500"/>
              <a:buChar char="•"/>
              <a:defRPr sz="1500" i="0" u="none" strike="noStrike" cap="none">
                <a:solidFill>
                  <a:schemeClr val="dk1"/>
                </a:solidFill>
              </a:defRPr>
            </a:lvl4pPr>
            <a:lvl5pPr marL="2286000" marR="0" lvl="4" indent="-323850" algn="l" rtl="0">
              <a:lnSpc>
                <a:spcPct val="140000"/>
              </a:lnSpc>
              <a:spcBef>
                <a:spcPts val="0"/>
              </a:spcBef>
              <a:spcAft>
                <a:spcPts val="0"/>
              </a:spcAft>
              <a:buClr>
                <a:schemeClr val="dk1"/>
              </a:buClr>
              <a:buSzPts val="1500"/>
              <a:buChar char="•"/>
              <a:defRPr sz="1500" i="0" u="none" strike="noStrike" cap="none">
                <a:solidFill>
                  <a:schemeClr val="dk1"/>
                </a:solidFill>
              </a:defRPr>
            </a:lvl5pPr>
            <a:lvl6pPr marL="2743200" marR="0" lvl="5" indent="-355600" algn="l" rtl="0">
              <a:spcBef>
                <a:spcPts val="400"/>
              </a:spcBef>
              <a:spcAft>
                <a:spcPts val="0"/>
              </a:spcAft>
              <a:buClr>
                <a:schemeClr val="dk1"/>
              </a:buClr>
              <a:buSzPts val="2000"/>
              <a:buChar char="•"/>
              <a:defRPr sz="2000" i="0" u="none" strike="noStrike" cap="none">
                <a:solidFill>
                  <a:schemeClr val="dk1"/>
                </a:solidFill>
              </a:defRPr>
            </a:lvl6pPr>
            <a:lvl7pPr marL="3200400" marR="0" lvl="6" indent="-355600" algn="l" rtl="0">
              <a:spcBef>
                <a:spcPts val="400"/>
              </a:spcBef>
              <a:spcAft>
                <a:spcPts val="0"/>
              </a:spcAft>
              <a:buClr>
                <a:schemeClr val="dk1"/>
              </a:buClr>
              <a:buSzPts val="2000"/>
              <a:buChar char="•"/>
              <a:defRPr sz="2000" i="0" u="none" strike="noStrike" cap="none">
                <a:solidFill>
                  <a:schemeClr val="dk1"/>
                </a:solidFill>
              </a:defRPr>
            </a:lvl7pPr>
            <a:lvl8pPr marL="3657600" marR="0" lvl="7" indent="-355600" algn="l" rtl="0">
              <a:spcBef>
                <a:spcPts val="400"/>
              </a:spcBef>
              <a:spcAft>
                <a:spcPts val="0"/>
              </a:spcAft>
              <a:buClr>
                <a:schemeClr val="dk1"/>
              </a:buClr>
              <a:buSzPts val="2000"/>
              <a:buChar char="•"/>
              <a:defRPr sz="2000" i="0" u="none" strike="noStrike" cap="none">
                <a:solidFill>
                  <a:schemeClr val="dk1"/>
                </a:solidFill>
              </a:defRPr>
            </a:lvl8pPr>
            <a:lvl9pPr marL="4114800" marR="0" lvl="8" indent="-355600" algn="l" rtl="0">
              <a:spcBef>
                <a:spcPts val="400"/>
              </a:spcBef>
              <a:spcAft>
                <a:spcPts val="0"/>
              </a:spcAft>
              <a:buClr>
                <a:schemeClr val="dk1"/>
              </a:buClr>
              <a:buSzPts val="2000"/>
              <a:buChar char="•"/>
              <a:defRPr sz="2000" i="0" u="none" strike="noStrike" cap="none">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61"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3"/>
          <p:cNvSpPr txBox="1">
            <a:spLocks noGrp="1"/>
          </p:cNvSpPr>
          <p:nvPr>
            <p:ph type="ctrTitle"/>
          </p:nvPr>
        </p:nvSpPr>
        <p:spPr>
          <a:xfrm>
            <a:off x="56561" y="1398888"/>
            <a:ext cx="4873658" cy="1843933"/>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2400" dirty="0">
                <a:effectLst>
                  <a:outerShdw blurRad="38100" dist="38100" dir="2700000" algn="tl">
                    <a:srgbClr val="000000">
                      <a:alpha val="43137"/>
                    </a:srgbClr>
                  </a:outerShdw>
                </a:effectLst>
                <a:latin typeface="Franklin Gothic Book" panose="020B0503020102020204" pitchFamily="34" charset="0"/>
              </a:rPr>
              <a:t>Assessment of Toronto Crime through Exploratory Data Analysis</a:t>
            </a:r>
            <a:br>
              <a:rPr lang="en-US" sz="2400" dirty="0">
                <a:effectLst>
                  <a:outerShdw blurRad="38100" dist="38100" dir="2700000" algn="tl">
                    <a:srgbClr val="000000">
                      <a:alpha val="43137"/>
                    </a:srgbClr>
                  </a:outerShdw>
                </a:effectLst>
                <a:latin typeface="Franklin Gothic Book" panose="020B0503020102020204" pitchFamily="34" charset="0"/>
              </a:rPr>
            </a:br>
            <a:r>
              <a:rPr lang="en-US" sz="2400" dirty="0">
                <a:effectLst>
                  <a:outerShdw blurRad="38100" dist="38100" dir="2700000" algn="tl">
                    <a:srgbClr val="000000">
                      <a:alpha val="43137"/>
                    </a:srgbClr>
                  </a:outerShdw>
                </a:effectLst>
                <a:latin typeface="Franklin Gothic Book" panose="020B0503020102020204" pitchFamily="34" charset="0"/>
              </a:rPr>
              <a:t>and Classification</a:t>
            </a:r>
            <a:endParaRPr sz="2400" dirty="0">
              <a:effectLst>
                <a:outerShdw blurRad="38100" dist="38100" dir="2700000" algn="tl">
                  <a:srgbClr val="000000">
                    <a:alpha val="43137"/>
                  </a:srgbClr>
                </a:outerShdw>
              </a:effectLst>
              <a:latin typeface="Franklin Gothic Book" panose="020B0503020102020204" pitchFamily="34" charset="0"/>
            </a:endParaRPr>
          </a:p>
        </p:txBody>
      </p:sp>
      <p:sp>
        <p:nvSpPr>
          <p:cNvPr id="3" name="Google Shape;105;p23">
            <a:extLst>
              <a:ext uri="{FF2B5EF4-FFF2-40B4-BE49-F238E27FC236}">
                <a16:creationId xmlns:a16="http://schemas.microsoft.com/office/drawing/2014/main" id="{DE7D6DA3-64F4-A52C-71A0-82F6BF4453D6}"/>
              </a:ext>
            </a:extLst>
          </p:cNvPr>
          <p:cNvSpPr txBox="1">
            <a:spLocks/>
          </p:cNvSpPr>
          <p:nvPr/>
        </p:nvSpPr>
        <p:spPr>
          <a:xfrm>
            <a:off x="56561" y="4231643"/>
            <a:ext cx="2234152" cy="8399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100000"/>
              </a:lnSpc>
            </a:pPr>
            <a:r>
              <a:rPr lang="en-US" sz="1800" dirty="0">
                <a:latin typeface="Franklin Gothic Book" panose="020B0503020102020204" pitchFamily="34" charset="0"/>
              </a:rPr>
              <a:t>Katherine Ault</a:t>
            </a:r>
          </a:p>
          <a:p>
            <a:pPr>
              <a:lnSpc>
                <a:spcPct val="100000"/>
              </a:lnSpc>
            </a:pPr>
            <a:r>
              <a:rPr lang="en-US" sz="1800" dirty="0">
                <a:latin typeface="Franklin Gothic Book" panose="020B0503020102020204" pitchFamily="34" charset="0"/>
              </a:rPr>
              <a:t>501092397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35"/>
          <p:cNvSpPr txBox="1">
            <a:spLocks noGrp="1"/>
          </p:cNvSpPr>
          <p:nvPr>
            <p:ph type="sldNum" idx="12"/>
          </p:nvPr>
        </p:nvSpPr>
        <p:spPr>
          <a:xfrm>
            <a:off x="11002011" y="6231468"/>
            <a:ext cx="44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dirty="0"/>
          </a:p>
        </p:txBody>
      </p:sp>
      <p:sp>
        <p:nvSpPr>
          <p:cNvPr id="189" name="Google Shape;189;p35"/>
          <p:cNvSpPr txBox="1">
            <a:spLocks noGrp="1"/>
          </p:cNvSpPr>
          <p:nvPr>
            <p:ph type="title"/>
          </p:nvPr>
        </p:nvSpPr>
        <p:spPr>
          <a:xfrm>
            <a:off x="9502220" y="261432"/>
            <a:ext cx="2484718" cy="48328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CA" sz="1600" cap="small" dirty="0">
                <a:solidFill>
                  <a:srgbClr val="002060"/>
                </a:solidFill>
                <a:latin typeface="Franklin Gothic Book" panose="020B0503020102020204" pitchFamily="34" charset="0"/>
              </a:rPr>
              <a:t>Exploratory Data Analysis</a:t>
            </a:r>
            <a:endParaRPr sz="1600" cap="small" dirty="0">
              <a:solidFill>
                <a:srgbClr val="002060"/>
              </a:solidFill>
              <a:latin typeface="Franklin Gothic Book" panose="020B0503020102020204" pitchFamily="34" charset="0"/>
            </a:endParaRPr>
          </a:p>
        </p:txBody>
      </p:sp>
      <p:pic>
        <p:nvPicPr>
          <p:cNvPr id="6" name="Picture 5" descr="Chart, bar chart&#10;&#10;Description automatically generated">
            <a:extLst>
              <a:ext uri="{FF2B5EF4-FFF2-40B4-BE49-F238E27FC236}">
                <a16:creationId xmlns:a16="http://schemas.microsoft.com/office/drawing/2014/main" id="{3EDF666B-9C81-111F-421B-CCED22071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51" y="1144128"/>
            <a:ext cx="5717197" cy="3443506"/>
          </a:xfrm>
          <a:prstGeom prst="rect">
            <a:avLst/>
          </a:prstGeom>
          <a:ln>
            <a:solidFill>
              <a:schemeClr val="accent1"/>
            </a:solidFill>
          </a:ln>
        </p:spPr>
      </p:pic>
      <p:pic>
        <p:nvPicPr>
          <p:cNvPr id="7" name="Picture 6" descr="Chart, bar chart&#10;&#10;Description automatically generated">
            <a:extLst>
              <a:ext uri="{FF2B5EF4-FFF2-40B4-BE49-F238E27FC236}">
                <a16:creationId xmlns:a16="http://schemas.microsoft.com/office/drawing/2014/main" id="{C2F4BED2-FF2A-D254-BCAA-35CDAF7116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8934" y="1144128"/>
            <a:ext cx="6081795" cy="3443506"/>
          </a:xfrm>
          <a:prstGeom prst="rect">
            <a:avLst/>
          </a:prstGeom>
          <a:ln>
            <a:solidFill>
              <a:schemeClr val="accent1"/>
            </a:solidFill>
          </a:ln>
        </p:spPr>
      </p:pic>
    </p:spTree>
    <p:extLst>
      <p:ext uri="{BB962C8B-B14F-4D97-AF65-F5344CB8AC3E}">
        <p14:creationId xmlns:p14="http://schemas.microsoft.com/office/powerpoint/2010/main" val="671551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35"/>
          <p:cNvSpPr txBox="1">
            <a:spLocks noGrp="1"/>
          </p:cNvSpPr>
          <p:nvPr>
            <p:ph type="sldNum" idx="12"/>
          </p:nvPr>
        </p:nvSpPr>
        <p:spPr>
          <a:xfrm>
            <a:off x="11002011" y="6231468"/>
            <a:ext cx="44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dirty="0"/>
          </a:p>
        </p:txBody>
      </p:sp>
      <p:sp>
        <p:nvSpPr>
          <p:cNvPr id="189" name="Google Shape;189;p35"/>
          <p:cNvSpPr txBox="1">
            <a:spLocks noGrp="1"/>
          </p:cNvSpPr>
          <p:nvPr>
            <p:ph type="title"/>
          </p:nvPr>
        </p:nvSpPr>
        <p:spPr>
          <a:xfrm>
            <a:off x="9502220" y="261432"/>
            <a:ext cx="2484718" cy="48328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CA" sz="1600" cap="small" dirty="0">
                <a:solidFill>
                  <a:srgbClr val="002060"/>
                </a:solidFill>
                <a:latin typeface="Franklin Gothic Book" panose="020B0503020102020204" pitchFamily="34" charset="0"/>
              </a:rPr>
              <a:t>Exploratory Data Analysis</a:t>
            </a:r>
            <a:endParaRPr sz="1600" cap="small" dirty="0">
              <a:solidFill>
                <a:srgbClr val="002060"/>
              </a:solidFill>
              <a:latin typeface="Franklin Gothic Book" panose="020B0503020102020204" pitchFamily="34" charset="0"/>
            </a:endParaRPr>
          </a:p>
        </p:txBody>
      </p:sp>
      <p:pic>
        <p:nvPicPr>
          <p:cNvPr id="8" name="Picture 7" descr="Timeline&#10;&#10;Description automatically generated with medium confidence">
            <a:extLst>
              <a:ext uri="{FF2B5EF4-FFF2-40B4-BE49-F238E27FC236}">
                <a16:creationId xmlns:a16="http://schemas.microsoft.com/office/drawing/2014/main" id="{1D8FBE53-B198-26E4-D7A7-B7D4F41413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384" y="1425588"/>
            <a:ext cx="5636812" cy="3192145"/>
          </a:xfrm>
          <a:prstGeom prst="rect">
            <a:avLst/>
          </a:prstGeom>
          <a:ln>
            <a:solidFill>
              <a:schemeClr val="accent1"/>
            </a:solidFill>
          </a:ln>
        </p:spPr>
      </p:pic>
      <p:pic>
        <p:nvPicPr>
          <p:cNvPr id="9" name="Picture 8" descr="Chart, bar chart&#10;&#10;Description automatically generated">
            <a:extLst>
              <a:ext uri="{FF2B5EF4-FFF2-40B4-BE49-F238E27FC236}">
                <a16:creationId xmlns:a16="http://schemas.microsoft.com/office/drawing/2014/main" id="{7E989446-13C8-C264-CD02-2EC1ADE575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3615" y="1425588"/>
            <a:ext cx="5638800" cy="3192145"/>
          </a:xfrm>
          <a:prstGeom prst="rect">
            <a:avLst/>
          </a:prstGeom>
          <a:ln>
            <a:solidFill>
              <a:schemeClr val="accent1"/>
            </a:solidFill>
          </a:ln>
        </p:spPr>
      </p:pic>
    </p:spTree>
    <p:extLst>
      <p:ext uri="{BB962C8B-B14F-4D97-AF65-F5344CB8AC3E}">
        <p14:creationId xmlns:p14="http://schemas.microsoft.com/office/powerpoint/2010/main" val="256774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5" name="Picture 14" descr="Chart, waterfall chart&#10;&#10;Description automatically generated">
            <a:extLst>
              <a:ext uri="{FF2B5EF4-FFF2-40B4-BE49-F238E27FC236}">
                <a16:creationId xmlns:a16="http://schemas.microsoft.com/office/drawing/2014/main" id="{DD8D91B4-F28E-44BA-B847-2A0E5F77E0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59" y="261432"/>
            <a:ext cx="4313520" cy="3484495"/>
          </a:xfrm>
          <a:prstGeom prst="rect">
            <a:avLst/>
          </a:prstGeom>
          <a:ln>
            <a:solidFill>
              <a:schemeClr val="accent1"/>
            </a:solidFill>
          </a:ln>
        </p:spPr>
      </p:pic>
      <p:sp>
        <p:nvSpPr>
          <p:cNvPr id="188" name="Google Shape;188;p35"/>
          <p:cNvSpPr txBox="1">
            <a:spLocks noGrp="1"/>
          </p:cNvSpPr>
          <p:nvPr>
            <p:ph type="sldNum" idx="12"/>
          </p:nvPr>
        </p:nvSpPr>
        <p:spPr>
          <a:xfrm>
            <a:off x="11002011" y="6231468"/>
            <a:ext cx="44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dirty="0"/>
          </a:p>
        </p:txBody>
      </p:sp>
      <p:sp>
        <p:nvSpPr>
          <p:cNvPr id="189" name="Google Shape;189;p35"/>
          <p:cNvSpPr txBox="1">
            <a:spLocks noGrp="1"/>
          </p:cNvSpPr>
          <p:nvPr>
            <p:ph type="title"/>
          </p:nvPr>
        </p:nvSpPr>
        <p:spPr>
          <a:xfrm>
            <a:off x="8182466" y="261432"/>
            <a:ext cx="3804472" cy="48328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CA" sz="1600" cap="small" dirty="0">
                <a:solidFill>
                  <a:srgbClr val="002060"/>
                </a:solidFill>
                <a:latin typeface="Franklin Gothic Book" panose="020B0503020102020204" pitchFamily="34" charset="0"/>
              </a:rPr>
              <a:t>Feature Selection &amp; SMOTE Oversampling</a:t>
            </a:r>
            <a:endParaRPr sz="1600" cap="small" dirty="0">
              <a:solidFill>
                <a:srgbClr val="002060"/>
              </a:solidFill>
              <a:latin typeface="Franklin Gothic Book" panose="020B0503020102020204" pitchFamily="34" charset="0"/>
            </a:endParaRPr>
          </a:p>
        </p:txBody>
      </p:sp>
      <p:sp>
        <p:nvSpPr>
          <p:cNvPr id="6" name="Hexagon 5">
            <a:extLst>
              <a:ext uri="{FF2B5EF4-FFF2-40B4-BE49-F238E27FC236}">
                <a16:creationId xmlns:a16="http://schemas.microsoft.com/office/drawing/2014/main" id="{03D763FF-990B-14E3-094B-40E55DE8DA85}"/>
              </a:ext>
            </a:extLst>
          </p:cNvPr>
          <p:cNvSpPr>
            <a:spLocks noChangeAspect="1"/>
          </p:cNvSpPr>
          <p:nvPr/>
        </p:nvSpPr>
        <p:spPr>
          <a:xfrm>
            <a:off x="140421" y="4112771"/>
            <a:ext cx="411784" cy="347267"/>
          </a:xfrm>
          <a:prstGeom prst="hexagon">
            <a:avLst/>
          </a:prstGeom>
          <a:solidFill>
            <a:srgbClr val="00B05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TextBox 6">
            <a:extLst>
              <a:ext uri="{FF2B5EF4-FFF2-40B4-BE49-F238E27FC236}">
                <a16:creationId xmlns:a16="http://schemas.microsoft.com/office/drawing/2014/main" id="{8476CB16-0299-85EB-3877-F93234B592BB}"/>
              </a:ext>
            </a:extLst>
          </p:cNvPr>
          <p:cNvSpPr txBox="1"/>
          <p:nvPr/>
        </p:nvSpPr>
        <p:spPr>
          <a:xfrm>
            <a:off x="661833" y="3917408"/>
            <a:ext cx="5317900" cy="1015663"/>
          </a:xfrm>
          <a:prstGeom prst="rect">
            <a:avLst/>
          </a:prstGeom>
          <a:noFill/>
        </p:spPr>
        <p:txBody>
          <a:bodyPr wrap="square" rtlCol="0">
            <a:spAutoFit/>
          </a:bodyPr>
          <a:lstStyle/>
          <a:p>
            <a:pPr algn="just"/>
            <a:r>
              <a:rPr lang="en-US" sz="2000" dirty="0">
                <a:solidFill>
                  <a:srgbClr val="212121"/>
                </a:solidFill>
                <a:latin typeface="Franklin Gothic Book" panose="020B0503020102020204" pitchFamily="34" charset="0"/>
              </a:rPr>
              <a:t>Applied Boruta feature selection method to dataset followed by stepwise regression for comparison.</a:t>
            </a:r>
            <a:endParaRPr lang="en-CA" sz="2000" dirty="0">
              <a:latin typeface="Franklin Gothic Book" panose="020B0503020102020204" pitchFamily="34" charset="0"/>
            </a:endParaRPr>
          </a:p>
        </p:txBody>
      </p:sp>
      <p:sp>
        <p:nvSpPr>
          <p:cNvPr id="11" name="Hexagon 10">
            <a:extLst>
              <a:ext uri="{FF2B5EF4-FFF2-40B4-BE49-F238E27FC236}">
                <a16:creationId xmlns:a16="http://schemas.microsoft.com/office/drawing/2014/main" id="{ED04A9AA-7918-347C-E87A-0EE570E16435}"/>
              </a:ext>
            </a:extLst>
          </p:cNvPr>
          <p:cNvSpPr>
            <a:spLocks noChangeAspect="1"/>
          </p:cNvSpPr>
          <p:nvPr/>
        </p:nvSpPr>
        <p:spPr>
          <a:xfrm>
            <a:off x="140421" y="5128546"/>
            <a:ext cx="411784" cy="347267"/>
          </a:xfrm>
          <a:prstGeom prst="hexagon">
            <a:avLst/>
          </a:prstGeom>
          <a:solidFill>
            <a:srgbClr val="00B05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TextBox 11">
            <a:extLst>
              <a:ext uri="{FF2B5EF4-FFF2-40B4-BE49-F238E27FC236}">
                <a16:creationId xmlns:a16="http://schemas.microsoft.com/office/drawing/2014/main" id="{6166AA69-009B-AFA7-2C8F-9AD1830FEAA6}"/>
              </a:ext>
            </a:extLst>
          </p:cNvPr>
          <p:cNvSpPr txBox="1"/>
          <p:nvPr/>
        </p:nvSpPr>
        <p:spPr>
          <a:xfrm>
            <a:off x="649103" y="4948851"/>
            <a:ext cx="5337109" cy="1015663"/>
          </a:xfrm>
          <a:prstGeom prst="rect">
            <a:avLst/>
          </a:prstGeom>
          <a:noFill/>
        </p:spPr>
        <p:txBody>
          <a:bodyPr wrap="square" rtlCol="0">
            <a:spAutoFit/>
          </a:bodyPr>
          <a:lstStyle/>
          <a:p>
            <a:pPr algn="just"/>
            <a:r>
              <a:rPr lang="en-US" sz="2000" dirty="0">
                <a:latin typeface="Franklin Gothic Book" panose="020B0503020102020204" pitchFamily="34" charset="0"/>
                <a:ea typeface="Calibri" panose="020F0502020204030204" pitchFamily="34" charset="0"/>
              </a:rPr>
              <a:t>P</a:t>
            </a:r>
            <a:r>
              <a:rPr lang="en-US" sz="2000" dirty="0">
                <a:effectLst/>
                <a:latin typeface="Franklin Gothic Book" panose="020B0503020102020204" pitchFamily="34" charset="0"/>
                <a:ea typeface="Calibri" panose="020F0502020204030204" pitchFamily="34" charset="0"/>
              </a:rPr>
              <a:t>remises type, occurrence hour, latitude and longitude were the most significant features associated with the major crime indicators.</a:t>
            </a:r>
            <a:endParaRPr lang="en-CA" sz="2000" dirty="0">
              <a:latin typeface="Franklin Gothic Book" panose="020B0503020102020204" pitchFamily="34" charset="0"/>
            </a:endParaRPr>
          </a:p>
        </p:txBody>
      </p:sp>
      <p:graphicFrame>
        <p:nvGraphicFramePr>
          <p:cNvPr id="2" name="Table 2">
            <a:extLst>
              <a:ext uri="{FF2B5EF4-FFF2-40B4-BE49-F238E27FC236}">
                <a16:creationId xmlns:a16="http://schemas.microsoft.com/office/drawing/2014/main" id="{F12DD21A-CCDB-9ECE-2AE2-3C839B571A34}"/>
              </a:ext>
            </a:extLst>
          </p:cNvPr>
          <p:cNvGraphicFramePr>
            <a:graphicFrameLocks noGrp="1"/>
          </p:cNvGraphicFramePr>
          <p:nvPr>
            <p:extLst>
              <p:ext uri="{D42A27DB-BD31-4B8C-83A1-F6EECF244321}">
                <p14:modId xmlns:p14="http://schemas.microsoft.com/office/powerpoint/2010/main" val="1110678094"/>
              </p:ext>
            </p:extLst>
          </p:nvPr>
        </p:nvGraphicFramePr>
        <p:xfrm>
          <a:off x="6918220" y="1056325"/>
          <a:ext cx="4444743" cy="2225040"/>
        </p:xfrm>
        <a:graphic>
          <a:graphicData uri="http://schemas.openxmlformats.org/drawingml/2006/table">
            <a:tbl>
              <a:tblPr firstRow="1" bandRow="1">
                <a:tableStyleId>{5C22544A-7EE6-4342-B048-85BDC9FD1C3A}</a:tableStyleId>
              </a:tblPr>
              <a:tblGrid>
                <a:gridCol w="2050335">
                  <a:extLst>
                    <a:ext uri="{9D8B030D-6E8A-4147-A177-3AD203B41FA5}">
                      <a16:colId xmlns:a16="http://schemas.microsoft.com/office/drawing/2014/main" val="1665781631"/>
                    </a:ext>
                  </a:extLst>
                </a:gridCol>
                <a:gridCol w="1319752">
                  <a:extLst>
                    <a:ext uri="{9D8B030D-6E8A-4147-A177-3AD203B41FA5}">
                      <a16:colId xmlns:a16="http://schemas.microsoft.com/office/drawing/2014/main" val="3710032063"/>
                    </a:ext>
                  </a:extLst>
                </a:gridCol>
                <a:gridCol w="1074656">
                  <a:extLst>
                    <a:ext uri="{9D8B030D-6E8A-4147-A177-3AD203B41FA5}">
                      <a16:colId xmlns:a16="http://schemas.microsoft.com/office/drawing/2014/main" val="505828942"/>
                    </a:ext>
                  </a:extLst>
                </a:gridCol>
              </a:tblGrid>
              <a:tr h="370840">
                <a:tc>
                  <a:txBody>
                    <a:bodyPr/>
                    <a:lstStyle/>
                    <a:p>
                      <a:pPr algn="ctr"/>
                      <a:r>
                        <a:rPr lang="en-CA" sz="1800" dirty="0">
                          <a:latin typeface="Franklin Gothic Book" panose="020B0503020102020204" pitchFamily="34" charset="0"/>
                        </a:rPr>
                        <a:t>MCI Category</a:t>
                      </a:r>
                    </a:p>
                  </a:txBody>
                  <a:tcPr anchor="ctr"/>
                </a:tc>
                <a:tc>
                  <a:txBody>
                    <a:bodyPr/>
                    <a:lstStyle/>
                    <a:p>
                      <a:pPr algn="ctr"/>
                      <a:r>
                        <a:rPr lang="en-CA" sz="1800" dirty="0">
                          <a:latin typeface="Franklin Gothic Book" panose="020B0503020102020204" pitchFamily="34" charset="0"/>
                        </a:rPr>
                        <a:t>% - Before</a:t>
                      </a:r>
                    </a:p>
                  </a:txBody>
                  <a:tcPr anchor="ctr"/>
                </a:tc>
                <a:tc>
                  <a:txBody>
                    <a:bodyPr/>
                    <a:lstStyle/>
                    <a:p>
                      <a:pPr algn="ctr"/>
                      <a:r>
                        <a:rPr lang="en-CA" sz="1800" dirty="0">
                          <a:latin typeface="Franklin Gothic Book" panose="020B0503020102020204" pitchFamily="34" charset="0"/>
                        </a:rPr>
                        <a:t>% - After</a:t>
                      </a:r>
                    </a:p>
                  </a:txBody>
                  <a:tcPr anchor="ctr"/>
                </a:tc>
                <a:extLst>
                  <a:ext uri="{0D108BD9-81ED-4DB2-BD59-A6C34878D82A}">
                    <a16:rowId xmlns:a16="http://schemas.microsoft.com/office/drawing/2014/main" val="3921467786"/>
                  </a:ext>
                </a:extLst>
              </a:tr>
              <a:tr h="370840">
                <a:tc>
                  <a:txBody>
                    <a:bodyPr/>
                    <a:lstStyle/>
                    <a:p>
                      <a:pPr algn="r"/>
                      <a:r>
                        <a:rPr lang="en-CA" sz="1800" b="1" dirty="0">
                          <a:solidFill>
                            <a:schemeClr val="bg1"/>
                          </a:solidFill>
                          <a:latin typeface="Franklin Gothic Book" panose="020B0503020102020204" pitchFamily="34" charset="0"/>
                        </a:rPr>
                        <a:t>Assault</a:t>
                      </a:r>
                    </a:p>
                  </a:txBody>
                  <a:tcPr anchor="ctr">
                    <a:solidFill>
                      <a:srgbClr val="002060"/>
                    </a:solidFill>
                  </a:tcPr>
                </a:tc>
                <a:tc>
                  <a:txBody>
                    <a:bodyPr/>
                    <a:lstStyle/>
                    <a:p>
                      <a:pPr algn="ctr"/>
                      <a:r>
                        <a:rPr lang="en-CA" sz="1800" dirty="0">
                          <a:latin typeface="Franklin Gothic Book" panose="020B0503020102020204" pitchFamily="34" charset="0"/>
                        </a:rPr>
                        <a:t>53</a:t>
                      </a:r>
                    </a:p>
                  </a:txBody>
                  <a:tcPr/>
                </a:tc>
                <a:tc>
                  <a:txBody>
                    <a:bodyPr/>
                    <a:lstStyle/>
                    <a:p>
                      <a:pPr algn="ctr"/>
                      <a:r>
                        <a:rPr lang="en-CA" sz="1800" dirty="0">
                          <a:latin typeface="Franklin Gothic Book" panose="020B0503020102020204" pitchFamily="34" charset="0"/>
                        </a:rPr>
                        <a:t>28</a:t>
                      </a:r>
                    </a:p>
                  </a:txBody>
                  <a:tcPr/>
                </a:tc>
                <a:extLst>
                  <a:ext uri="{0D108BD9-81ED-4DB2-BD59-A6C34878D82A}">
                    <a16:rowId xmlns:a16="http://schemas.microsoft.com/office/drawing/2014/main" val="3454226831"/>
                  </a:ext>
                </a:extLst>
              </a:tr>
              <a:tr h="370840">
                <a:tc>
                  <a:txBody>
                    <a:bodyPr/>
                    <a:lstStyle/>
                    <a:p>
                      <a:pPr algn="r"/>
                      <a:r>
                        <a:rPr lang="en-CA" sz="1800" b="1" dirty="0">
                          <a:solidFill>
                            <a:schemeClr val="bg1"/>
                          </a:solidFill>
                          <a:latin typeface="Franklin Gothic Book" panose="020B0503020102020204" pitchFamily="34" charset="0"/>
                        </a:rPr>
                        <a:t>Auto Theft</a:t>
                      </a:r>
                    </a:p>
                  </a:txBody>
                  <a:tcPr anchor="ctr">
                    <a:solidFill>
                      <a:srgbClr val="002060"/>
                    </a:solidFill>
                  </a:tcPr>
                </a:tc>
                <a:tc>
                  <a:txBody>
                    <a:bodyPr/>
                    <a:lstStyle/>
                    <a:p>
                      <a:pPr algn="ctr"/>
                      <a:r>
                        <a:rPr lang="en-CA" sz="1800" dirty="0">
                          <a:latin typeface="Franklin Gothic Book" panose="020B0503020102020204" pitchFamily="34" charset="0"/>
                        </a:rPr>
                        <a:t>14</a:t>
                      </a:r>
                    </a:p>
                  </a:txBody>
                  <a:tcPr/>
                </a:tc>
                <a:tc>
                  <a:txBody>
                    <a:bodyPr/>
                    <a:lstStyle/>
                    <a:p>
                      <a:pPr algn="ctr"/>
                      <a:r>
                        <a:rPr lang="en-CA" sz="1800" dirty="0">
                          <a:latin typeface="Franklin Gothic Book" panose="020B0503020102020204" pitchFamily="34" charset="0"/>
                        </a:rPr>
                        <a:t>7</a:t>
                      </a:r>
                    </a:p>
                  </a:txBody>
                  <a:tcPr/>
                </a:tc>
                <a:extLst>
                  <a:ext uri="{0D108BD9-81ED-4DB2-BD59-A6C34878D82A}">
                    <a16:rowId xmlns:a16="http://schemas.microsoft.com/office/drawing/2014/main" val="3672020347"/>
                  </a:ext>
                </a:extLst>
              </a:tr>
              <a:tr h="370840">
                <a:tc>
                  <a:txBody>
                    <a:bodyPr/>
                    <a:lstStyle/>
                    <a:p>
                      <a:pPr algn="r"/>
                      <a:r>
                        <a:rPr lang="en-CA" sz="1800" b="1" dirty="0">
                          <a:solidFill>
                            <a:schemeClr val="bg1"/>
                          </a:solidFill>
                          <a:latin typeface="Franklin Gothic Book" panose="020B0503020102020204" pitchFamily="34" charset="0"/>
                        </a:rPr>
                        <a:t>Break &amp; Enter</a:t>
                      </a:r>
                    </a:p>
                  </a:txBody>
                  <a:tcPr anchor="ctr">
                    <a:solidFill>
                      <a:srgbClr val="002060"/>
                    </a:solidFill>
                  </a:tcPr>
                </a:tc>
                <a:tc>
                  <a:txBody>
                    <a:bodyPr/>
                    <a:lstStyle/>
                    <a:p>
                      <a:pPr algn="ctr"/>
                      <a:r>
                        <a:rPr lang="en-CA" sz="1800" dirty="0">
                          <a:latin typeface="Franklin Gothic Book" panose="020B0503020102020204" pitchFamily="34" charset="0"/>
                        </a:rPr>
                        <a:t>21</a:t>
                      </a:r>
                    </a:p>
                  </a:txBody>
                  <a:tcPr/>
                </a:tc>
                <a:tc>
                  <a:txBody>
                    <a:bodyPr/>
                    <a:lstStyle/>
                    <a:p>
                      <a:pPr algn="ctr"/>
                      <a:r>
                        <a:rPr lang="en-CA" sz="1800" dirty="0">
                          <a:latin typeface="Franklin Gothic Book" panose="020B0503020102020204" pitchFamily="34" charset="0"/>
                        </a:rPr>
                        <a:t>11</a:t>
                      </a:r>
                    </a:p>
                  </a:txBody>
                  <a:tcPr/>
                </a:tc>
                <a:extLst>
                  <a:ext uri="{0D108BD9-81ED-4DB2-BD59-A6C34878D82A}">
                    <a16:rowId xmlns:a16="http://schemas.microsoft.com/office/drawing/2014/main" val="1112471184"/>
                  </a:ext>
                </a:extLst>
              </a:tr>
              <a:tr h="370840">
                <a:tc>
                  <a:txBody>
                    <a:bodyPr/>
                    <a:lstStyle/>
                    <a:p>
                      <a:pPr algn="r"/>
                      <a:r>
                        <a:rPr lang="en-CA" sz="1800" b="1" dirty="0">
                          <a:solidFill>
                            <a:schemeClr val="bg1"/>
                          </a:solidFill>
                          <a:latin typeface="Franklin Gothic Book" panose="020B0503020102020204" pitchFamily="34" charset="0"/>
                        </a:rPr>
                        <a:t>Robbery</a:t>
                      </a:r>
                    </a:p>
                  </a:txBody>
                  <a:tcPr anchor="ctr">
                    <a:solidFill>
                      <a:srgbClr val="002060"/>
                    </a:solidFill>
                  </a:tcPr>
                </a:tc>
                <a:tc>
                  <a:txBody>
                    <a:bodyPr/>
                    <a:lstStyle/>
                    <a:p>
                      <a:pPr algn="ctr"/>
                      <a:r>
                        <a:rPr lang="en-CA" sz="1800" dirty="0">
                          <a:latin typeface="Franklin Gothic Book" panose="020B0503020102020204" pitchFamily="34" charset="0"/>
                        </a:rPr>
                        <a:t>8</a:t>
                      </a:r>
                    </a:p>
                  </a:txBody>
                  <a:tcPr/>
                </a:tc>
                <a:tc>
                  <a:txBody>
                    <a:bodyPr/>
                    <a:lstStyle/>
                    <a:p>
                      <a:pPr algn="ctr"/>
                      <a:r>
                        <a:rPr lang="en-CA" sz="1800" dirty="0">
                          <a:latin typeface="Franklin Gothic Book" panose="020B0503020102020204" pitchFamily="34" charset="0"/>
                        </a:rPr>
                        <a:t>4</a:t>
                      </a:r>
                    </a:p>
                  </a:txBody>
                  <a:tcPr/>
                </a:tc>
                <a:extLst>
                  <a:ext uri="{0D108BD9-81ED-4DB2-BD59-A6C34878D82A}">
                    <a16:rowId xmlns:a16="http://schemas.microsoft.com/office/drawing/2014/main" val="2236305792"/>
                  </a:ext>
                </a:extLst>
              </a:tr>
              <a:tr h="370840">
                <a:tc>
                  <a:txBody>
                    <a:bodyPr/>
                    <a:lstStyle/>
                    <a:p>
                      <a:pPr algn="r"/>
                      <a:r>
                        <a:rPr lang="en-CA" sz="1800" b="1" dirty="0">
                          <a:solidFill>
                            <a:schemeClr val="bg1"/>
                          </a:solidFill>
                          <a:latin typeface="Franklin Gothic Book" panose="020B0503020102020204" pitchFamily="34" charset="0"/>
                        </a:rPr>
                        <a:t>Theft Over $5000</a:t>
                      </a:r>
                    </a:p>
                  </a:txBody>
                  <a:tcPr anchor="ctr">
                    <a:solidFill>
                      <a:srgbClr val="002060"/>
                    </a:solidFill>
                  </a:tcPr>
                </a:tc>
                <a:tc>
                  <a:txBody>
                    <a:bodyPr/>
                    <a:lstStyle/>
                    <a:p>
                      <a:pPr algn="ctr"/>
                      <a:r>
                        <a:rPr lang="en-CA" sz="1800" dirty="0">
                          <a:latin typeface="Franklin Gothic Book" panose="020B0503020102020204" pitchFamily="34" charset="0"/>
                        </a:rPr>
                        <a:t>4</a:t>
                      </a:r>
                    </a:p>
                  </a:txBody>
                  <a:tcPr/>
                </a:tc>
                <a:tc>
                  <a:txBody>
                    <a:bodyPr/>
                    <a:lstStyle/>
                    <a:p>
                      <a:pPr algn="ctr"/>
                      <a:r>
                        <a:rPr lang="en-CA" sz="1800" dirty="0">
                          <a:latin typeface="Franklin Gothic Book" panose="020B0503020102020204" pitchFamily="34" charset="0"/>
                        </a:rPr>
                        <a:t>49</a:t>
                      </a:r>
                    </a:p>
                  </a:txBody>
                  <a:tcPr/>
                </a:tc>
                <a:extLst>
                  <a:ext uri="{0D108BD9-81ED-4DB2-BD59-A6C34878D82A}">
                    <a16:rowId xmlns:a16="http://schemas.microsoft.com/office/drawing/2014/main" val="2656982951"/>
                  </a:ext>
                </a:extLst>
              </a:tr>
            </a:tbl>
          </a:graphicData>
        </a:graphic>
      </p:graphicFrame>
      <p:sp>
        <p:nvSpPr>
          <p:cNvPr id="14" name="Hexagon 13">
            <a:extLst>
              <a:ext uri="{FF2B5EF4-FFF2-40B4-BE49-F238E27FC236}">
                <a16:creationId xmlns:a16="http://schemas.microsoft.com/office/drawing/2014/main" id="{CEA3F81E-D29F-213D-0085-7836CBFB8F39}"/>
              </a:ext>
            </a:extLst>
          </p:cNvPr>
          <p:cNvSpPr>
            <a:spLocks noChangeAspect="1"/>
          </p:cNvSpPr>
          <p:nvPr/>
        </p:nvSpPr>
        <p:spPr>
          <a:xfrm>
            <a:off x="6330086" y="4066835"/>
            <a:ext cx="411784" cy="347267"/>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Box 17">
            <a:extLst>
              <a:ext uri="{FF2B5EF4-FFF2-40B4-BE49-F238E27FC236}">
                <a16:creationId xmlns:a16="http://schemas.microsoft.com/office/drawing/2014/main" id="{05B78DD4-DCD3-A58F-5194-ECC7DACDD74E}"/>
              </a:ext>
            </a:extLst>
          </p:cNvPr>
          <p:cNvSpPr txBox="1"/>
          <p:nvPr/>
        </p:nvSpPr>
        <p:spPr>
          <a:xfrm>
            <a:off x="6807815" y="3914412"/>
            <a:ext cx="5317900" cy="707886"/>
          </a:xfrm>
          <a:prstGeom prst="rect">
            <a:avLst/>
          </a:prstGeom>
          <a:noFill/>
        </p:spPr>
        <p:txBody>
          <a:bodyPr wrap="square" rtlCol="0">
            <a:spAutoFit/>
          </a:bodyPr>
          <a:lstStyle/>
          <a:p>
            <a:pPr algn="just"/>
            <a:r>
              <a:rPr lang="en-US" sz="2000" dirty="0">
                <a:solidFill>
                  <a:srgbClr val="212121"/>
                </a:solidFill>
                <a:latin typeface="Franklin Gothic Book" panose="020B0503020102020204" pitchFamily="34" charset="0"/>
              </a:rPr>
              <a:t>Dataset heavily imbalanced toward the Assault category.</a:t>
            </a:r>
            <a:endParaRPr lang="en-CA" sz="2000" dirty="0">
              <a:latin typeface="Franklin Gothic Book" panose="020B0503020102020204" pitchFamily="34" charset="0"/>
            </a:endParaRPr>
          </a:p>
        </p:txBody>
      </p:sp>
      <p:sp>
        <p:nvSpPr>
          <p:cNvPr id="19" name="Hexagon 18">
            <a:extLst>
              <a:ext uri="{FF2B5EF4-FFF2-40B4-BE49-F238E27FC236}">
                <a16:creationId xmlns:a16="http://schemas.microsoft.com/office/drawing/2014/main" id="{ABDB6C88-766F-3A65-A70D-2B642ABACEC1}"/>
              </a:ext>
            </a:extLst>
          </p:cNvPr>
          <p:cNvSpPr>
            <a:spLocks noChangeAspect="1"/>
          </p:cNvSpPr>
          <p:nvPr/>
        </p:nvSpPr>
        <p:spPr>
          <a:xfrm>
            <a:off x="6330086" y="5113600"/>
            <a:ext cx="411784" cy="347267"/>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0" name="TextBox 19">
            <a:extLst>
              <a:ext uri="{FF2B5EF4-FFF2-40B4-BE49-F238E27FC236}">
                <a16:creationId xmlns:a16="http://schemas.microsoft.com/office/drawing/2014/main" id="{44B4A297-A3A7-C482-9C72-386CEC2E3800}"/>
              </a:ext>
            </a:extLst>
          </p:cNvPr>
          <p:cNvSpPr txBox="1"/>
          <p:nvPr/>
        </p:nvSpPr>
        <p:spPr>
          <a:xfrm>
            <a:off x="6838769" y="4933905"/>
            <a:ext cx="5153424" cy="1015663"/>
          </a:xfrm>
          <a:prstGeom prst="rect">
            <a:avLst/>
          </a:prstGeom>
          <a:noFill/>
        </p:spPr>
        <p:txBody>
          <a:bodyPr wrap="square" rtlCol="0">
            <a:spAutoFit/>
          </a:bodyPr>
          <a:lstStyle/>
          <a:p>
            <a:pPr algn="just"/>
            <a:r>
              <a:rPr lang="en-US" sz="2000" dirty="0">
                <a:latin typeface="Franklin Gothic Book" panose="020B0503020102020204" pitchFamily="34" charset="0"/>
                <a:ea typeface="Calibri" panose="020F0502020204030204" pitchFamily="34" charset="0"/>
              </a:rPr>
              <a:t>SMOTE oversampling served to re-balance the dataset by significantly increasing the minority class and reducing the majority class.</a:t>
            </a:r>
            <a:endParaRPr lang="en-CA" sz="2000" dirty="0">
              <a:latin typeface="Franklin Gothic Book" panose="020B0503020102020204" pitchFamily="34" charset="0"/>
            </a:endParaRPr>
          </a:p>
        </p:txBody>
      </p:sp>
    </p:spTree>
    <p:extLst>
      <p:ext uri="{BB962C8B-B14F-4D97-AF65-F5344CB8AC3E}">
        <p14:creationId xmlns:p14="http://schemas.microsoft.com/office/powerpoint/2010/main" val="771632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35"/>
          <p:cNvSpPr txBox="1">
            <a:spLocks noGrp="1"/>
          </p:cNvSpPr>
          <p:nvPr>
            <p:ph type="sldNum" idx="12"/>
          </p:nvPr>
        </p:nvSpPr>
        <p:spPr>
          <a:xfrm>
            <a:off x="11002011" y="6231468"/>
            <a:ext cx="44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dirty="0"/>
          </a:p>
        </p:txBody>
      </p:sp>
      <p:sp>
        <p:nvSpPr>
          <p:cNvPr id="189" name="Google Shape;189;p35"/>
          <p:cNvSpPr txBox="1">
            <a:spLocks noGrp="1"/>
          </p:cNvSpPr>
          <p:nvPr>
            <p:ph type="title"/>
          </p:nvPr>
        </p:nvSpPr>
        <p:spPr>
          <a:xfrm>
            <a:off x="7993931" y="261432"/>
            <a:ext cx="3993008" cy="48328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CA" sz="1600" cap="small" dirty="0">
                <a:solidFill>
                  <a:srgbClr val="002060"/>
                </a:solidFill>
                <a:latin typeface="Franklin Gothic Book" panose="020B0503020102020204" pitchFamily="34" charset="0"/>
              </a:rPr>
              <a:t>Algorithm Selection &amp; Training</a:t>
            </a:r>
            <a:endParaRPr sz="1600" cap="small" dirty="0">
              <a:solidFill>
                <a:srgbClr val="002060"/>
              </a:solidFill>
              <a:latin typeface="Franklin Gothic Book" panose="020B0503020102020204" pitchFamily="34" charset="0"/>
            </a:endParaRPr>
          </a:p>
        </p:txBody>
      </p:sp>
      <p:sp>
        <p:nvSpPr>
          <p:cNvPr id="6" name="Hexagon 5">
            <a:extLst>
              <a:ext uri="{FF2B5EF4-FFF2-40B4-BE49-F238E27FC236}">
                <a16:creationId xmlns:a16="http://schemas.microsoft.com/office/drawing/2014/main" id="{03D763FF-990B-14E3-094B-40E55DE8DA85}"/>
              </a:ext>
            </a:extLst>
          </p:cNvPr>
          <p:cNvSpPr>
            <a:spLocks noChangeAspect="1"/>
          </p:cNvSpPr>
          <p:nvPr/>
        </p:nvSpPr>
        <p:spPr>
          <a:xfrm>
            <a:off x="6501424" y="1796674"/>
            <a:ext cx="427277" cy="347267"/>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TextBox 6">
            <a:extLst>
              <a:ext uri="{FF2B5EF4-FFF2-40B4-BE49-F238E27FC236}">
                <a16:creationId xmlns:a16="http://schemas.microsoft.com/office/drawing/2014/main" id="{8476CB16-0299-85EB-3877-F93234B592BB}"/>
              </a:ext>
            </a:extLst>
          </p:cNvPr>
          <p:cNvSpPr txBox="1"/>
          <p:nvPr/>
        </p:nvSpPr>
        <p:spPr>
          <a:xfrm>
            <a:off x="6928701" y="1348288"/>
            <a:ext cx="5058237" cy="1323439"/>
          </a:xfrm>
          <a:prstGeom prst="rect">
            <a:avLst/>
          </a:prstGeom>
          <a:noFill/>
        </p:spPr>
        <p:txBody>
          <a:bodyPr wrap="square" rtlCol="0">
            <a:spAutoFit/>
          </a:bodyPr>
          <a:lstStyle/>
          <a:p>
            <a:pPr algn="just"/>
            <a:r>
              <a:rPr lang="en-US" sz="2000" dirty="0">
                <a:solidFill>
                  <a:srgbClr val="212121"/>
                </a:solidFill>
                <a:latin typeface="Franklin Gothic Book" panose="020B0503020102020204" pitchFamily="34" charset="0"/>
              </a:rPr>
              <a:t>Selected classifiers that were typically used in studies of crime data: decision tree, random forest, k-NN, Naïve Bayes, and multivariate logistic regression.</a:t>
            </a:r>
            <a:endParaRPr lang="en-CA" sz="2000" dirty="0">
              <a:latin typeface="Franklin Gothic Book" panose="020B0503020102020204" pitchFamily="34" charset="0"/>
            </a:endParaRPr>
          </a:p>
        </p:txBody>
      </p:sp>
      <p:sp>
        <p:nvSpPr>
          <p:cNvPr id="11" name="Hexagon 10">
            <a:extLst>
              <a:ext uri="{FF2B5EF4-FFF2-40B4-BE49-F238E27FC236}">
                <a16:creationId xmlns:a16="http://schemas.microsoft.com/office/drawing/2014/main" id="{ED04A9AA-7918-347C-E87A-0EE570E16435}"/>
              </a:ext>
            </a:extLst>
          </p:cNvPr>
          <p:cNvSpPr>
            <a:spLocks noChangeAspect="1"/>
          </p:cNvSpPr>
          <p:nvPr/>
        </p:nvSpPr>
        <p:spPr>
          <a:xfrm>
            <a:off x="6501425" y="3936941"/>
            <a:ext cx="411784" cy="347267"/>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TextBox 11">
            <a:extLst>
              <a:ext uri="{FF2B5EF4-FFF2-40B4-BE49-F238E27FC236}">
                <a16:creationId xmlns:a16="http://schemas.microsoft.com/office/drawing/2014/main" id="{6166AA69-009B-AFA7-2C8F-9AD1830FEAA6}"/>
              </a:ext>
            </a:extLst>
          </p:cNvPr>
          <p:cNvSpPr txBox="1"/>
          <p:nvPr/>
        </p:nvSpPr>
        <p:spPr>
          <a:xfrm>
            <a:off x="6928701" y="3663835"/>
            <a:ext cx="5058237" cy="1015663"/>
          </a:xfrm>
          <a:prstGeom prst="rect">
            <a:avLst/>
          </a:prstGeom>
          <a:noFill/>
        </p:spPr>
        <p:txBody>
          <a:bodyPr wrap="square" rtlCol="0">
            <a:spAutoFit/>
          </a:bodyPr>
          <a:lstStyle/>
          <a:p>
            <a:pPr algn="just"/>
            <a:r>
              <a:rPr lang="en-CA" sz="2000" dirty="0">
                <a:latin typeface="Franklin Gothic Book" panose="020B0503020102020204" pitchFamily="34" charset="0"/>
              </a:rPr>
              <a:t>Settings applied were either default or recommended by previous studies to get a general idea of performance.</a:t>
            </a:r>
          </a:p>
        </p:txBody>
      </p:sp>
      <p:sp>
        <p:nvSpPr>
          <p:cNvPr id="9" name="Hexagon 8">
            <a:extLst>
              <a:ext uri="{FF2B5EF4-FFF2-40B4-BE49-F238E27FC236}">
                <a16:creationId xmlns:a16="http://schemas.microsoft.com/office/drawing/2014/main" id="{0BC2EF0C-5A9E-E8D8-8707-49A7FFBB74D1}"/>
              </a:ext>
            </a:extLst>
          </p:cNvPr>
          <p:cNvSpPr>
            <a:spLocks noChangeAspect="1"/>
          </p:cNvSpPr>
          <p:nvPr/>
        </p:nvSpPr>
        <p:spPr>
          <a:xfrm>
            <a:off x="6493574" y="5173426"/>
            <a:ext cx="411784" cy="347267"/>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 name="TextBox 9">
            <a:extLst>
              <a:ext uri="{FF2B5EF4-FFF2-40B4-BE49-F238E27FC236}">
                <a16:creationId xmlns:a16="http://schemas.microsoft.com/office/drawing/2014/main" id="{255B60B2-D0B7-0B3B-96D3-FCF4B2798A40}"/>
              </a:ext>
            </a:extLst>
          </p:cNvPr>
          <p:cNvSpPr txBox="1"/>
          <p:nvPr/>
        </p:nvSpPr>
        <p:spPr>
          <a:xfrm>
            <a:off x="6928701" y="4860281"/>
            <a:ext cx="5007785" cy="1015663"/>
          </a:xfrm>
          <a:prstGeom prst="rect">
            <a:avLst/>
          </a:prstGeom>
          <a:noFill/>
        </p:spPr>
        <p:txBody>
          <a:bodyPr wrap="square" rtlCol="0">
            <a:spAutoFit/>
          </a:bodyPr>
          <a:lstStyle/>
          <a:p>
            <a:pPr algn="just"/>
            <a:r>
              <a:rPr lang="en-CA" sz="2000" dirty="0">
                <a:latin typeface="Franklin Gothic Book" panose="020B0503020102020204" pitchFamily="34" charset="0"/>
              </a:rPr>
              <a:t>Algorithms executed twice to ensure consistency and evaluated using 10-fold cross validation.  </a:t>
            </a:r>
          </a:p>
        </p:txBody>
      </p:sp>
      <p:graphicFrame>
        <p:nvGraphicFramePr>
          <p:cNvPr id="13" name="Table 2">
            <a:extLst>
              <a:ext uri="{FF2B5EF4-FFF2-40B4-BE49-F238E27FC236}">
                <a16:creationId xmlns:a16="http://schemas.microsoft.com/office/drawing/2014/main" id="{BBF7AA4B-BFAA-6AE5-6313-AA1B9C396642}"/>
              </a:ext>
            </a:extLst>
          </p:cNvPr>
          <p:cNvGraphicFramePr>
            <a:graphicFrameLocks noGrp="1"/>
          </p:cNvGraphicFramePr>
          <p:nvPr>
            <p:extLst>
              <p:ext uri="{D42A27DB-BD31-4B8C-83A1-F6EECF244321}">
                <p14:modId xmlns:p14="http://schemas.microsoft.com/office/powerpoint/2010/main" val="3483967174"/>
              </p:ext>
            </p:extLst>
          </p:nvPr>
        </p:nvGraphicFramePr>
        <p:xfrm>
          <a:off x="143621" y="1967105"/>
          <a:ext cx="6209466" cy="2420430"/>
        </p:xfrm>
        <a:graphic>
          <a:graphicData uri="http://schemas.openxmlformats.org/drawingml/2006/table">
            <a:tbl>
              <a:tblPr firstRow="1" bandRow="1">
                <a:tableStyleId>{5C22544A-7EE6-4342-B048-85BDC9FD1C3A}</a:tableStyleId>
              </a:tblPr>
              <a:tblGrid>
                <a:gridCol w="2646134">
                  <a:extLst>
                    <a:ext uri="{9D8B030D-6E8A-4147-A177-3AD203B41FA5}">
                      <a16:colId xmlns:a16="http://schemas.microsoft.com/office/drawing/2014/main" val="1665781631"/>
                    </a:ext>
                  </a:extLst>
                </a:gridCol>
                <a:gridCol w="1150070">
                  <a:extLst>
                    <a:ext uri="{9D8B030D-6E8A-4147-A177-3AD203B41FA5}">
                      <a16:colId xmlns:a16="http://schemas.microsoft.com/office/drawing/2014/main" val="3710032063"/>
                    </a:ext>
                  </a:extLst>
                </a:gridCol>
                <a:gridCol w="923827">
                  <a:extLst>
                    <a:ext uri="{9D8B030D-6E8A-4147-A177-3AD203B41FA5}">
                      <a16:colId xmlns:a16="http://schemas.microsoft.com/office/drawing/2014/main" val="505828942"/>
                    </a:ext>
                  </a:extLst>
                </a:gridCol>
                <a:gridCol w="1489435">
                  <a:extLst>
                    <a:ext uri="{9D8B030D-6E8A-4147-A177-3AD203B41FA5}">
                      <a16:colId xmlns:a16="http://schemas.microsoft.com/office/drawing/2014/main" val="899076362"/>
                    </a:ext>
                  </a:extLst>
                </a:gridCol>
              </a:tblGrid>
              <a:tr h="370840">
                <a:tc>
                  <a:txBody>
                    <a:bodyPr/>
                    <a:lstStyle/>
                    <a:p>
                      <a:pPr algn="ctr">
                        <a:lnSpc>
                          <a:spcPct val="107000"/>
                        </a:lnSpc>
                        <a:spcAft>
                          <a:spcPts val="800"/>
                        </a:spcAft>
                      </a:pPr>
                      <a:r>
                        <a:rPr lang="en-US" sz="1800" dirty="0">
                          <a:effectLst/>
                          <a:latin typeface="Franklin Gothic Book" panose="020B0503020102020204" pitchFamily="34" charset="0"/>
                        </a:rPr>
                        <a:t>Classifier</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dirty="0">
                          <a:effectLst/>
                          <a:latin typeface="Franklin Gothic Book" panose="020B0503020102020204" pitchFamily="34" charset="0"/>
                        </a:rPr>
                        <a:t>Accuracy</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dirty="0">
                          <a:effectLst/>
                          <a:latin typeface="Franklin Gothic Book" panose="020B0503020102020204" pitchFamily="34" charset="0"/>
                        </a:rPr>
                        <a:t>Kappa</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CA" sz="1800" dirty="0">
                          <a:latin typeface="Franklin Gothic Book" panose="020B0503020102020204" pitchFamily="34" charset="0"/>
                        </a:rPr>
                        <a:t>Training Time</a:t>
                      </a:r>
                    </a:p>
                  </a:txBody>
                  <a:tcPr anchor="ctr"/>
                </a:tc>
                <a:extLst>
                  <a:ext uri="{0D108BD9-81ED-4DB2-BD59-A6C34878D82A}">
                    <a16:rowId xmlns:a16="http://schemas.microsoft.com/office/drawing/2014/main" val="3921467786"/>
                  </a:ext>
                </a:extLst>
              </a:tr>
              <a:tr h="370840">
                <a:tc>
                  <a:txBody>
                    <a:bodyPr/>
                    <a:lstStyle/>
                    <a:p>
                      <a:pPr algn="r">
                        <a:lnSpc>
                          <a:spcPct val="107000"/>
                        </a:lnSpc>
                        <a:spcAft>
                          <a:spcPts val="800"/>
                        </a:spcAft>
                      </a:pPr>
                      <a:r>
                        <a:rPr lang="en-US" sz="1800" b="1" dirty="0">
                          <a:solidFill>
                            <a:schemeClr val="bg1"/>
                          </a:solidFill>
                          <a:effectLst/>
                          <a:latin typeface="Franklin Gothic Book" panose="020B0503020102020204" pitchFamily="34" charset="0"/>
                        </a:rPr>
                        <a:t>Random Forest</a:t>
                      </a:r>
                      <a:endParaRPr lang="en-CA" sz="1800" b="1" dirty="0">
                        <a:solidFill>
                          <a:schemeClr val="bg1"/>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tc>
                  <a:txBody>
                    <a:bodyPr/>
                    <a:lstStyle/>
                    <a:p>
                      <a:pPr algn="ctr">
                        <a:lnSpc>
                          <a:spcPct val="107000"/>
                        </a:lnSpc>
                        <a:spcAft>
                          <a:spcPts val="800"/>
                        </a:spcAft>
                      </a:pPr>
                      <a:r>
                        <a:rPr lang="en-US" sz="1800" dirty="0">
                          <a:effectLst/>
                          <a:latin typeface="Franklin Gothic Book" panose="020B0503020102020204" pitchFamily="34" charset="0"/>
                        </a:rPr>
                        <a:t>79.9%</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0.692</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61 min.</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4226831"/>
                  </a:ext>
                </a:extLst>
              </a:tr>
              <a:tr h="370840">
                <a:tc>
                  <a:txBody>
                    <a:bodyPr/>
                    <a:lstStyle/>
                    <a:p>
                      <a:pPr algn="r">
                        <a:lnSpc>
                          <a:spcPct val="107000"/>
                        </a:lnSpc>
                        <a:spcAft>
                          <a:spcPts val="800"/>
                        </a:spcAft>
                      </a:pPr>
                      <a:r>
                        <a:rPr lang="en-US" sz="1800" b="1" dirty="0">
                          <a:solidFill>
                            <a:schemeClr val="bg1"/>
                          </a:solidFill>
                          <a:effectLst/>
                          <a:latin typeface="Franklin Gothic Book" panose="020B0503020102020204" pitchFamily="34" charset="0"/>
                        </a:rPr>
                        <a:t>Decision Tree</a:t>
                      </a:r>
                      <a:endParaRPr lang="en-CA" sz="1800" b="1" dirty="0">
                        <a:solidFill>
                          <a:schemeClr val="bg1"/>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tc>
                  <a:txBody>
                    <a:bodyPr/>
                    <a:lstStyle/>
                    <a:p>
                      <a:pPr algn="ctr">
                        <a:lnSpc>
                          <a:spcPct val="107000"/>
                        </a:lnSpc>
                        <a:spcAft>
                          <a:spcPts val="800"/>
                        </a:spcAft>
                      </a:pPr>
                      <a:r>
                        <a:rPr lang="en-US" sz="1800" dirty="0">
                          <a:effectLst/>
                          <a:latin typeface="Franklin Gothic Book" panose="020B0503020102020204" pitchFamily="34" charset="0"/>
                        </a:rPr>
                        <a:t>76.2%</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0.635</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8 min.</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2020347"/>
                  </a:ext>
                </a:extLst>
              </a:tr>
              <a:tr h="370840">
                <a:tc>
                  <a:txBody>
                    <a:bodyPr/>
                    <a:lstStyle/>
                    <a:p>
                      <a:pPr algn="r">
                        <a:lnSpc>
                          <a:spcPct val="107000"/>
                        </a:lnSpc>
                        <a:spcAft>
                          <a:spcPts val="800"/>
                        </a:spcAft>
                      </a:pPr>
                      <a:r>
                        <a:rPr lang="en-US" sz="1800" b="1" dirty="0">
                          <a:solidFill>
                            <a:schemeClr val="bg1"/>
                          </a:solidFill>
                          <a:effectLst/>
                          <a:latin typeface="Franklin Gothic Book" panose="020B0503020102020204" pitchFamily="34" charset="0"/>
                        </a:rPr>
                        <a:t>k-NN</a:t>
                      </a:r>
                      <a:endParaRPr lang="en-CA" sz="1800" b="1" dirty="0">
                        <a:solidFill>
                          <a:schemeClr val="bg1"/>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tc>
                  <a:txBody>
                    <a:bodyPr/>
                    <a:lstStyle/>
                    <a:p>
                      <a:pPr algn="ctr">
                        <a:lnSpc>
                          <a:spcPct val="107000"/>
                        </a:lnSpc>
                        <a:spcAft>
                          <a:spcPts val="800"/>
                        </a:spcAft>
                      </a:pPr>
                      <a:r>
                        <a:rPr lang="en-US" sz="1800" dirty="0">
                          <a:effectLst/>
                          <a:latin typeface="Franklin Gothic Book" panose="020B0503020102020204" pitchFamily="34" charset="0"/>
                        </a:rPr>
                        <a:t>72.1%</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0.578</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4 hrs.</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2471184"/>
                  </a:ext>
                </a:extLst>
              </a:tr>
              <a:tr h="370840">
                <a:tc>
                  <a:txBody>
                    <a:bodyPr/>
                    <a:lstStyle/>
                    <a:p>
                      <a:pPr algn="r">
                        <a:lnSpc>
                          <a:spcPct val="107000"/>
                        </a:lnSpc>
                        <a:spcAft>
                          <a:spcPts val="800"/>
                        </a:spcAft>
                      </a:pPr>
                      <a:r>
                        <a:rPr lang="en-US" sz="1800" b="1" dirty="0">
                          <a:solidFill>
                            <a:schemeClr val="bg1"/>
                          </a:solidFill>
                          <a:effectLst/>
                          <a:latin typeface="Franklin Gothic Book" panose="020B0503020102020204" pitchFamily="34" charset="0"/>
                        </a:rPr>
                        <a:t>Naïve Bayes</a:t>
                      </a:r>
                      <a:endParaRPr lang="en-CA" sz="1800" b="1" dirty="0">
                        <a:solidFill>
                          <a:schemeClr val="bg1"/>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tc>
                  <a:txBody>
                    <a:bodyPr/>
                    <a:lstStyle/>
                    <a:p>
                      <a:pPr algn="ctr">
                        <a:lnSpc>
                          <a:spcPct val="107000"/>
                        </a:lnSpc>
                        <a:spcAft>
                          <a:spcPts val="800"/>
                        </a:spcAft>
                      </a:pPr>
                      <a:r>
                        <a:rPr lang="en-US" sz="1800" dirty="0">
                          <a:effectLst/>
                          <a:latin typeface="Franklin Gothic Book" panose="020B0503020102020204" pitchFamily="34" charset="0"/>
                        </a:rPr>
                        <a:t>61.6%</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0.348</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10 sec.</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6305792"/>
                  </a:ext>
                </a:extLst>
              </a:tr>
              <a:tr h="370840">
                <a:tc>
                  <a:txBody>
                    <a:bodyPr/>
                    <a:lstStyle/>
                    <a:p>
                      <a:pPr algn="r">
                        <a:lnSpc>
                          <a:spcPct val="107000"/>
                        </a:lnSpc>
                        <a:spcAft>
                          <a:spcPts val="800"/>
                        </a:spcAft>
                      </a:pPr>
                      <a:r>
                        <a:rPr lang="en-US" sz="1800" b="1" dirty="0">
                          <a:solidFill>
                            <a:schemeClr val="bg1"/>
                          </a:solidFill>
                          <a:effectLst/>
                          <a:latin typeface="Franklin Gothic Book" panose="020B0503020102020204" pitchFamily="34" charset="0"/>
                        </a:rPr>
                        <a:t>Multinomial Logistic Regression</a:t>
                      </a:r>
                      <a:endParaRPr lang="en-CA" sz="1800" b="1" dirty="0">
                        <a:solidFill>
                          <a:schemeClr val="bg1"/>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tc>
                  <a:txBody>
                    <a:bodyPr/>
                    <a:lstStyle/>
                    <a:p>
                      <a:pPr algn="ctr">
                        <a:lnSpc>
                          <a:spcPct val="107000"/>
                        </a:lnSpc>
                        <a:spcAft>
                          <a:spcPts val="800"/>
                        </a:spcAft>
                      </a:pPr>
                      <a:r>
                        <a:rPr lang="en-US" sz="1800" dirty="0">
                          <a:effectLst/>
                          <a:latin typeface="Franklin Gothic Book" panose="020B0503020102020204" pitchFamily="34" charset="0"/>
                        </a:rPr>
                        <a:t>49.2%</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0.0039</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3 min.</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6982951"/>
                  </a:ext>
                </a:extLst>
              </a:tr>
            </a:tbl>
          </a:graphicData>
        </a:graphic>
      </p:graphicFrame>
      <p:sp>
        <p:nvSpPr>
          <p:cNvPr id="14" name="Hexagon 13">
            <a:extLst>
              <a:ext uri="{FF2B5EF4-FFF2-40B4-BE49-F238E27FC236}">
                <a16:creationId xmlns:a16="http://schemas.microsoft.com/office/drawing/2014/main" id="{89664DDA-DFC8-581F-F1D5-C225364AC2B0}"/>
              </a:ext>
            </a:extLst>
          </p:cNvPr>
          <p:cNvSpPr>
            <a:spLocks noChangeAspect="1"/>
          </p:cNvSpPr>
          <p:nvPr/>
        </p:nvSpPr>
        <p:spPr>
          <a:xfrm>
            <a:off x="6521847" y="3005259"/>
            <a:ext cx="411784" cy="347267"/>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Box 14">
            <a:extLst>
              <a:ext uri="{FF2B5EF4-FFF2-40B4-BE49-F238E27FC236}">
                <a16:creationId xmlns:a16="http://schemas.microsoft.com/office/drawing/2014/main" id="{034788A9-CA44-952F-26BB-D7B234C8952D}"/>
              </a:ext>
            </a:extLst>
          </p:cNvPr>
          <p:cNvSpPr txBox="1"/>
          <p:nvPr/>
        </p:nvSpPr>
        <p:spPr>
          <a:xfrm>
            <a:off x="6949123" y="2732153"/>
            <a:ext cx="5058237" cy="707886"/>
          </a:xfrm>
          <a:prstGeom prst="rect">
            <a:avLst/>
          </a:prstGeom>
          <a:noFill/>
        </p:spPr>
        <p:txBody>
          <a:bodyPr wrap="square" rtlCol="0">
            <a:spAutoFit/>
          </a:bodyPr>
          <a:lstStyle/>
          <a:p>
            <a:pPr algn="just"/>
            <a:r>
              <a:rPr lang="en-CA" sz="2000" dirty="0">
                <a:latin typeface="Franklin Gothic Book" panose="020B0503020102020204" pitchFamily="34" charset="0"/>
              </a:rPr>
              <a:t>Dataset split into 75% training and 25% testing subsets.</a:t>
            </a:r>
          </a:p>
        </p:txBody>
      </p:sp>
    </p:spTree>
    <p:extLst>
      <p:ext uri="{BB962C8B-B14F-4D97-AF65-F5344CB8AC3E}">
        <p14:creationId xmlns:p14="http://schemas.microsoft.com/office/powerpoint/2010/main" val="1958552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35"/>
          <p:cNvSpPr txBox="1">
            <a:spLocks noGrp="1"/>
          </p:cNvSpPr>
          <p:nvPr>
            <p:ph type="sldNum" idx="12"/>
          </p:nvPr>
        </p:nvSpPr>
        <p:spPr>
          <a:xfrm>
            <a:off x="11002011" y="6231468"/>
            <a:ext cx="44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dirty="0"/>
          </a:p>
        </p:txBody>
      </p:sp>
      <p:sp>
        <p:nvSpPr>
          <p:cNvPr id="189" name="Google Shape;189;p35"/>
          <p:cNvSpPr txBox="1">
            <a:spLocks noGrp="1"/>
          </p:cNvSpPr>
          <p:nvPr>
            <p:ph type="title"/>
          </p:nvPr>
        </p:nvSpPr>
        <p:spPr>
          <a:xfrm>
            <a:off x="7993931" y="261432"/>
            <a:ext cx="3993008" cy="48328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CA" sz="1600" cap="small" dirty="0">
                <a:solidFill>
                  <a:srgbClr val="002060"/>
                </a:solidFill>
                <a:latin typeface="Franklin Gothic Book" panose="020B0503020102020204" pitchFamily="34" charset="0"/>
              </a:rPr>
              <a:t>Model Testing &amp; Selection</a:t>
            </a:r>
            <a:endParaRPr sz="1600" cap="small" dirty="0">
              <a:solidFill>
                <a:srgbClr val="002060"/>
              </a:solidFill>
              <a:latin typeface="Franklin Gothic Book" panose="020B0503020102020204" pitchFamily="34" charset="0"/>
            </a:endParaRPr>
          </a:p>
        </p:txBody>
      </p:sp>
      <p:sp>
        <p:nvSpPr>
          <p:cNvPr id="6" name="Hexagon 5">
            <a:extLst>
              <a:ext uri="{FF2B5EF4-FFF2-40B4-BE49-F238E27FC236}">
                <a16:creationId xmlns:a16="http://schemas.microsoft.com/office/drawing/2014/main" id="{03D763FF-990B-14E3-094B-40E55DE8DA85}"/>
              </a:ext>
            </a:extLst>
          </p:cNvPr>
          <p:cNvSpPr>
            <a:spLocks noChangeAspect="1"/>
          </p:cNvSpPr>
          <p:nvPr/>
        </p:nvSpPr>
        <p:spPr>
          <a:xfrm>
            <a:off x="6471444" y="1526854"/>
            <a:ext cx="427277" cy="347267"/>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TextBox 6">
            <a:extLst>
              <a:ext uri="{FF2B5EF4-FFF2-40B4-BE49-F238E27FC236}">
                <a16:creationId xmlns:a16="http://schemas.microsoft.com/office/drawing/2014/main" id="{8476CB16-0299-85EB-3877-F93234B592BB}"/>
              </a:ext>
            </a:extLst>
          </p:cNvPr>
          <p:cNvSpPr txBox="1"/>
          <p:nvPr/>
        </p:nvSpPr>
        <p:spPr>
          <a:xfrm>
            <a:off x="6928701" y="1348288"/>
            <a:ext cx="5058237" cy="707886"/>
          </a:xfrm>
          <a:prstGeom prst="rect">
            <a:avLst/>
          </a:prstGeom>
          <a:noFill/>
        </p:spPr>
        <p:txBody>
          <a:bodyPr wrap="square" rtlCol="0">
            <a:spAutoFit/>
          </a:bodyPr>
          <a:lstStyle/>
          <a:p>
            <a:pPr algn="just"/>
            <a:r>
              <a:rPr lang="en-US" sz="2000" dirty="0">
                <a:solidFill>
                  <a:srgbClr val="212121"/>
                </a:solidFill>
                <a:latin typeface="Franklin Gothic Book" panose="020B0503020102020204" pitchFamily="34" charset="0"/>
              </a:rPr>
              <a:t>Results on test set nearly identical compared to training set.</a:t>
            </a:r>
            <a:endParaRPr lang="en-CA" sz="2000" dirty="0">
              <a:latin typeface="Franklin Gothic Book" panose="020B0503020102020204" pitchFamily="34" charset="0"/>
            </a:endParaRPr>
          </a:p>
        </p:txBody>
      </p:sp>
      <p:sp>
        <p:nvSpPr>
          <p:cNvPr id="11" name="Hexagon 10">
            <a:extLst>
              <a:ext uri="{FF2B5EF4-FFF2-40B4-BE49-F238E27FC236}">
                <a16:creationId xmlns:a16="http://schemas.microsoft.com/office/drawing/2014/main" id="{ED04A9AA-7918-347C-E87A-0EE570E16435}"/>
              </a:ext>
            </a:extLst>
          </p:cNvPr>
          <p:cNvSpPr>
            <a:spLocks noChangeAspect="1"/>
          </p:cNvSpPr>
          <p:nvPr/>
        </p:nvSpPr>
        <p:spPr>
          <a:xfrm>
            <a:off x="6501425" y="4434240"/>
            <a:ext cx="411784" cy="347267"/>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aphicFrame>
        <p:nvGraphicFramePr>
          <p:cNvPr id="13" name="Table 12">
            <a:extLst>
              <a:ext uri="{FF2B5EF4-FFF2-40B4-BE49-F238E27FC236}">
                <a16:creationId xmlns:a16="http://schemas.microsoft.com/office/drawing/2014/main" id="{122099C4-B7A3-FC26-DCAB-15468CAD4B07}"/>
              </a:ext>
            </a:extLst>
          </p:cNvPr>
          <p:cNvGraphicFramePr>
            <a:graphicFrameLocks noGrp="1"/>
          </p:cNvGraphicFramePr>
          <p:nvPr>
            <p:extLst>
              <p:ext uri="{D42A27DB-BD31-4B8C-83A1-F6EECF244321}">
                <p14:modId xmlns:p14="http://schemas.microsoft.com/office/powerpoint/2010/main" val="876645023"/>
              </p:ext>
            </p:extLst>
          </p:nvPr>
        </p:nvGraphicFramePr>
        <p:xfrm>
          <a:off x="714692" y="1145168"/>
          <a:ext cx="4822190" cy="1929895"/>
        </p:xfrm>
        <a:graphic>
          <a:graphicData uri="http://schemas.openxmlformats.org/drawingml/2006/table">
            <a:tbl>
              <a:tblPr firstRow="1" firstCol="1" bandRow="1">
                <a:tableStyleId>{5C22544A-7EE6-4342-B048-85BDC9FD1C3A}</a:tableStyleId>
              </a:tblPr>
              <a:tblGrid>
                <a:gridCol w="2179337">
                  <a:extLst>
                    <a:ext uri="{9D8B030D-6E8A-4147-A177-3AD203B41FA5}">
                      <a16:colId xmlns:a16="http://schemas.microsoft.com/office/drawing/2014/main" val="3956832289"/>
                    </a:ext>
                  </a:extLst>
                </a:gridCol>
                <a:gridCol w="1027522">
                  <a:extLst>
                    <a:ext uri="{9D8B030D-6E8A-4147-A177-3AD203B41FA5}">
                      <a16:colId xmlns:a16="http://schemas.microsoft.com/office/drawing/2014/main" val="1280361269"/>
                    </a:ext>
                  </a:extLst>
                </a:gridCol>
                <a:gridCol w="914400">
                  <a:extLst>
                    <a:ext uri="{9D8B030D-6E8A-4147-A177-3AD203B41FA5}">
                      <a16:colId xmlns:a16="http://schemas.microsoft.com/office/drawing/2014/main" val="3924017482"/>
                    </a:ext>
                  </a:extLst>
                </a:gridCol>
                <a:gridCol w="700931">
                  <a:extLst>
                    <a:ext uri="{9D8B030D-6E8A-4147-A177-3AD203B41FA5}">
                      <a16:colId xmlns:a16="http://schemas.microsoft.com/office/drawing/2014/main" val="297836197"/>
                    </a:ext>
                  </a:extLst>
                </a:gridCol>
              </a:tblGrid>
              <a:tr h="0">
                <a:tc>
                  <a:txBody>
                    <a:bodyPr/>
                    <a:lstStyle/>
                    <a:p>
                      <a:pPr algn="ctr">
                        <a:lnSpc>
                          <a:spcPct val="107000"/>
                        </a:lnSpc>
                        <a:spcAft>
                          <a:spcPts val="800"/>
                        </a:spcAft>
                      </a:pPr>
                      <a:r>
                        <a:rPr lang="en-US" sz="1800" dirty="0">
                          <a:effectLst/>
                          <a:latin typeface="Franklin Gothic Book" panose="020B0503020102020204" pitchFamily="34" charset="0"/>
                        </a:rPr>
                        <a:t>Classifier</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dirty="0">
                          <a:effectLst/>
                          <a:latin typeface="Franklin Gothic Book" panose="020B0503020102020204" pitchFamily="34" charset="0"/>
                        </a:rPr>
                        <a:t>Accuracy</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dirty="0">
                          <a:effectLst/>
                          <a:latin typeface="Franklin Gothic Book" panose="020B0503020102020204" pitchFamily="34" charset="0"/>
                        </a:rPr>
                        <a:t>Kappa</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CA" sz="1800" dirty="0">
                          <a:effectLst/>
                          <a:latin typeface="Franklin Gothic Book" panose="020B0503020102020204" pitchFamily="34" charset="0"/>
                          <a:ea typeface="Calibri" panose="020F0502020204030204" pitchFamily="34" charset="0"/>
                          <a:cs typeface="Times New Roman" panose="02020603050405020304" pitchFamily="18" charset="0"/>
                        </a:rPr>
                        <a:t>NIR%</a:t>
                      </a:r>
                    </a:p>
                  </a:txBody>
                  <a:tcPr marL="68580" marR="68580" marT="0" marB="0" anchor="ctr"/>
                </a:tc>
                <a:extLst>
                  <a:ext uri="{0D108BD9-81ED-4DB2-BD59-A6C34878D82A}">
                    <a16:rowId xmlns:a16="http://schemas.microsoft.com/office/drawing/2014/main" val="1092039641"/>
                  </a:ext>
                </a:extLst>
              </a:tr>
              <a:tr h="0">
                <a:tc>
                  <a:txBody>
                    <a:bodyPr/>
                    <a:lstStyle/>
                    <a:p>
                      <a:pPr algn="r">
                        <a:lnSpc>
                          <a:spcPct val="107000"/>
                        </a:lnSpc>
                        <a:spcAft>
                          <a:spcPts val="800"/>
                        </a:spcAft>
                      </a:pPr>
                      <a:r>
                        <a:rPr lang="en-US" sz="1800" dirty="0">
                          <a:effectLst/>
                          <a:latin typeface="Franklin Gothic Book" panose="020B0503020102020204" pitchFamily="34" charset="0"/>
                        </a:rPr>
                        <a:t>Random Forest</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80.5%</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0.697</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800" dirty="0">
                          <a:effectLst/>
                          <a:latin typeface="Franklin Gothic Book" panose="020B0503020102020204" pitchFamily="34" charset="0"/>
                          <a:ea typeface="Calibri" panose="020F0502020204030204" pitchFamily="34" charset="0"/>
                          <a:cs typeface="Times New Roman" panose="02020603050405020304" pitchFamily="18" charset="0"/>
                        </a:rPr>
                        <a:t>48.1</a:t>
                      </a:r>
                    </a:p>
                  </a:txBody>
                  <a:tcPr marL="68580" marR="68580" marT="0" marB="0"/>
                </a:tc>
                <a:extLst>
                  <a:ext uri="{0D108BD9-81ED-4DB2-BD59-A6C34878D82A}">
                    <a16:rowId xmlns:a16="http://schemas.microsoft.com/office/drawing/2014/main" val="1248867438"/>
                  </a:ext>
                </a:extLst>
              </a:tr>
              <a:tr h="0">
                <a:tc>
                  <a:txBody>
                    <a:bodyPr/>
                    <a:lstStyle/>
                    <a:p>
                      <a:pPr algn="r">
                        <a:lnSpc>
                          <a:spcPct val="107000"/>
                        </a:lnSpc>
                        <a:spcAft>
                          <a:spcPts val="800"/>
                        </a:spcAft>
                      </a:pPr>
                      <a:r>
                        <a:rPr lang="en-US" sz="1800" dirty="0">
                          <a:effectLst/>
                          <a:latin typeface="Franklin Gothic Book" panose="020B0503020102020204" pitchFamily="34" charset="0"/>
                        </a:rPr>
                        <a:t>Decision Tree</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76.4%</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0.637</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800" dirty="0">
                          <a:effectLst/>
                          <a:latin typeface="Franklin Gothic Book" panose="020B0503020102020204" pitchFamily="34" charset="0"/>
                          <a:ea typeface="Calibri" panose="020F0502020204030204" pitchFamily="34" charset="0"/>
                          <a:cs typeface="Times New Roman" panose="02020603050405020304" pitchFamily="18" charset="0"/>
                        </a:rPr>
                        <a:t>48.0</a:t>
                      </a:r>
                    </a:p>
                  </a:txBody>
                  <a:tcPr marL="68580" marR="68580" marT="0" marB="0"/>
                </a:tc>
                <a:extLst>
                  <a:ext uri="{0D108BD9-81ED-4DB2-BD59-A6C34878D82A}">
                    <a16:rowId xmlns:a16="http://schemas.microsoft.com/office/drawing/2014/main" val="452587632"/>
                  </a:ext>
                </a:extLst>
              </a:tr>
              <a:tr h="0">
                <a:tc>
                  <a:txBody>
                    <a:bodyPr/>
                    <a:lstStyle/>
                    <a:p>
                      <a:pPr algn="r">
                        <a:lnSpc>
                          <a:spcPct val="107000"/>
                        </a:lnSpc>
                        <a:spcAft>
                          <a:spcPts val="800"/>
                        </a:spcAft>
                      </a:pPr>
                      <a:r>
                        <a:rPr lang="en-US" sz="1800" dirty="0">
                          <a:effectLst/>
                          <a:latin typeface="Franklin Gothic Book" panose="020B0503020102020204" pitchFamily="34" charset="0"/>
                        </a:rPr>
                        <a:t>k-NN</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72.5%</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0.583</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800" dirty="0">
                          <a:effectLst/>
                          <a:latin typeface="Franklin Gothic Book" panose="020B0503020102020204" pitchFamily="34" charset="0"/>
                          <a:ea typeface="Calibri" panose="020F0502020204030204" pitchFamily="34" charset="0"/>
                          <a:cs typeface="Times New Roman" panose="02020603050405020304" pitchFamily="18" charset="0"/>
                        </a:rPr>
                        <a:t>49.6</a:t>
                      </a:r>
                    </a:p>
                  </a:txBody>
                  <a:tcPr marL="68580" marR="68580" marT="0" marB="0"/>
                </a:tc>
                <a:extLst>
                  <a:ext uri="{0D108BD9-81ED-4DB2-BD59-A6C34878D82A}">
                    <a16:rowId xmlns:a16="http://schemas.microsoft.com/office/drawing/2014/main" val="3338007433"/>
                  </a:ext>
                </a:extLst>
              </a:tr>
              <a:tr h="0">
                <a:tc>
                  <a:txBody>
                    <a:bodyPr/>
                    <a:lstStyle/>
                    <a:p>
                      <a:pPr algn="r">
                        <a:lnSpc>
                          <a:spcPct val="107000"/>
                        </a:lnSpc>
                        <a:spcAft>
                          <a:spcPts val="800"/>
                        </a:spcAft>
                      </a:pPr>
                      <a:r>
                        <a:rPr lang="en-US" sz="1800" dirty="0">
                          <a:effectLst/>
                          <a:latin typeface="Franklin Gothic Book" panose="020B0503020102020204" pitchFamily="34" charset="0"/>
                        </a:rPr>
                        <a:t>Naïve Bayes</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61.9%</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0.356</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800" dirty="0">
                          <a:effectLst/>
                          <a:latin typeface="Franklin Gothic Book" panose="020B0503020102020204" pitchFamily="34" charset="0"/>
                          <a:ea typeface="Calibri" panose="020F0502020204030204" pitchFamily="34" charset="0"/>
                          <a:cs typeface="Times New Roman" panose="02020603050405020304" pitchFamily="18" charset="0"/>
                        </a:rPr>
                        <a:t>64.8</a:t>
                      </a:r>
                    </a:p>
                  </a:txBody>
                  <a:tcPr marL="68580" marR="68580" marT="0" marB="0"/>
                </a:tc>
                <a:extLst>
                  <a:ext uri="{0D108BD9-81ED-4DB2-BD59-A6C34878D82A}">
                    <a16:rowId xmlns:a16="http://schemas.microsoft.com/office/drawing/2014/main" val="4184639708"/>
                  </a:ext>
                </a:extLst>
              </a:tr>
              <a:tr h="0">
                <a:tc>
                  <a:txBody>
                    <a:bodyPr/>
                    <a:lstStyle/>
                    <a:p>
                      <a:pPr algn="r">
                        <a:lnSpc>
                          <a:spcPct val="107000"/>
                        </a:lnSpc>
                        <a:spcAft>
                          <a:spcPts val="800"/>
                        </a:spcAft>
                      </a:pPr>
                      <a:r>
                        <a:rPr lang="en-US" sz="1800" dirty="0">
                          <a:effectLst/>
                          <a:latin typeface="Franklin Gothic Book" panose="020B0503020102020204" pitchFamily="34" charset="0"/>
                        </a:rPr>
                        <a:t>Multinomial Logistic Classification</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49.2%</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0.0038</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800" dirty="0">
                          <a:effectLst/>
                          <a:latin typeface="Franklin Gothic Book" panose="020B0503020102020204" pitchFamily="34" charset="0"/>
                          <a:ea typeface="Calibri" panose="020F0502020204030204" pitchFamily="34" charset="0"/>
                          <a:cs typeface="Times New Roman" panose="02020603050405020304" pitchFamily="18" charset="0"/>
                        </a:rPr>
                        <a:t>99.4</a:t>
                      </a:r>
                    </a:p>
                  </a:txBody>
                  <a:tcPr marL="68580" marR="68580" marT="0" marB="0"/>
                </a:tc>
                <a:extLst>
                  <a:ext uri="{0D108BD9-81ED-4DB2-BD59-A6C34878D82A}">
                    <a16:rowId xmlns:a16="http://schemas.microsoft.com/office/drawing/2014/main" val="2731652543"/>
                  </a:ext>
                </a:extLst>
              </a:tr>
            </a:tbl>
          </a:graphicData>
        </a:graphic>
      </p:graphicFrame>
      <p:graphicFrame>
        <p:nvGraphicFramePr>
          <p:cNvPr id="2" name="Table 1">
            <a:extLst>
              <a:ext uri="{FF2B5EF4-FFF2-40B4-BE49-F238E27FC236}">
                <a16:creationId xmlns:a16="http://schemas.microsoft.com/office/drawing/2014/main" id="{311F6D38-15D1-E50F-FA2F-6409992AB0D3}"/>
              </a:ext>
            </a:extLst>
          </p:cNvPr>
          <p:cNvGraphicFramePr>
            <a:graphicFrameLocks noGrp="1"/>
          </p:cNvGraphicFramePr>
          <p:nvPr>
            <p:extLst>
              <p:ext uri="{D42A27DB-BD31-4B8C-83A1-F6EECF244321}">
                <p14:modId xmlns:p14="http://schemas.microsoft.com/office/powerpoint/2010/main" val="416124440"/>
              </p:ext>
            </p:extLst>
          </p:nvPr>
        </p:nvGraphicFramePr>
        <p:xfrm>
          <a:off x="157162" y="3507388"/>
          <a:ext cx="5937250" cy="2223392"/>
        </p:xfrm>
        <a:graphic>
          <a:graphicData uri="http://schemas.openxmlformats.org/drawingml/2006/table">
            <a:tbl>
              <a:tblPr firstRow="1" firstCol="1" bandRow="1">
                <a:tableStyleId>{5C22544A-7EE6-4342-B048-85BDC9FD1C3A}</a:tableStyleId>
              </a:tblPr>
              <a:tblGrid>
                <a:gridCol w="1437005">
                  <a:extLst>
                    <a:ext uri="{9D8B030D-6E8A-4147-A177-3AD203B41FA5}">
                      <a16:colId xmlns:a16="http://schemas.microsoft.com/office/drawing/2014/main" val="2546474299"/>
                    </a:ext>
                  </a:extLst>
                </a:gridCol>
                <a:gridCol w="826135">
                  <a:extLst>
                    <a:ext uri="{9D8B030D-6E8A-4147-A177-3AD203B41FA5}">
                      <a16:colId xmlns:a16="http://schemas.microsoft.com/office/drawing/2014/main" val="1644562401"/>
                    </a:ext>
                  </a:extLst>
                </a:gridCol>
                <a:gridCol w="1009650">
                  <a:extLst>
                    <a:ext uri="{9D8B030D-6E8A-4147-A177-3AD203B41FA5}">
                      <a16:colId xmlns:a16="http://schemas.microsoft.com/office/drawing/2014/main" val="4228656757"/>
                    </a:ext>
                  </a:extLst>
                </a:gridCol>
                <a:gridCol w="952500">
                  <a:extLst>
                    <a:ext uri="{9D8B030D-6E8A-4147-A177-3AD203B41FA5}">
                      <a16:colId xmlns:a16="http://schemas.microsoft.com/office/drawing/2014/main" val="1020617486"/>
                    </a:ext>
                  </a:extLst>
                </a:gridCol>
                <a:gridCol w="855980">
                  <a:extLst>
                    <a:ext uri="{9D8B030D-6E8A-4147-A177-3AD203B41FA5}">
                      <a16:colId xmlns:a16="http://schemas.microsoft.com/office/drawing/2014/main" val="3359713164"/>
                    </a:ext>
                  </a:extLst>
                </a:gridCol>
                <a:gridCol w="855980">
                  <a:extLst>
                    <a:ext uri="{9D8B030D-6E8A-4147-A177-3AD203B41FA5}">
                      <a16:colId xmlns:a16="http://schemas.microsoft.com/office/drawing/2014/main" val="1527493925"/>
                    </a:ext>
                  </a:extLst>
                </a:gridCol>
              </a:tblGrid>
              <a:tr h="0">
                <a:tc>
                  <a:txBody>
                    <a:bodyPr/>
                    <a:lstStyle/>
                    <a:p>
                      <a:pPr algn="ctr">
                        <a:lnSpc>
                          <a:spcPct val="107000"/>
                        </a:lnSpc>
                        <a:spcAft>
                          <a:spcPts val="800"/>
                        </a:spcAft>
                      </a:pPr>
                      <a:r>
                        <a:rPr lang="en-US" sz="1800" dirty="0">
                          <a:effectLst/>
                          <a:latin typeface="Franklin Gothic Book" panose="020B0503020102020204" pitchFamily="34" charset="0"/>
                        </a:rPr>
                        <a:t>MCI Category</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dirty="0">
                          <a:effectLst/>
                          <a:latin typeface="Franklin Gothic Book" panose="020B0503020102020204" pitchFamily="34" charset="0"/>
                        </a:rPr>
                        <a:t>DT*</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dirty="0">
                          <a:effectLst/>
                          <a:latin typeface="Franklin Gothic Book" panose="020B0503020102020204" pitchFamily="34" charset="0"/>
                        </a:rPr>
                        <a:t>ML</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dirty="0">
                          <a:effectLst/>
                          <a:latin typeface="Franklin Gothic Book" panose="020B0503020102020204" pitchFamily="34" charset="0"/>
                        </a:rPr>
                        <a:t>NB</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RF</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KNN</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6624784"/>
                  </a:ext>
                </a:extLst>
              </a:tr>
              <a:tr h="0">
                <a:tc>
                  <a:txBody>
                    <a:bodyPr/>
                    <a:lstStyle/>
                    <a:p>
                      <a:pPr algn="r">
                        <a:lnSpc>
                          <a:spcPct val="107000"/>
                        </a:lnSpc>
                        <a:spcAft>
                          <a:spcPts val="800"/>
                        </a:spcAft>
                      </a:pPr>
                      <a:r>
                        <a:rPr lang="en-US" sz="1800" dirty="0">
                          <a:effectLst/>
                          <a:latin typeface="Franklin Gothic Book" panose="020B0503020102020204" pitchFamily="34" charset="0"/>
                        </a:rPr>
                        <a:t>Assault</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0.689</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0.016</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0.557</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0.734</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0.622</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6315144"/>
                  </a:ext>
                </a:extLst>
              </a:tr>
              <a:tr h="0">
                <a:tc>
                  <a:txBody>
                    <a:bodyPr/>
                    <a:lstStyle/>
                    <a:p>
                      <a:pPr algn="r">
                        <a:lnSpc>
                          <a:spcPct val="107000"/>
                        </a:lnSpc>
                        <a:spcAft>
                          <a:spcPts val="800"/>
                        </a:spcAft>
                      </a:pPr>
                      <a:r>
                        <a:rPr lang="en-US" sz="1800" dirty="0">
                          <a:effectLst/>
                          <a:latin typeface="Franklin Gothic Book" panose="020B0503020102020204" pitchFamily="34" charset="0"/>
                        </a:rPr>
                        <a:t>Auto Theft</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0.413</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NA</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NA</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0.482</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0.334</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718987"/>
                  </a:ext>
                </a:extLst>
              </a:tr>
              <a:tr h="0">
                <a:tc>
                  <a:txBody>
                    <a:bodyPr/>
                    <a:lstStyle/>
                    <a:p>
                      <a:pPr algn="r">
                        <a:lnSpc>
                          <a:spcPct val="107000"/>
                        </a:lnSpc>
                        <a:spcAft>
                          <a:spcPts val="800"/>
                        </a:spcAft>
                      </a:pPr>
                      <a:r>
                        <a:rPr lang="en-US" sz="1800" dirty="0">
                          <a:effectLst/>
                          <a:latin typeface="Franklin Gothic Book" panose="020B0503020102020204" pitchFamily="34" charset="0"/>
                        </a:rPr>
                        <a:t>Break &amp; Enter</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0.494</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NA</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0.254</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0.553</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0.439</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7843868"/>
                  </a:ext>
                </a:extLst>
              </a:tr>
              <a:tr h="0">
                <a:tc>
                  <a:txBody>
                    <a:bodyPr/>
                    <a:lstStyle/>
                    <a:p>
                      <a:pPr algn="r">
                        <a:lnSpc>
                          <a:spcPct val="107000"/>
                        </a:lnSpc>
                        <a:spcAft>
                          <a:spcPts val="800"/>
                        </a:spcAft>
                      </a:pPr>
                      <a:r>
                        <a:rPr lang="en-US" sz="1800" dirty="0">
                          <a:effectLst/>
                          <a:latin typeface="Franklin Gothic Book" panose="020B0503020102020204" pitchFamily="34" charset="0"/>
                        </a:rPr>
                        <a:t>Robbery</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0.159</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NA</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NA</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0.268</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0.252</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223220"/>
                  </a:ext>
                </a:extLst>
              </a:tr>
              <a:tr h="0">
                <a:tc>
                  <a:txBody>
                    <a:bodyPr/>
                    <a:lstStyle/>
                    <a:p>
                      <a:pPr algn="r">
                        <a:lnSpc>
                          <a:spcPct val="107000"/>
                        </a:lnSpc>
                        <a:spcAft>
                          <a:spcPts val="800"/>
                        </a:spcAft>
                      </a:pPr>
                      <a:r>
                        <a:rPr lang="en-US" sz="1800" dirty="0">
                          <a:effectLst/>
                          <a:latin typeface="Franklin Gothic Book" panose="020B0503020102020204" pitchFamily="34" charset="0"/>
                        </a:rPr>
                        <a:t>Theft Over $5000</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0.956</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0.660</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0.766</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0.977</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latin typeface="Franklin Gothic Book" panose="020B0503020102020204" pitchFamily="34" charset="0"/>
                        </a:rPr>
                        <a:t>0.947</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3840187"/>
                  </a:ext>
                </a:extLst>
              </a:tr>
            </a:tbl>
          </a:graphicData>
        </a:graphic>
      </p:graphicFrame>
      <p:sp>
        <p:nvSpPr>
          <p:cNvPr id="14" name="TextBox 13">
            <a:extLst>
              <a:ext uri="{FF2B5EF4-FFF2-40B4-BE49-F238E27FC236}">
                <a16:creationId xmlns:a16="http://schemas.microsoft.com/office/drawing/2014/main" id="{E4F2F408-C8A1-5362-3BB9-C6D995028BAE}"/>
              </a:ext>
            </a:extLst>
          </p:cNvPr>
          <p:cNvSpPr txBox="1"/>
          <p:nvPr/>
        </p:nvSpPr>
        <p:spPr>
          <a:xfrm>
            <a:off x="7006151" y="3950576"/>
            <a:ext cx="5058237" cy="1323439"/>
          </a:xfrm>
          <a:prstGeom prst="rect">
            <a:avLst/>
          </a:prstGeom>
          <a:noFill/>
        </p:spPr>
        <p:txBody>
          <a:bodyPr wrap="square" rtlCol="0">
            <a:spAutoFit/>
          </a:bodyPr>
          <a:lstStyle/>
          <a:p>
            <a:pPr algn="just"/>
            <a:r>
              <a:rPr lang="en-CA" sz="2000" spc="-5" dirty="0">
                <a:solidFill>
                  <a:srgbClr val="292929"/>
                </a:solidFill>
                <a:effectLst/>
                <a:latin typeface="Franklin Gothic Book" panose="020B0503020102020204" pitchFamily="34" charset="0"/>
                <a:ea typeface="Calibri" panose="020F0502020204030204" pitchFamily="34" charset="0"/>
                <a:cs typeface="Times New Roman" panose="02020603050405020304" pitchFamily="18" charset="0"/>
              </a:rPr>
              <a:t>The random forest classifier </a:t>
            </a:r>
            <a:r>
              <a:rPr lang="en-CA" sz="2000" spc="-5" dirty="0">
                <a:effectLst/>
                <a:latin typeface="Franklin Gothic Book" panose="020B0503020102020204" pitchFamily="34" charset="0"/>
                <a:ea typeface="Calibri" panose="020F0502020204030204" pitchFamily="34" charset="0"/>
                <a:cs typeface="Times New Roman" panose="02020603050405020304" pitchFamily="18" charset="0"/>
              </a:rPr>
              <a:t>consistently outperformed all other algorithms, with decision tree and k-NN returning comparable results. </a:t>
            </a:r>
            <a:endParaRPr lang="en-CA" sz="2000" dirty="0">
              <a:latin typeface="Franklin Gothic Book" panose="020B0503020102020204" pitchFamily="34" charset="0"/>
            </a:endParaRPr>
          </a:p>
        </p:txBody>
      </p:sp>
      <p:sp>
        <p:nvSpPr>
          <p:cNvPr id="16" name="Hexagon 15">
            <a:extLst>
              <a:ext uri="{FF2B5EF4-FFF2-40B4-BE49-F238E27FC236}">
                <a16:creationId xmlns:a16="http://schemas.microsoft.com/office/drawing/2014/main" id="{C90EE2BE-0361-A09A-5851-AF60CBCD1CDB}"/>
              </a:ext>
            </a:extLst>
          </p:cNvPr>
          <p:cNvSpPr>
            <a:spLocks noChangeAspect="1"/>
          </p:cNvSpPr>
          <p:nvPr/>
        </p:nvSpPr>
        <p:spPr>
          <a:xfrm>
            <a:off x="6473944" y="2719294"/>
            <a:ext cx="427277" cy="347267"/>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TextBox 16">
            <a:extLst>
              <a:ext uri="{FF2B5EF4-FFF2-40B4-BE49-F238E27FC236}">
                <a16:creationId xmlns:a16="http://schemas.microsoft.com/office/drawing/2014/main" id="{DC32BBE0-EB9D-9C1D-713B-A67846CAEDF5}"/>
              </a:ext>
            </a:extLst>
          </p:cNvPr>
          <p:cNvSpPr txBox="1"/>
          <p:nvPr/>
        </p:nvSpPr>
        <p:spPr>
          <a:xfrm>
            <a:off x="6931201" y="2220214"/>
            <a:ext cx="5257624" cy="1631216"/>
          </a:xfrm>
          <a:prstGeom prst="rect">
            <a:avLst/>
          </a:prstGeom>
          <a:noFill/>
        </p:spPr>
        <p:txBody>
          <a:bodyPr wrap="square" rtlCol="0">
            <a:spAutoFit/>
          </a:bodyPr>
          <a:lstStyle/>
          <a:p>
            <a:pPr algn="just"/>
            <a:r>
              <a:rPr lang="en-US" sz="2000" dirty="0">
                <a:effectLst/>
                <a:latin typeface="Franklin Gothic Book" panose="020B0503020102020204" pitchFamily="34" charset="0"/>
                <a:ea typeface="Times New Roman" panose="02020603050405020304" pitchFamily="18" charset="0"/>
              </a:rPr>
              <a:t>The MCI categories of Assault and Theft Over $5000 were correctly classified most often compared to Auto Theft, Break &amp; Enter, and Robbery which were either poorly classified or not classified at all.</a:t>
            </a:r>
            <a:endParaRPr lang="en-CA" sz="2000" dirty="0">
              <a:latin typeface="Franklin Gothic Book" panose="020B0503020102020204" pitchFamily="34" charset="0"/>
            </a:endParaRPr>
          </a:p>
        </p:txBody>
      </p:sp>
      <p:sp>
        <p:nvSpPr>
          <p:cNvPr id="5" name="TextBox 4">
            <a:extLst>
              <a:ext uri="{FF2B5EF4-FFF2-40B4-BE49-F238E27FC236}">
                <a16:creationId xmlns:a16="http://schemas.microsoft.com/office/drawing/2014/main" id="{F5769104-252A-98B4-A4BA-8E0BC6187EE5}"/>
              </a:ext>
            </a:extLst>
          </p:cNvPr>
          <p:cNvSpPr txBox="1"/>
          <p:nvPr/>
        </p:nvSpPr>
        <p:spPr>
          <a:xfrm>
            <a:off x="81747" y="5681857"/>
            <a:ext cx="1021433" cy="307777"/>
          </a:xfrm>
          <a:prstGeom prst="rect">
            <a:avLst/>
          </a:prstGeom>
          <a:noFill/>
        </p:spPr>
        <p:txBody>
          <a:bodyPr wrap="none" rtlCol="0">
            <a:spAutoFit/>
          </a:bodyPr>
          <a:lstStyle/>
          <a:p>
            <a:r>
              <a:rPr lang="en-CA" b="1" i="1" dirty="0"/>
              <a:t>*F1-Score</a:t>
            </a:r>
          </a:p>
        </p:txBody>
      </p:sp>
    </p:spTree>
    <p:extLst>
      <p:ext uri="{BB962C8B-B14F-4D97-AF65-F5344CB8AC3E}">
        <p14:creationId xmlns:p14="http://schemas.microsoft.com/office/powerpoint/2010/main" val="4058539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35"/>
          <p:cNvSpPr txBox="1">
            <a:spLocks noGrp="1"/>
          </p:cNvSpPr>
          <p:nvPr>
            <p:ph type="sldNum" idx="12"/>
          </p:nvPr>
        </p:nvSpPr>
        <p:spPr>
          <a:xfrm>
            <a:off x="11002011" y="6231468"/>
            <a:ext cx="44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dirty="0"/>
          </a:p>
        </p:txBody>
      </p:sp>
      <p:sp>
        <p:nvSpPr>
          <p:cNvPr id="189" name="Google Shape;189;p35"/>
          <p:cNvSpPr txBox="1">
            <a:spLocks noGrp="1"/>
          </p:cNvSpPr>
          <p:nvPr>
            <p:ph type="title"/>
          </p:nvPr>
        </p:nvSpPr>
        <p:spPr>
          <a:xfrm>
            <a:off x="7993931" y="261432"/>
            <a:ext cx="3993008" cy="48328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CA" sz="1600" cap="small" dirty="0">
                <a:solidFill>
                  <a:srgbClr val="002060"/>
                </a:solidFill>
                <a:latin typeface="Franklin Gothic Book" panose="020B0503020102020204" pitchFamily="34" charset="0"/>
              </a:rPr>
              <a:t>Model Performance Measures</a:t>
            </a:r>
            <a:endParaRPr sz="1600" cap="small" dirty="0">
              <a:solidFill>
                <a:srgbClr val="002060"/>
              </a:solidFill>
              <a:latin typeface="Franklin Gothic Book" panose="020B0503020102020204" pitchFamily="34" charset="0"/>
            </a:endParaRPr>
          </a:p>
        </p:txBody>
      </p:sp>
      <p:graphicFrame>
        <p:nvGraphicFramePr>
          <p:cNvPr id="3" name="Table 2">
            <a:extLst>
              <a:ext uri="{FF2B5EF4-FFF2-40B4-BE49-F238E27FC236}">
                <a16:creationId xmlns:a16="http://schemas.microsoft.com/office/drawing/2014/main" id="{709E0A5D-77A6-A1A2-E9EA-C5CEB8B85AF9}"/>
              </a:ext>
            </a:extLst>
          </p:cNvPr>
          <p:cNvGraphicFramePr>
            <a:graphicFrameLocks noGrp="1"/>
          </p:cNvGraphicFramePr>
          <p:nvPr>
            <p:extLst>
              <p:ext uri="{D42A27DB-BD31-4B8C-83A1-F6EECF244321}">
                <p14:modId xmlns:p14="http://schemas.microsoft.com/office/powerpoint/2010/main" val="2739299393"/>
              </p:ext>
            </p:extLst>
          </p:nvPr>
        </p:nvGraphicFramePr>
        <p:xfrm>
          <a:off x="121407" y="1312583"/>
          <a:ext cx="5937250" cy="1115190"/>
        </p:xfrm>
        <a:graphic>
          <a:graphicData uri="http://schemas.openxmlformats.org/drawingml/2006/table">
            <a:tbl>
              <a:tblPr firstRow="1" firstCol="1" bandRow="1">
                <a:tableStyleId>{5C22544A-7EE6-4342-B048-85BDC9FD1C3A}</a:tableStyleId>
              </a:tblPr>
              <a:tblGrid>
                <a:gridCol w="1435100">
                  <a:extLst>
                    <a:ext uri="{9D8B030D-6E8A-4147-A177-3AD203B41FA5}">
                      <a16:colId xmlns:a16="http://schemas.microsoft.com/office/drawing/2014/main" val="844134010"/>
                    </a:ext>
                  </a:extLst>
                </a:gridCol>
                <a:gridCol w="962999">
                  <a:extLst>
                    <a:ext uri="{9D8B030D-6E8A-4147-A177-3AD203B41FA5}">
                      <a16:colId xmlns:a16="http://schemas.microsoft.com/office/drawing/2014/main" val="2670870301"/>
                    </a:ext>
                  </a:extLst>
                </a:gridCol>
                <a:gridCol w="913426">
                  <a:extLst>
                    <a:ext uri="{9D8B030D-6E8A-4147-A177-3AD203B41FA5}">
                      <a16:colId xmlns:a16="http://schemas.microsoft.com/office/drawing/2014/main" val="1995659323"/>
                    </a:ext>
                  </a:extLst>
                </a:gridCol>
                <a:gridCol w="868240">
                  <a:extLst>
                    <a:ext uri="{9D8B030D-6E8A-4147-A177-3AD203B41FA5}">
                      <a16:colId xmlns:a16="http://schemas.microsoft.com/office/drawing/2014/main" val="194693877"/>
                    </a:ext>
                  </a:extLst>
                </a:gridCol>
                <a:gridCol w="881185">
                  <a:extLst>
                    <a:ext uri="{9D8B030D-6E8A-4147-A177-3AD203B41FA5}">
                      <a16:colId xmlns:a16="http://schemas.microsoft.com/office/drawing/2014/main" val="1321500127"/>
                    </a:ext>
                  </a:extLst>
                </a:gridCol>
                <a:gridCol w="876300">
                  <a:extLst>
                    <a:ext uri="{9D8B030D-6E8A-4147-A177-3AD203B41FA5}">
                      <a16:colId xmlns:a16="http://schemas.microsoft.com/office/drawing/2014/main" val="4026098775"/>
                    </a:ext>
                  </a:extLst>
                </a:gridCol>
              </a:tblGrid>
              <a:tr h="0">
                <a:tc>
                  <a:txBody>
                    <a:bodyPr/>
                    <a:lstStyle/>
                    <a:p>
                      <a:pPr algn="ctr">
                        <a:lnSpc>
                          <a:spcPct val="107000"/>
                        </a:lnSpc>
                        <a:spcAft>
                          <a:spcPts val="800"/>
                        </a:spcAft>
                      </a:pPr>
                      <a:r>
                        <a:rPr lang="en-US" sz="1200" dirty="0">
                          <a:effectLst/>
                        </a:rPr>
                        <a:t>DT: MCI Category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dirty="0">
                          <a:effectLst/>
                        </a:rPr>
                        <a:t>Sensitivity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dirty="0">
                          <a:effectLst/>
                        </a:rPr>
                        <a:t>Specificity</a:t>
                      </a:r>
                    </a:p>
                  </a:txBody>
                  <a:tcPr marL="68580" marR="68580" marT="0" marB="0" anchor="ctr"/>
                </a:tc>
                <a:tc>
                  <a:txBody>
                    <a:bodyPr/>
                    <a:lstStyle/>
                    <a:p>
                      <a:pPr algn="ctr">
                        <a:lnSpc>
                          <a:spcPct val="107000"/>
                        </a:lnSpc>
                        <a:spcAft>
                          <a:spcPts val="800"/>
                        </a:spcAft>
                      </a:pPr>
                      <a:r>
                        <a:rPr lang="en-US" sz="1200" dirty="0">
                          <a:effectLst/>
                        </a:rPr>
                        <a:t>Accuracy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Precision</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F1 Score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5103569"/>
                  </a:ext>
                </a:extLst>
              </a:tr>
              <a:tr h="0">
                <a:tc>
                  <a:txBody>
                    <a:bodyPr/>
                    <a:lstStyle/>
                    <a:p>
                      <a:pPr algn="r">
                        <a:lnSpc>
                          <a:spcPct val="107000"/>
                        </a:lnSpc>
                        <a:spcAft>
                          <a:spcPts val="800"/>
                        </a:spcAft>
                      </a:pPr>
                      <a:r>
                        <a:rPr lang="en-US" sz="1200" dirty="0">
                          <a:effectLst/>
                        </a:rPr>
                        <a:t>Assault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0.627</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0.902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76.5%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0.765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0.689</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3669739"/>
                  </a:ext>
                </a:extLst>
              </a:tr>
              <a:tr h="0">
                <a:tc>
                  <a:txBody>
                    <a:bodyPr/>
                    <a:lstStyle/>
                    <a:p>
                      <a:pPr algn="r">
                        <a:lnSpc>
                          <a:spcPct val="107000"/>
                        </a:lnSpc>
                        <a:spcAft>
                          <a:spcPts val="800"/>
                        </a:spcAft>
                      </a:pPr>
                      <a:r>
                        <a:rPr lang="en-US" sz="1200" dirty="0">
                          <a:effectLst/>
                        </a:rPr>
                        <a:t>Auto Theft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0.454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0.950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70.2%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0.378</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0.413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0635879"/>
                  </a:ext>
                </a:extLst>
              </a:tr>
              <a:tr h="0">
                <a:tc>
                  <a:txBody>
                    <a:bodyPr/>
                    <a:lstStyle/>
                    <a:p>
                      <a:pPr algn="r">
                        <a:lnSpc>
                          <a:spcPct val="107000"/>
                        </a:lnSpc>
                        <a:spcAft>
                          <a:spcPts val="800"/>
                        </a:spcAft>
                      </a:pPr>
                      <a:r>
                        <a:rPr lang="en-US" sz="1200" dirty="0">
                          <a:effectLst/>
                        </a:rPr>
                        <a:t>Break &amp; Enter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0.524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0.933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72.9%</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0.468</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0.494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5726947"/>
                  </a:ext>
                </a:extLst>
              </a:tr>
              <a:tr h="0">
                <a:tc>
                  <a:txBody>
                    <a:bodyPr/>
                    <a:lstStyle/>
                    <a:p>
                      <a:pPr algn="r">
                        <a:lnSpc>
                          <a:spcPct val="107000"/>
                        </a:lnSpc>
                        <a:spcAft>
                          <a:spcPts val="800"/>
                        </a:spcAft>
                      </a:pPr>
                      <a:r>
                        <a:rPr lang="en-US" sz="1200" dirty="0">
                          <a:effectLst/>
                        </a:rPr>
                        <a:t>Robbery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0.285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0.959</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62.1%</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0.110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0.159</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8117585"/>
                  </a:ext>
                </a:extLst>
              </a:tr>
              <a:tr h="0">
                <a:tc>
                  <a:txBody>
                    <a:bodyPr/>
                    <a:lstStyle/>
                    <a:p>
                      <a:pPr algn="r">
                        <a:lnSpc>
                          <a:spcPct val="107000"/>
                        </a:lnSpc>
                        <a:spcAft>
                          <a:spcPts val="800"/>
                        </a:spcAft>
                      </a:pPr>
                      <a:r>
                        <a:rPr lang="en-US" sz="1200" dirty="0">
                          <a:effectLst/>
                        </a:rPr>
                        <a:t>Theft Over $5000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0.965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0.950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95.8%</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0.948</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0.956</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2736551"/>
                  </a:ext>
                </a:extLst>
              </a:tr>
            </a:tbl>
          </a:graphicData>
        </a:graphic>
      </p:graphicFrame>
      <p:graphicFrame>
        <p:nvGraphicFramePr>
          <p:cNvPr id="4" name="Table 3">
            <a:extLst>
              <a:ext uri="{FF2B5EF4-FFF2-40B4-BE49-F238E27FC236}">
                <a16:creationId xmlns:a16="http://schemas.microsoft.com/office/drawing/2014/main" id="{6B01E1F7-5176-33DA-FE26-4FCC7ACB8AFA}"/>
              </a:ext>
            </a:extLst>
          </p:cNvPr>
          <p:cNvGraphicFramePr>
            <a:graphicFrameLocks noGrp="1"/>
          </p:cNvGraphicFramePr>
          <p:nvPr>
            <p:extLst>
              <p:ext uri="{D42A27DB-BD31-4B8C-83A1-F6EECF244321}">
                <p14:modId xmlns:p14="http://schemas.microsoft.com/office/powerpoint/2010/main" val="33097557"/>
              </p:ext>
            </p:extLst>
          </p:nvPr>
        </p:nvGraphicFramePr>
        <p:xfrm>
          <a:off x="137707" y="4809857"/>
          <a:ext cx="5937250" cy="1115190"/>
        </p:xfrm>
        <a:graphic>
          <a:graphicData uri="http://schemas.openxmlformats.org/drawingml/2006/table">
            <a:tbl>
              <a:tblPr firstRow="1" firstCol="1" bandRow="1">
                <a:tableStyleId>{5C22544A-7EE6-4342-B048-85BDC9FD1C3A}</a:tableStyleId>
              </a:tblPr>
              <a:tblGrid>
                <a:gridCol w="1577969">
                  <a:extLst>
                    <a:ext uri="{9D8B030D-6E8A-4147-A177-3AD203B41FA5}">
                      <a16:colId xmlns:a16="http://schemas.microsoft.com/office/drawing/2014/main" val="3500498296"/>
                    </a:ext>
                  </a:extLst>
                </a:gridCol>
                <a:gridCol w="923827">
                  <a:extLst>
                    <a:ext uri="{9D8B030D-6E8A-4147-A177-3AD203B41FA5}">
                      <a16:colId xmlns:a16="http://schemas.microsoft.com/office/drawing/2014/main" val="1760386357"/>
                    </a:ext>
                  </a:extLst>
                </a:gridCol>
                <a:gridCol w="942680">
                  <a:extLst>
                    <a:ext uri="{9D8B030D-6E8A-4147-A177-3AD203B41FA5}">
                      <a16:colId xmlns:a16="http://schemas.microsoft.com/office/drawing/2014/main" val="427601350"/>
                    </a:ext>
                  </a:extLst>
                </a:gridCol>
                <a:gridCol w="820132">
                  <a:extLst>
                    <a:ext uri="{9D8B030D-6E8A-4147-A177-3AD203B41FA5}">
                      <a16:colId xmlns:a16="http://schemas.microsoft.com/office/drawing/2014/main" val="3515364460"/>
                    </a:ext>
                  </a:extLst>
                </a:gridCol>
                <a:gridCol w="848412">
                  <a:extLst>
                    <a:ext uri="{9D8B030D-6E8A-4147-A177-3AD203B41FA5}">
                      <a16:colId xmlns:a16="http://schemas.microsoft.com/office/drawing/2014/main" val="253476721"/>
                    </a:ext>
                  </a:extLst>
                </a:gridCol>
                <a:gridCol w="824230">
                  <a:extLst>
                    <a:ext uri="{9D8B030D-6E8A-4147-A177-3AD203B41FA5}">
                      <a16:colId xmlns:a16="http://schemas.microsoft.com/office/drawing/2014/main" val="3452768060"/>
                    </a:ext>
                  </a:extLst>
                </a:gridCol>
              </a:tblGrid>
              <a:tr h="0">
                <a:tc>
                  <a:txBody>
                    <a:bodyPr/>
                    <a:lstStyle/>
                    <a:p>
                      <a:pPr algn="ctr">
                        <a:lnSpc>
                          <a:spcPct val="107000"/>
                        </a:lnSpc>
                        <a:spcAft>
                          <a:spcPts val="800"/>
                        </a:spcAft>
                      </a:pPr>
                      <a:r>
                        <a:rPr lang="en-US" sz="1200" dirty="0">
                          <a:effectLst/>
                        </a:rPr>
                        <a:t>MLR: MCI Category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50000"/>
                        <a:lumOff val="50000"/>
                      </a:schemeClr>
                    </a:solidFill>
                  </a:tcPr>
                </a:tc>
                <a:tc>
                  <a:txBody>
                    <a:bodyPr/>
                    <a:lstStyle/>
                    <a:p>
                      <a:pPr algn="ctr">
                        <a:lnSpc>
                          <a:spcPct val="107000"/>
                        </a:lnSpc>
                        <a:spcAft>
                          <a:spcPts val="800"/>
                        </a:spcAft>
                      </a:pPr>
                      <a:r>
                        <a:rPr lang="en-US" sz="1200" dirty="0">
                          <a:effectLst/>
                        </a:rPr>
                        <a:t>Sensitivity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50000"/>
                        <a:lumOff val="50000"/>
                      </a:schemeClr>
                    </a:solidFill>
                  </a:tcPr>
                </a:tc>
                <a:tc>
                  <a:txBody>
                    <a:bodyPr/>
                    <a:lstStyle/>
                    <a:p>
                      <a:pPr algn="ctr">
                        <a:lnSpc>
                          <a:spcPct val="107000"/>
                        </a:lnSpc>
                        <a:spcAft>
                          <a:spcPts val="800"/>
                        </a:spcAft>
                      </a:pPr>
                      <a:r>
                        <a:rPr lang="en-US" sz="1200" dirty="0">
                          <a:effectLst/>
                        </a:rPr>
                        <a:t>Specificity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50000"/>
                        <a:lumOff val="50000"/>
                      </a:schemeClr>
                    </a:solidFill>
                  </a:tcPr>
                </a:tc>
                <a:tc>
                  <a:txBody>
                    <a:bodyPr/>
                    <a:lstStyle/>
                    <a:p>
                      <a:pPr algn="ctr">
                        <a:lnSpc>
                          <a:spcPct val="107000"/>
                        </a:lnSpc>
                        <a:spcAft>
                          <a:spcPts val="800"/>
                        </a:spcAft>
                      </a:pPr>
                      <a:r>
                        <a:rPr lang="en-US" sz="1200" dirty="0">
                          <a:effectLst/>
                        </a:rPr>
                        <a:t>Accuracy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50000"/>
                        <a:lumOff val="50000"/>
                      </a:schemeClr>
                    </a:solidFill>
                  </a:tcPr>
                </a:tc>
                <a:tc>
                  <a:txBody>
                    <a:bodyPr/>
                    <a:lstStyle/>
                    <a:p>
                      <a:pPr algn="ctr">
                        <a:lnSpc>
                          <a:spcPct val="107000"/>
                        </a:lnSpc>
                        <a:spcAft>
                          <a:spcPts val="800"/>
                        </a:spcAft>
                      </a:pPr>
                      <a:r>
                        <a:rPr lang="en-US" sz="1200" dirty="0">
                          <a:effectLst/>
                        </a:rPr>
                        <a:t>Precision</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50000"/>
                        <a:lumOff val="50000"/>
                      </a:schemeClr>
                    </a:solidFill>
                  </a:tcPr>
                </a:tc>
                <a:tc>
                  <a:txBody>
                    <a:bodyPr/>
                    <a:lstStyle/>
                    <a:p>
                      <a:pPr algn="ctr">
                        <a:lnSpc>
                          <a:spcPct val="107000"/>
                        </a:lnSpc>
                        <a:spcAft>
                          <a:spcPts val="800"/>
                        </a:spcAft>
                      </a:pPr>
                      <a:r>
                        <a:rPr lang="en-US" sz="1200" dirty="0">
                          <a:effectLst/>
                        </a:rPr>
                        <a:t>F1 Score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50000"/>
                        <a:lumOff val="50000"/>
                      </a:schemeClr>
                    </a:solidFill>
                  </a:tcPr>
                </a:tc>
                <a:extLst>
                  <a:ext uri="{0D108BD9-81ED-4DB2-BD59-A6C34878D82A}">
                    <a16:rowId xmlns:a16="http://schemas.microsoft.com/office/drawing/2014/main" val="1912463966"/>
                  </a:ext>
                </a:extLst>
              </a:tr>
              <a:tr h="0">
                <a:tc>
                  <a:txBody>
                    <a:bodyPr/>
                    <a:lstStyle/>
                    <a:p>
                      <a:pPr algn="r">
                        <a:lnSpc>
                          <a:spcPct val="107000"/>
                        </a:lnSpc>
                        <a:spcAft>
                          <a:spcPts val="800"/>
                        </a:spcAft>
                      </a:pPr>
                      <a:r>
                        <a:rPr lang="en-US" sz="1200" dirty="0">
                          <a:effectLst/>
                        </a:rPr>
                        <a:t>Assault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50000"/>
                        <a:lumOff val="50000"/>
                      </a:schemeClr>
                    </a:solidFill>
                  </a:tcPr>
                </a:tc>
                <a:tc>
                  <a:txBody>
                    <a:bodyPr/>
                    <a:lstStyle/>
                    <a:p>
                      <a:pPr algn="ctr">
                        <a:lnSpc>
                          <a:spcPct val="107000"/>
                        </a:lnSpc>
                        <a:spcAft>
                          <a:spcPts val="800"/>
                        </a:spcAft>
                      </a:pPr>
                      <a:r>
                        <a:rPr lang="en-US" sz="1200" dirty="0">
                          <a:effectLst/>
                        </a:rPr>
                        <a:t>0.404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0.723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56.4%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0.008</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0.016</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462601"/>
                  </a:ext>
                </a:extLst>
              </a:tr>
              <a:tr h="0">
                <a:tc>
                  <a:txBody>
                    <a:bodyPr/>
                    <a:lstStyle/>
                    <a:p>
                      <a:pPr algn="r">
                        <a:lnSpc>
                          <a:spcPct val="107000"/>
                        </a:lnSpc>
                        <a:spcAft>
                          <a:spcPts val="800"/>
                        </a:spcAft>
                      </a:pPr>
                      <a:r>
                        <a:rPr lang="en-US" sz="1200" dirty="0">
                          <a:effectLst/>
                        </a:rPr>
                        <a:t>Auto Theft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50000"/>
                        <a:lumOff val="50000"/>
                      </a:schemeClr>
                    </a:solidFill>
                  </a:tcPr>
                </a:tc>
                <a:tc>
                  <a:txBody>
                    <a:bodyPr/>
                    <a:lstStyle/>
                    <a:p>
                      <a:pPr algn="ctr">
                        <a:lnSpc>
                          <a:spcPct val="107000"/>
                        </a:lnSpc>
                        <a:spcAft>
                          <a:spcPts val="800"/>
                        </a:spcAft>
                      </a:pPr>
                      <a:r>
                        <a:rPr lang="en-US" sz="1200" dirty="0">
                          <a:effectLst/>
                        </a:rPr>
                        <a:t>0.00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0.925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46.2%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0.00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NA</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8463236"/>
                  </a:ext>
                </a:extLst>
              </a:tr>
              <a:tr h="0">
                <a:tc>
                  <a:txBody>
                    <a:bodyPr/>
                    <a:lstStyle/>
                    <a:p>
                      <a:pPr algn="r">
                        <a:lnSpc>
                          <a:spcPct val="107000"/>
                        </a:lnSpc>
                        <a:spcAft>
                          <a:spcPts val="800"/>
                        </a:spcAft>
                      </a:pPr>
                      <a:r>
                        <a:rPr lang="en-US" sz="1200" dirty="0">
                          <a:effectLst/>
                        </a:rPr>
                        <a:t>Break &amp; Enter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50000"/>
                        <a:lumOff val="50000"/>
                      </a:schemeClr>
                    </a:solidFill>
                  </a:tcPr>
                </a:tc>
                <a:tc>
                  <a:txBody>
                    <a:bodyPr/>
                    <a:lstStyle/>
                    <a:p>
                      <a:pPr algn="ctr">
                        <a:lnSpc>
                          <a:spcPct val="107000"/>
                        </a:lnSpc>
                        <a:spcAft>
                          <a:spcPts val="800"/>
                        </a:spcAft>
                      </a:pPr>
                      <a:r>
                        <a:rPr lang="en-US" sz="1200" dirty="0">
                          <a:effectLst/>
                        </a:rPr>
                        <a:t>NA</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0.887</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NA</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NA</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NA</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0376207"/>
                  </a:ext>
                </a:extLst>
              </a:tr>
              <a:tr h="0">
                <a:tc>
                  <a:txBody>
                    <a:bodyPr/>
                    <a:lstStyle/>
                    <a:p>
                      <a:pPr algn="r">
                        <a:lnSpc>
                          <a:spcPct val="107000"/>
                        </a:lnSpc>
                        <a:spcAft>
                          <a:spcPts val="800"/>
                        </a:spcAft>
                      </a:pPr>
                      <a:r>
                        <a:rPr lang="en-US" sz="1200" dirty="0">
                          <a:effectLst/>
                        </a:rPr>
                        <a:t>Robbery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50000"/>
                        <a:lumOff val="50000"/>
                      </a:schemeClr>
                    </a:solidFill>
                  </a:tcPr>
                </a:tc>
                <a:tc>
                  <a:txBody>
                    <a:bodyPr/>
                    <a:lstStyle/>
                    <a:p>
                      <a:pPr algn="ctr">
                        <a:lnSpc>
                          <a:spcPct val="107000"/>
                        </a:lnSpc>
                        <a:spcAft>
                          <a:spcPts val="800"/>
                        </a:spcAft>
                      </a:pPr>
                      <a:r>
                        <a:rPr lang="en-US" sz="1200" dirty="0">
                          <a:effectLst/>
                        </a:rPr>
                        <a:t>NA</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0.955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NA</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NA</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NA</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8777389"/>
                  </a:ext>
                </a:extLst>
              </a:tr>
              <a:tr h="0">
                <a:tc>
                  <a:txBody>
                    <a:bodyPr/>
                    <a:lstStyle/>
                    <a:p>
                      <a:pPr algn="r">
                        <a:lnSpc>
                          <a:spcPct val="107000"/>
                        </a:lnSpc>
                        <a:spcAft>
                          <a:spcPts val="800"/>
                        </a:spcAft>
                      </a:pPr>
                      <a:r>
                        <a:rPr lang="en-US" sz="1200" dirty="0">
                          <a:effectLst/>
                        </a:rPr>
                        <a:t>Theft Over $5000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50000"/>
                        <a:lumOff val="50000"/>
                      </a:schemeClr>
                    </a:solidFill>
                  </a:tcPr>
                </a:tc>
                <a:tc>
                  <a:txBody>
                    <a:bodyPr/>
                    <a:lstStyle/>
                    <a:p>
                      <a:pPr algn="ctr">
                        <a:lnSpc>
                          <a:spcPct val="107000"/>
                        </a:lnSpc>
                        <a:spcAft>
                          <a:spcPts val="800"/>
                        </a:spcAft>
                      </a:pPr>
                      <a:r>
                        <a:rPr lang="en-US" sz="1200" dirty="0">
                          <a:effectLst/>
                        </a:rPr>
                        <a:t>0.493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0.727</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61.0%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0.997</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0.660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3130257"/>
                  </a:ext>
                </a:extLst>
              </a:tr>
            </a:tbl>
          </a:graphicData>
        </a:graphic>
      </p:graphicFrame>
      <p:graphicFrame>
        <p:nvGraphicFramePr>
          <p:cNvPr id="8" name="Table 7">
            <a:extLst>
              <a:ext uri="{FF2B5EF4-FFF2-40B4-BE49-F238E27FC236}">
                <a16:creationId xmlns:a16="http://schemas.microsoft.com/office/drawing/2014/main" id="{076EAE59-EB09-4101-E361-A0514B4D1CCE}"/>
              </a:ext>
            </a:extLst>
          </p:cNvPr>
          <p:cNvGraphicFramePr>
            <a:graphicFrameLocks noGrp="1"/>
          </p:cNvGraphicFramePr>
          <p:nvPr>
            <p:extLst>
              <p:ext uri="{D42A27DB-BD31-4B8C-83A1-F6EECF244321}">
                <p14:modId xmlns:p14="http://schemas.microsoft.com/office/powerpoint/2010/main" val="2693735336"/>
              </p:ext>
            </p:extLst>
          </p:nvPr>
        </p:nvGraphicFramePr>
        <p:xfrm>
          <a:off x="128280" y="3600580"/>
          <a:ext cx="5937250" cy="1115190"/>
        </p:xfrm>
        <a:graphic>
          <a:graphicData uri="http://schemas.openxmlformats.org/drawingml/2006/table">
            <a:tbl>
              <a:tblPr firstRow="1" firstCol="1" bandRow="1">
                <a:tableStyleId>{5C22544A-7EE6-4342-B048-85BDC9FD1C3A}</a:tableStyleId>
              </a:tblPr>
              <a:tblGrid>
                <a:gridCol w="1437005">
                  <a:extLst>
                    <a:ext uri="{9D8B030D-6E8A-4147-A177-3AD203B41FA5}">
                      <a16:colId xmlns:a16="http://schemas.microsoft.com/office/drawing/2014/main" val="1481219673"/>
                    </a:ext>
                  </a:extLst>
                </a:gridCol>
                <a:gridCol w="989374">
                  <a:extLst>
                    <a:ext uri="{9D8B030D-6E8A-4147-A177-3AD203B41FA5}">
                      <a16:colId xmlns:a16="http://schemas.microsoft.com/office/drawing/2014/main" val="2806176786"/>
                    </a:ext>
                  </a:extLst>
                </a:gridCol>
                <a:gridCol w="980388">
                  <a:extLst>
                    <a:ext uri="{9D8B030D-6E8A-4147-A177-3AD203B41FA5}">
                      <a16:colId xmlns:a16="http://schemas.microsoft.com/office/drawing/2014/main" val="3067691520"/>
                    </a:ext>
                  </a:extLst>
                </a:gridCol>
                <a:gridCol w="887103">
                  <a:extLst>
                    <a:ext uri="{9D8B030D-6E8A-4147-A177-3AD203B41FA5}">
                      <a16:colId xmlns:a16="http://schemas.microsoft.com/office/drawing/2014/main" val="1143773484"/>
                    </a:ext>
                  </a:extLst>
                </a:gridCol>
                <a:gridCol w="838002">
                  <a:extLst>
                    <a:ext uri="{9D8B030D-6E8A-4147-A177-3AD203B41FA5}">
                      <a16:colId xmlns:a16="http://schemas.microsoft.com/office/drawing/2014/main" val="995679243"/>
                    </a:ext>
                  </a:extLst>
                </a:gridCol>
                <a:gridCol w="805378">
                  <a:extLst>
                    <a:ext uri="{9D8B030D-6E8A-4147-A177-3AD203B41FA5}">
                      <a16:colId xmlns:a16="http://schemas.microsoft.com/office/drawing/2014/main" val="1433877333"/>
                    </a:ext>
                  </a:extLst>
                </a:gridCol>
              </a:tblGrid>
              <a:tr h="0">
                <a:tc>
                  <a:txBody>
                    <a:bodyPr/>
                    <a:lstStyle/>
                    <a:p>
                      <a:pPr algn="ctr">
                        <a:lnSpc>
                          <a:spcPct val="107000"/>
                        </a:lnSpc>
                        <a:spcAft>
                          <a:spcPts val="800"/>
                        </a:spcAft>
                      </a:pPr>
                      <a:r>
                        <a:rPr lang="en-US" sz="1200" dirty="0">
                          <a:effectLst/>
                        </a:rPr>
                        <a:t>NB: MCI Category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75000"/>
                      </a:schemeClr>
                    </a:solidFill>
                  </a:tcPr>
                </a:tc>
                <a:tc>
                  <a:txBody>
                    <a:bodyPr/>
                    <a:lstStyle/>
                    <a:p>
                      <a:pPr algn="ctr">
                        <a:lnSpc>
                          <a:spcPct val="107000"/>
                        </a:lnSpc>
                        <a:spcAft>
                          <a:spcPts val="800"/>
                        </a:spcAft>
                      </a:pPr>
                      <a:r>
                        <a:rPr lang="en-US" sz="1200" dirty="0">
                          <a:effectLst/>
                        </a:rPr>
                        <a:t>Sensitivity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75000"/>
                      </a:schemeClr>
                    </a:solidFill>
                  </a:tcPr>
                </a:tc>
                <a:tc>
                  <a:txBody>
                    <a:bodyPr/>
                    <a:lstStyle/>
                    <a:p>
                      <a:pPr algn="ctr">
                        <a:lnSpc>
                          <a:spcPct val="107000"/>
                        </a:lnSpc>
                        <a:spcAft>
                          <a:spcPts val="800"/>
                        </a:spcAft>
                      </a:pPr>
                      <a:r>
                        <a:rPr lang="en-US" sz="1200" dirty="0">
                          <a:effectLst/>
                        </a:rPr>
                        <a:t>Specificity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75000"/>
                      </a:schemeClr>
                    </a:solidFill>
                  </a:tcPr>
                </a:tc>
                <a:tc>
                  <a:txBody>
                    <a:bodyPr/>
                    <a:lstStyle/>
                    <a:p>
                      <a:pPr algn="ctr">
                        <a:lnSpc>
                          <a:spcPct val="107000"/>
                        </a:lnSpc>
                        <a:spcAft>
                          <a:spcPts val="800"/>
                        </a:spcAft>
                      </a:pPr>
                      <a:r>
                        <a:rPr lang="en-US" sz="1200" dirty="0">
                          <a:effectLst/>
                        </a:rPr>
                        <a:t>Accuracy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75000"/>
                      </a:schemeClr>
                    </a:solidFill>
                  </a:tcPr>
                </a:tc>
                <a:tc>
                  <a:txBody>
                    <a:bodyPr/>
                    <a:lstStyle/>
                    <a:p>
                      <a:pPr algn="ctr">
                        <a:lnSpc>
                          <a:spcPct val="107000"/>
                        </a:lnSpc>
                        <a:spcAft>
                          <a:spcPts val="800"/>
                        </a:spcAft>
                      </a:pPr>
                      <a:r>
                        <a:rPr lang="en-US" sz="1200" dirty="0">
                          <a:effectLst/>
                        </a:rPr>
                        <a:t>Precision</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75000"/>
                      </a:schemeClr>
                    </a:solidFill>
                  </a:tcPr>
                </a:tc>
                <a:tc>
                  <a:txBody>
                    <a:bodyPr/>
                    <a:lstStyle/>
                    <a:p>
                      <a:pPr algn="ctr">
                        <a:lnSpc>
                          <a:spcPct val="107000"/>
                        </a:lnSpc>
                        <a:spcAft>
                          <a:spcPts val="800"/>
                        </a:spcAft>
                      </a:pPr>
                      <a:r>
                        <a:rPr lang="en-US" sz="1200" dirty="0">
                          <a:effectLst/>
                        </a:rPr>
                        <a:t>F1 Score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75000"/>
                      </a:schemeClr>
                    </a:solidFill>
                  </a:tcPr>
                </a:tc>
                <a:extLst>
                  <a:ext uri="{0D108BD9-81ED-4DB2-BD59-A6C34878D82A}">
                    <a16:rowId xmlns:a16="http://schemas.microsoft.com/office/drawing/2014/main" val="3049913869"/>
                  </a:ext>
                </a:extLst>
              </a:tr>
              <a:tr h="0">
                <a:tc>
                  <a:txBody>
                    <a:bodyPr/>
                    <a:lstStyle/>
                    <a:p>
                      <a:pPr algn="r">
                        <a:lnSpc>
                          <a:spcPct val="107000"/>
                        </a:lnSpc>
                        <a:spcAft>
                          <a:spcPts val="800"/>
                        </a:spcAft>
                      </a:pPr>
                      <a:r>
                        <a:rPr lang="en-US" sz="1200" dirty="0">
                          <a:effectLst/>
                        </a:rPr>
                        <a:t>Assault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75000"/>
                      </a:schemeClr>
                    </a:solidFill>
                  </a:tcPr>
                </a:tc>
                <a:tc>
                  <a:txBody>
                    <a:bodyPr/>
                    <a:lstStyle/>
                    <a:p>
                      <a:pPr algn="ctr">
                        <a:lnSpc>
                          <a:spcPct val="107000"/>
                        </a:lnSpc>
                        <a:spcAft>
                          <a:spcPts val="800"/>
                        </a:spcAft>
                      </a:pPr>
                      <a:r>
                        <a:rPr lang="en-US" sz="1200" dirty="0">
                          <a:effectLst/>
                        </a:rPr>
                        <a:t>0.528</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0.836</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68.2%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0.590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0.557</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2649845"/>
                  </a:ext>
                </a:extLst>
              </a:tr>
              <a:tr h="0">
                <a:tc>
                  <a:txBody>
                    <a:bodyPr/>
                    <a:lstStyle/>
                    <a:p>
                      <a:pPr algn="r">
                        <a:lnSpc>
                          <a:spcPct val="107000"/>
                        </a:lnSpc>
                        <a:spcAft>
                          <a:spcPts val="800"/>
                        </a:spcAft>
                      </a:pPr>
                      <a:r>
                        <a:rPr lang="en-US" sz="1200" dirty="0">
                          <a:effectLst/>
                        </a:rPr>
                        <a:t>Auto Theft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75000"/>
                      </a:schemeClr>
                    </a:solidFill>
                  </a:tcPr>
                </a:tc>
                <a:tc>
                  <a:txBody>
                    <a:bodyPr/>
                    <a:lstStyle/>
                    <a:p>
                      <a:pPr algn="ctr">
                        <a:lnSpc>
                          <a:spcPct val="107000"/>
                        </a:lnSpc>
                        <a:spcAft>
                          <a:spcPts val="800"/>
                        </a:spcAft>
                      </a:pPr>
                      <a:r>
                        <a:rPr lang="en-US" sz="1200" dirty="0">
                          <a:effectLst/>
                        </a:rPr>
                        <a:t>0.00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0.925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46.2%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0.00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NA</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2524270"/>
                  </a:ext>
                </a:extLst>
              </a:tr>
              <a:tr h="0">
                <a:tc>
                  <a:txBody>
                    <a:bodyPr/>
                    <a:lstStyle/>
                    <a:p>
                      <a:pPr algn="r">
                        <a:lnSpc>
                          <a:spcPct val="107000"/>
                        </a:lnSpc>
                        <a:spcAft>
                          <a:spcPts val="800"/>
                        </a:spcAft>
                      </a:pPr>
                      <a:r>
                        <a:rPr lang="en-US" sz="1200" dirty="0">
                          <a:effectLst/>
                        </a:rPr>
                        <a:t>Break &amp; Enter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75000"/>
                      </a:schemeClr>
                    </a:solidFill>
                  </a:tcPr>
                </a:tc>
                <a:tc>
                  <a:txBody>
                    <a:bodyPr/>
                    <a:lstStyle/>
                    <a:p>
                      <a:pPr algn="ctr">
                        <a:lnSpc>
                          <a:spcPct val="107000"/>
                        </a:lnSpc>
                        <a:spcAft>
                          <a:spcPts val="800"/>
                        </a:spcAft>
                      </a:pPr>
                      <a:r>
                        <a:rPr lang="en-US" sz="1200" dirty="0">
                          <a:effectLst/>
                        </a:rPr>
                        <a:t>0.458</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0.903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68.1%</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0.176</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0.254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6978487"/>
                  </a:ext>
                </a:extLst>
              </a:tr>
              <a:tr h="0">
                <a:tc>
                  <a:txBody>
                    <a:bodyPr/>
                    <a:lstStyle/>
                    <a:p>
                      <a:pPr algn="r">
                        <a:lnSpc>
                          <a:spcPct val="107000"/>
                        </a:lnSpc>
                        <a:spcAft>
                          <a:spcPts val="800"/>
                        </a:spcAft>
                      </a:pPr>
                      <a:r>
                        <a:rPr lang="en-US" sz="1200" dirty="0">
                          <a:effectLst/>
                        </a:rPr>
                        <a:t>Robbery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75000"/>
                      </a:schemeClr>
                    </a:solidFill>
                  </a:tcPr>
                </a:tc>
                <a:tc>
                  <a:txBody>
                    <a:bodyPr/>
                    <a:lstStyle/>
                    <a:p>
                      <a:pPr algn="ctr">
                        <a:lnSpc>
                          <a:spcPct val="107000"/>
                        </a:lnSpc>
                        <a:spcAft>
                          <a:spcPts val="800"/>
                        </a:spcAft>
                      </a:pPr>
                      <a:r>
                        <a:rPr lang="en-US" sz="1200" dirty="0">
                          <a:effectLst/>
                        </a:rPr>
                        <a:t>0.00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0.955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47.8%</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0.00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NA</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4216164"/>
                  </a:ext>
                </a:extLst>
              </a:tr>
              <a:tr h="0">
                <a:tc>
                  <a:txBody>
                    <a:bodyPr/>
                    <a:lstStyle/>
                    <a:p>
                      <a:pPr algn="r">
                        <a:lnSpc>
                          <a:spcPct val="107000"/>
                        </a:lnSpc>
                        <a:spcAft>
                          <a:spcPts val="800"/>
                        </a:spcAft>
                      </a:pPr>
                      <a:r>
                        <a:rPr lang="en-US" sz="1200" dirty="0">
                          <a:effectLst/>
                        </a:rPr>
                        <a:t>Theft Over $5000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75000"/>
                      </a:schemeClr>
                    </a:solidFill>
                  </a:tcPr>
                </a:tc>
                <a:tc>
                  <a:txBody>
                    <a:bodyPr/>
                    <a:lstStyle/>
                    <a:p>
                      <a:pPr algn="ctr">
                        <a:lnSpc>
                          <a:spcPct val="107000"/>
                        </a:lnSpc>
                        <a:spcAft>
                          <a:spcPts val="800"/>
                        </a:spcAft>
                      </a:pPr>
                      <a:r>
                        <a:rPr lang="en-US" sz="1200" dirty="0">
                          <a:effectLst/>
                        </a:rPr>
                        <a:t>0.673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0.842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75.8%</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0.888</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0.766</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0679329"/>
                  </a:ext>
                </a:extLst>
              </a:tr>
            </a:tbl>
          </a:graphicData>
        </a:graphic>
      </p:graphicFrame>
      <p:graphicFrame>
        <p:nvGraphicFramePr>
          <p:cNvPr id="9" name="Table 8">
            <a:extLst>
              <a:ext uri="{FF2B5EF4-FFF2-40B4-BE49-F238E27FC236}">
                <a16:creationId xmlns:a16="http://schemas.microsoft.com/office/drawing/2014/main" id="{75A3C914-B344-C443-D5FA-C321848C4E44}"/>
              </a:ext>
            </a:extLst>
          </p:cNvPr>
          <p:cNvGraphicFramePr>
            <a:graphicFrameLocks noGrp="1"/>
          </p:cNvGraphicFramePr>
          <p:nvPr>
            <p:extLst>
              <p:ext uri="{D42A27DB-BD31-4B8C-83A1-F6EECF244321}">
                <p14:modId xmlns:p14="http://schemas.microsoft.com/office/powerpoint/2010/main" val="3074778198"/>
              </p:ext>
            </p:extLst>
          </p:nvPr>
        </p:nvGraphicFramePr>
        <p:xfrm>
          <a:off x="109426" y="149415"/>
          <a:ext cx="5937250" cy="1115190"/>
        </p:xfrm>
        <a:graphic>
          <a:graphicData uri="http://schemas.openxmlformats.org/drawingml/2006/table">
            <a:tbl>
              <a:tblPr firstRow="1" firstCol="1" bandRow="1">
                <a:tableStyleId>{5C22544A-7EE6-4342-B048-85BDC9FD1C3A}</a:tableStyleId>
              </a:tblPr>
              <a:tblGrid>
                <a:gridCol w="1435100">
                  <a:extLst>
                    <a:ext uri="{9D8B030D-6E8A-4147-A177-3AD203B41FA5}">
                      <a16:colId xmlns:a16="http://schemas.microsoft.com/office/drawing/2014/main" val="1198473105"/>
                    </a:ext>
                  </a:extLst>
                </a:gridCol>
                <a:gridCol w="953572">
                  <a:extLst>
                    <a:ext uri="{9D8B030D-6E8A-4147-A177-3AD203B41FA5}">
                      <a16:colId xmlns:a16="http://schemas.microsoft.com/office/drawing/2014/main" val="915710330"/>
                    </a:ext>
                  </a:extLst>
                </a:gridCol>
                <a:gridCol w="922853">
                  <a:extLst>
                    <a:ext uri="{9D8B030D-6E8A-4147-A177-3AD203B41FA5}">
                      <a16:colId xmlns:a16="http://schemas.microsoft.com/office/drawing/2014/main" val="2469275533"/>
                    </a:ext>
                  </a:extLst>
                </a:gridCol>
                <a:gridCol w="887093">
                  <a:extLst>
                    <a:ext uri="{9D8B030D-6E8A-4147-A177-3AD203B41FA5}">
                      <a16:colId xmlns:a16="http://schemas.microsoft.com/office/drawing/2014/main" val="4251274571"/>
                    </a:ext>
                  </a:extLst>
                </a:gridCol>
                <a:gridCol w="862332">
                  <a:extLst>
                    <a:ext uri="{9D8B030D-6E8A-4147-A177-3AD203B41FA5}">
                      <a16:colId xmlns:a16="http://schemas.microsoft.com/office/drawing/2014/main" val="3134454661"/>
                    </a:ext>
                  </a:extLst>
                </a:gridCol>
                <a:gridCol w="876300">
                  <a:extLst>
                    <a:ext uri="{9D8B030D-6E8A-4147-A177-3AD203B41FA5}">
                      <a16:colId xmlns:a16="http://schemas.microsoft.com/office/drawing/2014/main" val="388336972"/>
                    </a:ext>
                  </a:extLst>
                </a:gridCol>
              </a:tblGrid>
              <a:tr h="0">
                <a:tc>
                  <a:txBody>
                    <a:bodyPr/>
                    <a:lstStyle/>
                    <a:p>
                      <a:pPr algn="ctr">
                        <a:lnSpc>
                          <a:spcPct val="107000"/>
                        </a:lnSpc>
                        <a:spcAft>
                          <a:spcPts val="800"/>
                        </a:spcAft>
                      </a:pPr>
                      <a:r>
                        <a:rPr lang="en-US" sz="1200" dirty="0">
                          <a:effectLst/>
                        </a:rPr>
                        <a:t>RF: MCI Category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7030A0"/>
                    </a:solidFill>
                  </a:tcPr>
                </a:tc>
                <a:tc>
                  <a:txBody>
                    <a:bodyPr/>
                    <a:lstStyle/>
                    <a:p>
                      <a:pPr algn="ctr">
                        <a:lnSpc>
                          <a:spcPct val="107000"/>
                        </a:lnSpc>
                        <a:spcAft>
                          <a:spcPts val="800"/>
                        </a:spcAft>
                      </a:pPr>
                      <a:r>
                        <a:rPr lang="en-US" sz="1200" dirty="0">
                          <a:effectLst/>
                        </a:rPr>
                        <a:t>Sensitivity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7030A0"/>
                    </a:solidFill>
                  </a:tcPr>
                </a:tc>
                <a:tc>
                  <a:txBody>
                    <a:bodyPr/>
                    <a:lstStyle/>
                    <a:p>
                      <a:pPr algn="ctr">
                        <a:lnSpc>
                          <a:spcPct val="107000"/>
                        </a:lnSpc>
                        <a:spcAft>
                          <a:spcPts val="800"/>
                        </a:spcAft>
                      </a:pPr>
                      <a:r>
                        <a:rPr lang="en-US" sz="1200" dirty="0">
                          <a:effectLst/>
                        </a:rPr>
                        <a:t>Specificity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7030A0"/>
                    </a:solidFill>
                  </a:tcPr>
                </a:tc>
                <a:tc>
                  <a:txBody>
                    <a:bodyPr/>
                    <a:lstStyle/>
                    <a:p>
                      <a:pPr algn="ctr">
                        <a:lnSpc>
                          <a:spcPct val="107000"/>
                        </a:lnSpc>
                        <a:spcAft>
                          <a:spcPts val="800"/>
                        </a:spcAft>
                      </a:pPr>
                      <a:r>
                        <a:rPr lang="en-US" sz="1200" dirty="0">
                          <a:effectLst/>
                        </a:rPr>
                        <a:t>Accuracy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030A0"/>
                    </a:solidFill>
                  </a:tcPr>
                </a:tc>
                <a:tc>
                  <a:txBody>
                    <a:bodyPr/>
                    <a:lstStyle/>
                    <a:p>
                      <a:pPr algn="ctr">
                        <a:lnSpc>
                          <a:spcPct val="107000"/>
                        </a:lnSpc>
                        <a:spcAft>
                          <a:spcPts val="800"/>
                        </a:spcAft>
                      </a:pPr>
                      <a:r>
                        <a:rPr lang="en-US" sz="1200" dirty="0">
                          <a:effectLst/>
                        </a:rPr>
                        <a:t>Precision</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030A0"/>
                    </a:solidFill>
                  </a:tcPr>
                </a:tc>
                <a:tc>
                  <a:txBody>
                    <a:bodyPr/>
                    <a:lstStyle/>
                    <a:p>
                      <a:pPr algn="ctr">
                        <a:lnSpc>
                          <a:spcPct val="107000"/>
                        </a:lnSpc>
                        <a:spcAft>
                          <a:spcPts val="800"/>
                        </a:spcAft>
                      </a:pPr>
                      <a:r>
                        <a:rPr lang="en-US" sz="1200" dirty="0">
                          <a:effectLst/>
                        </a:rPr>
                        <a:t>F1-Score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030A0"/>
                    </a:solidFill>
                  </a:tcPr>
                </a:tc>
                <a:extLst>
                  <a:ext uri="{0D108BD9-81ED-4DB2-BD59-A6C34878D82A}">
                    <a16:rowId xmlns:a16="http://schemas.microsoft.com/office/drawing/2014/main" val="3263865164"/>
                  </a:ext>
                </a:extLst>
              </a:tr>
              <a:tr h="36195">
                <a:tc>
                  <a:txBody>
                    <a:bodyPr/>
                    <a:lstStyle/>
                    <a:p>
                      <a:pPr algn="r">
                        <a:lnSpc>
                          <a:spcPct val="107000"/>
                        </a:lnSpc>
                        <a:spcAft>
                          <a:spcPts val="800"/>
                        </a:spcAft>
                      </a:pPr>
                      <a:r>
                        <a:rPr lang="en-US" sz="1200" dirty="0">
                          <a:effectLst/>
                        </a:rPr>
                        <a:t>Assault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030A0"/>
                    </a:solidFill>
                  </a:tcPr>
                </a:tc>
                <a:tc>
                  <a:txBody>
                    <a:bodyPr/>
                    <a:lstStyle/>
                    <a:p>
                      <a:pPr algn="ctr">
                        <a:lnSpc>
                          <a:spcPct val="107000"/>
                        </a:lnSpc>
                        <a:spcAft>
                          <a:spcPts val="800"/>
                        </a:spcAft>
                      </a:pPr>
                      <a:r>
                        <a:rPr lang="en-US" sz="1200" dirty="0">
                          <a:effectLst/>
                        </a:rPr>
                        <a:t>0.659</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0.928</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79.3%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0.829</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0.734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2063503"/>
                  </a:ext>
                </a:extLst>
              </a:tr>
              <a:tr h="36195">
                <a:tc>
                  <a:txBody>
                    <a:bodyPr/>
                    <a:lstStyle/>
                    <a:p>
                      <a:pPr algn="r">
                        <a:lnSpc>
                          <a:spcPct val="107000"/>
                        </a:lnSpc>
                        <a:spcAft>
                          <a:spcPts val="800"/>
                        </a:spcAft>
                      </a:pPr>
                      <a:r>
                        <a:rPr lang="en-US" sz="1200" dirty="0">
                          <a:effectLst/>
                        </a:rPr>
                        <a:t>Auto Theft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030A0"/>
                    </a:solidFill>
                  </a:tcPr>
                </a:tc>
                <a:tc>
                  <a:txBody>
                    <a:bodyPr/>
                    <a:lstStyle/>
                    <a:p>
                      <a:pPr algn="ctr">
                        <a:lnSpc>
                          <a:spcPct val="107000"/>
                        </a:lnSpc>
                        <a:spcAft>
                          <a:spcPts val="800"/>
                        </a:spcAft>
                      </a:pPr>
                      <a:r>
                        <a:rPr lang="en-US" sz="1200" dirty="0">
                          <a:effectLst/>
                        </a:rPr>
                        <a:t>0.551</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0.955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75.3%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0.428</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0.482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1703838"/>
                  </a:ext>
                </a:extLst>
              </a:tr>
              <a:tr h="36195">
                <a:tc>
                  <a:txBody>
                    <a:bodyPr/>
                    <a:lstStyle/>
                    <a:p>
                      <a:pPr algn="r">
                        <a:lnSpc>
                          <a:spcPct val="107000"/>
                        </a:lnSpc>
                        <a:spcAft>
                          <a:spcPts val="800"/>
                        </a:spcAft>
                      </a:pPr>
                      <a:r>
                        <a:rPr lang="en-US" sz="1200" dirty="0">
                          <a:effectLst/>
                        </a:rPr>
                        <a:t>Break &amp; Enter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030A0"/>
                    </a:solidFill>
                  </a:tcPr>
                </a:tc>
                <a:tc>
                  <a:txBody>
                    <a:bodyPr/>
                    <a:lstStyle/>
                    <a:p>
                      <a:pPr algn="ctr">
                        <a:lnSpc>
                          <a:spcPct val="107000"/>
                        </a:lnSpc>
                        <a:spcAft>
                          <a:spcPts val="800"/>
                        </a:spcAft>
                      </a:pPr>
                      <a:r>
                        <a:rPr lang="en-US" sz="1200" dirty="0">
                          <a:effectLst/>
                        </a:rPr>
                        <a:t>0.598</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0.939</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76.9%</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0.515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0.553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2926480"/>
                  </a:ext>
                </a:extLst>
              </a:tr>
              <a:tr h="36195">
                <a:tc>
                  <a:txBody>
                    <a:bodyPr/>
                    <a:lstStyle/>
                    <a:p>
                      <a:pPr algn="r">
                        <a:lnSpc>
                          <a:spcPct val="107000"/>
                        </a:lnSpc>
                        <a:spcAft>
                          <a:spcPts val="800"/>
                        </a:spcAft>
                      </a:pPr>
                      <a:r>
                        <a:rPr lang="en-US" sz="1200" dirty="0">
                          <a:effectLst/>
                        </a:rPr>
                        <a:t>Robbery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030A0"/>
                    </a:solidFill>
                  </a:tcPr>
                </a:tc>
                <a:tc>
                  <a:txBody>
                    <a:bodyPr/>
                    <a:lstStyle/>
                    <a:p>
                      <a:pPr algn="ctr">
                        <a:lnSpc>
                          <a:spcPct val="107000"/>
                        </a:lnSpc>
                        <a:spcAft>
                          <a:spcPts val="800"/>
                        </a:spcAft>
                      </a:pPr>
                      <a:r>
                        <a:rPr lang="en-US" sz="1200" dirty="0">
                          <a:effectLst/>
                        </a:rPr>
                        <a:t>0.497</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0.962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73.0%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0.183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0.268</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2672579"/>
                  </a:ext>
                </a:extLst>
              </a:tr>
              <a:tr h="36195">
                <a:tc>
                  <a:txBody>
                    <a:bodyPr/>
                    <a:lstStyle/>
                    <a:p>
                      <a:pPr algn="r">
                        <a:lnSpc>
                          <a:spcPct val="107000"/>
                        </a:lnSpc>
                        <a:spcAft>
                          <a:spcPts val="800"/>
                        </a:spcAft>
                      </a:pPr>
                      <a:r>
                        <a:rPr lang="en-US" sz="1200" dirty="0">
                          <a:effectLst/>
                        </a:rPr>
                        <a:t>Theft Over $5000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030A0"/>
                    </a:solidFill>
                  </a:tcPr>
                </a:tc>
                <a:tc>
                  <a:txBody>
                    <a:bodyPr/>
                    <a:lstStyle/>
                    <a:p>
                      <a:pPr algn="ctr">
                        <a:lnSpc>
                          <a:spcPct val="107000"/>
                        </a:lnSpc>
                        <a:spcAft>
                          <a:spcPts val="800"/>
                        </a:spcAft>
                      </a:pPr>
                      <a:r>
                        <a:rPr lang="en-US" sz="1200" dirty="0">
                          <a:effectLst/>
                        </a:rPr>
                        <a:t>0.988</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0.968</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97.9%</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0.967</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0.977</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3577589"/>
                  </a:ext>
                </a:extLst>
              </a:tr>
            </a:tbl>
          </a:graphicData>
        </a:graphic>
      </p:graphicFrame>
      <p:graphicFrame>
        <p:nvGraphicFramePr>
          <p:cNvPr id="10" name="Table 9">
            <a:extLst>
              <a:ext uri="{FF2B5EF4-FFF2-40B4-BE49-F238E27FC236}">
                <a16:creationId xmlns:a16="http://schemas.microsoft.com/office/drawing/2014/main" id="{2AF082BA-9BBF-527F-B949-859AD13E39E3}"/>
              </a:ext>
            </a:extLst>
          </p:cNvPr>
          <p:cNvGraphicFramePr>
            <a:graphicFrameLocks noGrp="1"/>
          </p:cNvGraphicFramePr>
          <p:nvPr>
            <p:extLst>
              <p:ext uri="{D42A27DB-BD31-4B8C-83A1-F6EECF244321}">
                <p14:modId xmlns:p14="http://schemas.microsoft.com/office/powerpoint/2010/main" val="1768372312"/>
              </p:ext>
            </p:extLst>
          </p:nvPr>
        </p:nvGraphicFramePr>
        <p:xfrm>
          <a:off x="118853" y="2455871"/>
          <a:ext cx="5937250" cy="1115190"/>
        </p:xfrm>
        <a:graphic>
          <a:graphicData uri="http://schemas.openxmlformats.org/drawingml/2006/table">
            <a:tbl>
              <a:tblPr firstRow="1" firstCol="1" bandRow="1">
                <a:tableStyleId>{5C22544A-7EE6-4342-B048-85BDC9FD1C3A}</a:tableStyleId>
              </a:tblPr>
              <a:tblGrid>
                <a:gridCol w="1549691">
                  <a:extLst>
                    <a:ext uri="{9D8B030D-6E8A-4147-A177-3AD203B41FA5}">
                      <a16:colId xmlns:a16="http://schemas.microsoft.com/office/drawing/2014/main" val="1607094473"/>
                    </a:ext>
                  </a:extLst>
                </a:gridCol>
                <a:gridCol w="952102">
                  <a:extLst>
                    <a:ext uri="{9D8B030D-6E8A-4147-A177-3AD203B41FA5}">
                      <a16:colId xmlns:a16="http://schemas.microsoft.com/office/drawing/2014/main" val="302279679"/>
                    </a:ext>
                  </a:extLst>
                </a:gridCol>
                <a:gridCol w="933254">
                  <a:extLst>
                    <a:ext uri="{9D8B030D-6E8A-4147-A177-3AD203B41FA5}">
                      <a16:colId xmlns:a16="http://schemas.microsoft.com/office/drawing/2014/main" val="4291501362"/>
                    </a:ext>
                  </a:extLst>
                </a:gridCol>
                <a:gridCol w="829559">
                  <a:extLst>
                    <a:ext uri="{9D8B030D-6E8A-4147-A177-3AD203B41FA5}">
                      <a16:colId xmlns:a16="http://schemas.microsoft.com/office/drawing/2014/main" val="1819186897"/>
                    </a:ext>
                  </a:extLst>
                </a:gridCol>
                <a:gridCol w="848412">
                  <a:extLst>
                    <a:ext uri="{9D8B030D-6E8A-4147-A177-3AD203B41FA5}">
                      <a16:colId xmlns:a16="http://schemas.microsoft.com/office/drawing/2014/main" val="2052779061"/>
                    </a:ext>
                  </a:extLst>
                </a:gridCol>
                <a:gridCol w="824232">
                  <a:extLst>
                    <a:ext uri="{9D8B030D-6E8A-4147-A177-3AD203B41FA5}">
                      <a16:colId xmlns:a16="http://schemas.microsoft.com/office/drawing/2014/main" val="272495793"/>
                    </a:ext>
                  </a:extLst>
                </a:gridCol>
              </a:tblGrid>
              <a:tr h="0">
                <a:tc>
                  <a:txBody>
                    <a:bodyPr/>
                    <a:lstStyle/>
                    <a:p>
                      <a:pPr algn="ctr">
                        <a:lnSpc>
                          <a:spcPct val="107000"/>
                        </a:lnSpc>
                        <a:spcAft>
                          <a:spcPts val="800"/>
                        </a:spcAft>
                      </a:pPr>
                      <a:r>
                        <a:rPr lang="en-US" sz="1200" dirty="0">
                          <a:effectLst/>
                        </a:rPr>
                        <a:t>kNN: MCI Category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0B050"/>
                    </a:solidFill>
                  </a:tcPr>
                </a:tc>
                <a:tc>
                  <a:txBody>
                    <a:bodyPr/>
                    <a:lstStyle/>
                    <a:p>
                      <a:pPr algn="ctr">
                        <a:lnSpc>
                          <a:spcPct val="107000"/>
                        </a:lnSpc>
                        <a:spcAft>
                          <a:spcPts val="800"/>
                        </a:spcAft>
                      </a:pPr>
                      <a:r>
                        <a:rPr lang="en-US" sz="1200" dirty="0">
                          <a:effectLst/>
                        </a:rPr>
                        <a:t>Sensitivity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0B050"/>
                    </a:solidFill>
                  </a:tcPr>
                </a:tc>
                <a:tc>
                  <a:txBody>
                    <a:bodyPr/>
                    <a:lstStyle/>
                    <a:p>
                      <a:pPr algn="ctr">
                        <a:lnSpc>
                          <a:spcPct val="107000"/>
                        </a:lnSpc>
                        <a:spcAft>
                          <a:spcPts val="800"/>
                        </a:spcAft>
                      </a:pPr>
                      <a:r>
                        <a:rPr lang="en-US" sz="1200" dirty="0">
                          <a:effectLst/>
                        </a:rPr>
                        <a:t>Specificity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0B050"/>
                    </a:solidFill>
                  </a:tcPr>
                </a:tc>
                <a:tc>
                  <a:txBody>
                    <a:bodyPr/>
                    <a:lstStyle/>
                    <a:p>
                      <a:pPr algn="ctr">
                        <a:lnSpc>
                          <a:spcPct val="107000"/>
                        </a:lnSpc>
                        <a:spcAft>
                          <a:spcPts val="800"/>
                        </a:spcAft>
                      </a:pPr>
                      <a:r>
                        <a:rPr lang="en-US" sz="1200" dirty="0">
                          <a:effectLst/>
                        </a:rPr>
                        <a:t>Accuracy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ctr">
                        <a:lnSpc>
                          <a:spcPct val="107000"/>
                        </a:lnSpc>
                        <a:spcAft>
                          <a:spcPts val="800"/>
                        </a:spcAft>
                      </a:pPr>
                      <a:r>
                        <a:rPr lang="en-US" sz="1200" dirty="0">
                          <a:effectLst/>
                        </a:rPr>
                        <a:t>Precision</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ctr">
                        <a:lnSpc>
                          <a:spcPct val="107000"/>
                        </a:lnSpc>
                        <a:spcAft>
                          <a:spcPts val="800"/>
                        </a:spcAft>
                      </a:pPr>
                      <a:r>
                        <a:rPr lang="en-US" sz="1200" dirty="0">
                          <a:effectLst/>
                        </a:rPr>
                        <a:t>F1 Score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extLst>
                  <a:ext uri="{0D108BD9-81ED-4DB2-BD59-A6C34878D82A}">
                    <a16:rowId xmlns:a16="http://schemas.microsoft.com/office/drawing/2014/main" val="4086129243"/>
                  </a:ext>
                </a:extLst>
              </a:tr>
              <a:tr h="36195">
                <a:tc>
                  <a:txBody>
                    <a:bodyPr/>
                    <a:lstStyle/>
                    <a:p>
                      <a:pPr algn="r">
                        <a:lnSpc>
                          <a:spcPct val="107000"/>
                        </a:lnSpc>
                        <a:spcAft>
                          <a:spcPts val="800"/>
                        </a:spcAft>
                      </a:pPr>
                      <a:r>
                        <a:rPr lang="en-US" sz="1200" dirty="0">
                          <a:effectLst/>
                        </a:rPr>
                        <a:t>Assault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ctr">
                        <a:lnSpc>
                          <a:spcPct val="107000"/>
                        </a:lnSpc>
                        <a:spcAft>
                          <a:spcPts val="800"/>
                        </a:spcAft>
                      </a:pPr>
                      <a:r>
                        <a:rPr lang="en-US" sz="1200" dirty="0">
                          <a:effectLst/>
                        </a:rPr>
                        <a:t>0.622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0.855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73.9%</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0.622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0.622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4340455"/>
                  </a:ext>
                </a:extLst>
              </a:tr>
              <a:tr h="36195">
                <a:tc>
                  <a:txBody>
                    <a:bodyPr/>
                    <a:lstStyle/>
                    <a:p>
                      <a:pPr algn="r">
                        <a:lnSpc>
                          <a:spcPct val="107000"/>
                        </a:lnSpc>
                        <a:spcAft>
                          <a:spcPts val="800"/>
                        </a:spcAft>
                      </a:pPr>
                      <a:r>
                        <a:rPr lang="en-US" sz="1200" dirty="0">
                          <a:effectLst/>
                        </a:rPr>
                        <a:t>Auto Theft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ctr">
                        <a:lnSpc>
                          <a:spcPct val="107000"/>
                        </a:lnSpc>
                        <a:spcAft>
                          <a:spcPts val="800"/>
                        </a:spcAft>
                      </a:pPr>
                      <a:r>
                        <a:rPr lang="en-US" sz="1200" dirty="0">
                          <a:effectLst/>
                        </a:rPr>
                        <a:t>0.350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0.946</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64.8%</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0.319</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0.334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5138321"/>
                  </a:ext>
                </a:extLst>
              </a:tr>
              <a:tr h="36195">
                <a:tc>
                  <a:txBody>
                    <a:bodyPr/>
                    <a:lstStyle/>
                    <a:p>
                      <a:pPr algn="r">
                        <a:lnSpc>
                          <a:spcPct val="107000"/>
                        </a:lnSpc>
                        <a:spcAft>
                          <a:spcPts val="800"/>
                        </a:spcAft>
                      </a:pPr>
                      <a:r>
                        <a:rPr lang="en-US" sz="1200" dirty="0">
                          <a:effectLst/>
                        </a:rPr>
                        <a:t>Break &amp; Enter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ctr">
                        <a:lnSpc>
                          <a:spcPct val="107000"/>
                        </a:lnSpc>
                        <a:spcAft>
                          <a:spcPts val="800"/>
                        </a:spcAft>
                      </a:pPr>
                      <a:r>
                        <a:rPr lang="en-US" sz="1200" dirty="0">
                          <a:effectLst/>
                        </a:rPr>
                        <a:t>0.432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0.929</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68.1%</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0.446</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0.439</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6920697"/>
                  </a:ext>
                </a:extLst>
              </a:tr>
              <a:tr h="36195">
                <a:tc>
                  <a:txBody>
                    <a:bodyPr/>
                    <a:lstStyle/>
                    <a:p>
                      <a:pPr algn="r">
                        <a:lnSpc>
                          <a:spcPct val="107000"/>
                        </a:lnSpc>
                        <a:spcAft>
                          <a:spcPts val="800"/>
                        </a:spcAft>
                      </a:pPr>
                      <a:r>
                        <a:rPr lang="en-US" sz="1200" dirty="0">
                          <a:effectLst/>
                        </a:rPr>
                        <a:t>Robbery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ctr">
                        <a:lnSpc>
                          <a:spcPct val="107000"/>
                        </a:lnSpc>
                        <a:spcAft>
                          <a:spcPts val="800"/>
                        </a:spcAft>
                      </a:pPr>
                      <a:r>
                        <a:rPr lang="en-US" sz="1200" dirty="0">
                          <a:effectLst/>
                        </a:rPr>
                        <a:t>0.256</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0.965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61.0%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0.249</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0.252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1777114"/>
                  </a:ext>
                </a:extLst>
              </a:tr>
              <a:tr h="36195">
                <a:tc>
                  <a:txBody>
                    <a:bodyPr/>
                    <a:lstStyle/>
                    <a:p>
                      <a:pPr algn="r">
                        <a:lnSpc>
                          <a:spcPct val="107000"/>
                        </a:lnSpc>
                        <a:spcAft>
                          <a:spcPts val="800"/>
                        </a:spcAft>
                      </a:pPr>
                      <a:r>
                        <a:rPr lang="en-US" sz="1200" dirty="0">
                          <a:effectLst/>
                        </a:rPr>
                        <a:t>Theft Over $5000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ctr">
                        <a:lnSpc>
                          <a:spcPct val="107000"/>
                        </a:lnSpc>
                        <a:spcAft>
                          <a:spcPts val="800"/>
                        </a:spcAft>
                      </a:pPr>
                      <a:r>
                        <a:rPr lang="en-US" sz="1200" dirty="0">
                          <a:effectLst/>
                        </a:rPr>
                        <a:t>0.943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0.953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94.8%</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0.951</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0.947</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4903408"/>
                  </a:ext>
                </a:extLst>
              </a:tr>
            </a:tbl>
          </a:graphicData>
        </a:graphic>
      </p:graphicFrame>
      <p:sp>
        <p:nvSpPr>
          <p:cNvPr id="20" name="Hexagon 19">
            <a:extLst>
              <a:ext uri="{FF2B5EF4-FFF2-40B4-BE49-F238E27FC236}">
                <a16:creationId xmlns:a16="http://schemas.microsoft.com/office/drawing/2014/main" id="{9195AB43-3244-0A03-B2C6-E3F1DEE593F0}"/>
              </a:ext>
            </a:extLst>
          </p:cNvPr>
          <p:cNvSpPr>
            <a:spLocks noChangeAspect="1"/>
          </p:cNvSpPr>
          <p:nvPr/>
        </p:nvSpPr>
        <p:spPr>
          <a:xfrm>
            <a:off x="6352591" y="2882041"/>
            <a:ext cx="427277" cy="347267"/>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1" name="TextBox 20">
            <a:extLst>
              <a:ext uri="{FF2B5EF4-FFF2-40B4-BE49-F238E27FC236}">
                <a16:creationId xmlns:a16="http://schemas.microsoft.com/office/drawing/2014/main" id="{4963B952-B02C-4E18-464B-25676C844132}"/>
              </a:ext>
            </a:extLst>
          </p:cNvPr>
          <p:cNvSpPr txBox="1"/>
          <p:nvPr/>
        </p:nvSpPr>
        <p:spPr>
          <a:xfrm>
            <a:off x="6809848" y="2703475"/>
            <a:ext cx="5269551" cy="1631216"/>
          </a:xfrm>
          <a:prstGeom prst="rect">
            <a:avLst/>
          </a:prstGeom>
          <a:noFill/>
        </p:spPr>
        <p:txBody>
          <a:bodyPr wrap="square" rtlCol="0">
            <a:spAutoFit/>
          </a:bodyPr>
          <a:lstStyle/>
          <a:p>
            <a:pPr algn="just"/>
            <a:r>
              <a:rPr lang="en-US" sz="2000" dirty="0">
                <a:solidFill>
                  <a:srgbClr val="212121"/>
                </a:solidFill>
                <a:latin typeface="Franklin Gothic Book" panose="020B0503020102020204" pitchFamily="34" charset="0"/>
              </a:rPr>
              <a:t>The highest sensitivity values were returned for the majority classes while the highest specificity values were typically returned for the minority classes; none of the models were able to classify the minority classes particularly well.</a:t>
            </a:r>
            <a:endParaRPr lang="en-CA" sz="2000" dirty="0">
              <a:latin typeface="Franklin Gothic Book" panose="020B0503020102020204" pitchFamily="34" charset="0"/>
            </a:endParaRPr>
          </a:p>
        </p:txBody>
      </p:sp>
      <p:sp>
        <p:nvSpPr>
          <p:cNvPr id="22" name="Hexagon 21">
            <a:extLst>
              <a:ext uri="{FF2B5EF4-FFF2-40B4-BE49-F238E27FC236}">
                <a16:creationId xmlns:a16="http://schemas.microsoft.com/office/drawing/2014/main" id="{72E79143-85F8-2218-9742-F137F58C10EB}"/>
              </a:ext>
            </a:extLst>
          </p:cNvPr>
          <p:cNvSpPr>
            <a:spLocks noChangeAspect="1"/>
          </p:cNvSpPr>
          <p:nvPr/>
        </p:nvSpPr>
        <p:spPr>
          <a:xfrm>
            <a:off x="6355091" y="1802619"/>
            <a:ext cx="427277" cy="347267"/>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3" name="TextBox 22">
            <a:extLst>
              <a:ext uri="{FF2B5EF4-FFF2-40B4-BE49-F238E27FC236}">
                <a16:creationId xmlns:a16="http://schemas.microsoft.com/office/drawing/2014/main" id="{4B72B487-7564-7172-2AA6-A6A5208C3FE7}"/>
              </a:ext>
            </a:extLst>
          </p:cNvPr>
          <p:cNvSpPr txBox="1"/>
          <p:nvPr/>
        </p:nvSpPr>
        <p:spPr>
          <a:xfrm>
            <a:off x="6812348" y="1482647"/>
            <a:ext cx="5257624" cy="1015663"/>
          </a:xfrm>
          <a:prstGeom prst="rect">
            <a:avLst/>
          </a:prstGeom>
          <a:noFill/>
        </p:spPr>
        <p:txBody>
          <a:bodyPr wrap="square" rtlCol="0">
            <a:spAutoFit/>
          </a:bodyPr>
          <a:lstStyle/>
          <a:p>
            <a:pPr algn="just"/>
            <a:r>
              <a:rPr lang="en-US" sz="2000" dirty="0">
                <a:effectLst/>
                <a:latin typeface="Franklin Gothic Book" panose="020B0503020102020204" pitchFamily="34" charset="0"/>
                <a:ea typeface="Times New Roman" panose="02020603050405020304" pitchFamily="18" charset="0"/>
              </a:rPr>
              <a:t>In classifying each MCI category, the random forest model typically provided the </a:t>
            </a:r>
            <a:r>
              <a:rPr lang="en-US" sz="2000" dirty="0">
                <a:latin typeface="Franklin Gothic Book" panose="020B0503020102020204" pitchFamily="34" charset="0"/>
                <a:ea typeface="Times New Roman" panose="02020603050405020304" pitchFamily="18" charset="0"/>
              </a:rPr>
              <a:t>highest values for each performance metric.</a:t>
            </a:r>
            <a:endParaRPr lang="en-CA" sz="2000" dirty="0">
              <a:latin typeface="Franklin Gothic Book" panose="020B0503020102020204" pitchFamily="34" charset="0"/>
            </a:endParaRPr>
          </a:p>
        </p:txBody>
      </p:sp>
    </p:spTree>
    <p:extLst>
      <p:ext uri="{BB962C8B-B14F-4D97-AF65-F5344CB8AC3E}">
        <p14:creationId xmlns:p14="http://schemas.microsoft.com/office/powerpoint/2010/main" val="2880867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35"/>
          <p:cNvSpPr txBox="1">
            <a:spLocks noGrp="1"/>
          </p:cNvSpPr>
          <p:nvPr>
            <p:ph type="sldNum" idx="12"/>
          </p:nvPr>
        </p:nvSpPr>
        <p:spPr>
          <a:xfrm>
            <a:off x="11002011" y="6231468"/>
            <a:ext cx="44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dirty="0"/>
          </a:p>
        </p:txBody>
      </p:sp>
      <p:sp>
        <p:nvSpPr>
          <p:cNvPr id="189" name="Google Shape;189;p35"/>
          <p:cNvSpPr txBox="1">
            <a:spLocks noGrp="1"/>
          </p:cNvSpPr>
          <p:nvPr>
            <p:ph type="title"/>
          </p:nvPr>
        </p:nvSpPr>
        <p:spPr>
          <a:xfrm>
            <a:off x="7993931" y="261432"/>
            <a:ext cx="3993008" cy="48328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CA" sz="1600" cap="small" dirty="0">
                <a:solidFill>
                  <a:srgbClr val="002060"/>
                </a:solidFill>
                <a:latin typeface="Franklin Gothic Book" panose="020B0503020102020204" pitchFamily="34" charset="0"/>
              </a:rPr>
              <a:t>Conclusions</a:t>
            </a:r>
            <a:endParaRPr sz="1600" cap="small" dirty="0">
              <a:solidFill>
                <a:srgbClr val="002060"/>
              </a:solidFill>
              <a:latin typeface="Franklin Gothic Book" panose="020B0503020102020204" pitchFamily="34" charset="0"/>
            </a:endParaRPr>
          </a:p>
        </p:txBody>
      </p:sp>
      <p:sp>
        <p:nvSpPr>
          <p:cNvPr id="6" name="Hexagon 5">
            <a:extLst>
              <a:ext uri="{FF2B5EF4-FFF2-40B4-BE49-F238E27FC236}">
                <a16:creationId xmlns:a16="http://schemas.microsoft.com/office/drawing/2014/main" id="{03D763FF-990B-14E3-094B-40E55DE8DA85}"/>
              </a:ext>
            </a:extLst>
          </p:cNvPr>
          <p:cNvSpPr>
            <a:spLocks noChangeAspect="1"/>
          </p:cNvSpPr>
          <p:nvPr/>
        </p:nvSpPr>
        <p:spPr>
          <a:xfrm>
            <a:off x="683386" y="1479725"/>
            <a:ext cx="427277" cy="347267"/>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Box 14">
            <a:extLst>
              <a:ext uri="{FF2B5EF4-FFF2-40B4-BE49-F238E27FC236}">
                <a16:creationId xmlns:a16="http://schemas.microsoft.com/office/drawing/2014/main" id="{678DEE76-8025-BEC0-A834-BB32235F372C}"/>
              </a:ext>
            </a:extLst>
          </p:cNvPr>
          <p:cNvSpPr txBox="1"/>
          <p:nvPr/>
        </p:nvSpPr>
        <p:spPr>
          <a:xfrm>
            <a:off x="1131216" y="1130342"/>
            <a:ext cx="10727702" cy="1056956"/>
          </a:xfrm>
          <a:prstGeom prst="rect">
            <a:avLst/>
          </a:prstGeom>
          <a:noFill/>
        </p:spPr>
        <p:txBody>
          <a:bodyPr wrap="square" rtlCol="0">
            <a:spAutoFit/>
          </a:bodyPr>
          <a:lstStyle/>
          <a:p>
            <a:pPr lvl="0" algn="just">
              <a:lnSpc>
                <a:spcPct val="107000"/>
              </a:lnSpc>
            </a:pPr>
            <a:r>
              <a:rPr lang="en-US" sz="2000" dirty="0">
                <a:solidFill>
                  <a:srgbClr val="202122"/>
                </a:solidFill>
                <a:latin typeface="Franklin Gothic Book" panose="020B0503020102020204" pitchFamily="34" charset="0"/>
                <a:ea typeface="Times New Roman" panose="02020603050405020304" pitchFamily="18" charset="0"/>
                <a:cs typeface="Times New Roman" panose="02020603050405020304" pitchFamily="18" charset="0"/>
              </a:rPr>
              <a:t>M</a:t>
            </a:r>
            <a:r>
              <a:rPr lang="en-US" sz="2000" dirty="0">
                <a:solidFill>
                  <a:srgbClr val="202122"/>
                </a:solidFill>
                <a:effectLst/>
                <a:latin typeface="Franklin Gothic Book" panose="020B0503020102020204" pitchFamily="34" charset="0"/>
                <a:ea typeface="Times New Roman" panose="02020603050405020304" pitchFamily="18" charset="0"/>
                <a:cs typeface="Times New Roman" panose="02020603050405020304" pitchFamily="18" charset="0"/>
              </a:rPr>
              <a:t>ost crime in Toronto occurred from Friday to Sunday between midnight and 1 am; least number of incidents between 3 am and 11 am each day. Crime counts were the highest between May and October.</a:t>
            </a:r>
            <a:endParaRPr lang="en-CA" sz="2000" dirty="0">
              <a:effectLst/>
              <a:latin typeface="Franklin Gothic Book" panose="020B0503020102020204" pitchFamily="34" charset="0"/>
              <a:ea typeface="Calibri" panose="020F0502020204030204" pitchFamily="34" charset="0"/>
              <a:cs typeface="Times New Roman" panose="02020603050405020304" pitchFamily="18" charset="0"/>
            </a:endParaRPr>
          </a:p>
        </p:txBody>
      </p:sp>
      <p:sp>
        <p:nvSpPr>
          <p:cNvPr id="19" name="Hexagon 18">
            <a:extLst>
              <a:ext uri="{FF2B5EF4-FFF2-40B4-BE49-F238E27FC236}">
                <a16:creationId xmlns:a16="http://schemas.microsoft.com/office/drawing/2014/main" id="{424E8C59-DCDB-2C7D-5942-7CB7FB9E9B56}"/>
              </a:ext>
            </a:extLst>
          </p:cNvPr>
          <p:cNvSpPr>
            <a:spLocks noChangeAspect="1"/>
          </p:cNvSpPr>
          <p:nvPr/>
        </p:nvSpPr>
        <p:spPr>
          <a:xfrm>
            <a:off x="675527" y="2499391"/>
            <a:ext cx="427277" cy="347267"/>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0" name="Hexagon 19">
            <a:extLst>
              <a:ext uri="{FF2B5EF4-FFF2-40B4-BE49-F238E27FC236}">
                <a16:creationId xmlns:a16="http://schemas.microsoft.com/office/drawing/2014/main" id="{AE3BB60F-6DA4-CC01-5B1E-18D4366D8B32}"/>
              </a:ext>
            </a:extLst>
          </p:cNvPr>
          <p:cNvSpPr>
            <a:spLocks noChangeAspect="1"/>
          </p:cNvSpPr>
          <p:nvPr/>
        </p:nvSpPr>
        <p:spPr>
          <a:xfrm>
            <a:off x="678027" y="3371308"/>
            <a:ext cx="427277" cy="347267"/>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1" name="TextBox 20">
            <a:extLst>
              <a:ext uri="{FF2B5EF4-FFF2-40B4-BE49-F238E27FC236}">
                <a16:creationId xmlns:a16="http://schemas.microsoft.com/office/drawing/2014/main" id="{4A6EC1CB-FE01-EDCB-600C-9C88B3CA98A5}"/>
              </a:ext>
            </a:extLst>
          </p:cNvPr>
          <p:cNvSpPr txBox="1"/>
          <p:nvPr/>
        </p:nvSpPr>
        <p:spPr>
          <a:xfrm>
            <a:off x="1110664" y="2299291"/>
            <a:ext cx="10876276" cy="727635"/>
          </a:xfrm>
          <a:prstGeom prst="rect">
            <a:avLst/>
          </a:prstGeom>
          <a:noFill/>
        </p:spPr>
        <p:txBody>
          <a:bodyPr wrap="square" rtlCol="0">
            <a:spAutoFit/>
          </a:bodyPr>
          <a:lstStyle/>
          <a:p>
            <a:pPr lvl="0" algn="just">
              <a:lnSpc>
                <a:spcPct val="107000"/>
              </a:lnSpc>
            </a:pPr>
            <a:r>
              <a:rPr lang="en-US" sz="2000" dirty="0">
                <a:solidFill>
                  <a:srgbClr val="202122"/>
                </a:solidFill>
                <a:effectLst/>
                <a:latin typeface="Franklin Gothic Book" panose="020B0503020102020204" pitchFamily="34" charset="0"/>
                <a:ea typeface="Times New Roman" panose="02020603050405020304" pitchFamily="18" charset="0"/>
                <a:cs typeface="Times New Roman" panose="02020603050405020304" pitchFamily="18" charset="0"/>
              </a:rPr>
              <a:t>Lambton-Baby Point and Maple Leaf neighbourhoods had the lowest incidence of crime and the Waterfront Communities, and the Church-Yonge Corridor the highest.</a:t>
            </a:r>
            <a:endParaRPr lang="en-CA" sz="2000" dirty="0">
              <a:effectLst/>
              <a:latin typeface="Franklin Gothic Book" panose="020B0503020102020204" pitchFamily="34" charset="0"/>
              <a:ea typeface="Calibri" panose="020F0502020204030204" pitchFamily="34" charset="0"/>
              <a:cs typeface="Times New Roman" panose="02020603050405020304" pitchFamily="18" charset="0"/>
            </a:endParaRPr>
          </a:p>
        </p:txBody>
      </p:sp>
      <p:sp>
        <p:nvSpPr>
          <p:cNvPr id="24" name="TextBox 23">
            <a:extLst>
              <a:ext uri="{FF2B5EF4-FFF2-40B4-BE49-F238E27FC236}">
                <a16:creationId xmlns:a16="http://schemas.microsoft.com/office/drawing/2014/main" id="{ECD6FAD4-D791-08F8-CE6C-C49E496D71CB}"/>
              </a:ext>
            </a:extLst>
          </p:cNvPr>
          <p:cNvSpPr txBox="1"/>
          <p:nvPr/>
        </p:nvSpPr>
        <p:spPr>
          <a:xfrm>
            <a:off x="1132669" y="3173192"/>
            <a:ext cx="10669689" cy="727635"/>
          </a:xfrm>
          <a:prstGeom prst="rect">
            <a:avLst/>
          </a:prstGeom>
          <a:noFill/>
        </p:spPr>
        <p:txBody>
          <a:bodyPr wrap="square" rtlCol="0">
            <a:spAutoFit/>
          </a:bodyPr>
          <a:lstStyle/>
          <a:p>
            <a:pPr lvl="0" algn="just">
              <a:lnSpc>
                <a:spcPct val="107000"/>
              </a:lnSpc>
            </a:pPr>
            <a:r>
              <a:rPr lang="en-US" sz="2000" dirty="0">
                <a:solidFill>
                  <a:srgbClr val="202122"/>
                </a:solidFill>
                <a:effectLst/>
                <a:latin typeface="Franklin Gothic Book" panose="020B0503020102020204" pitchFamily="34" charset="0"/>
                <a:ea typeface="Times New Roman" panose="02020603050405020304" pitchFamily="18" charset="0"/>
                <a:cs typeface="Times New Roman" panose="02020603050405020304" pitchFamily="18" charset="0"/>
              </a:rPr>
              <a:t>Assault was the most prevalent of the MCI categories followed by break and enter, auto theft, robbery, and theft over $5000; assault was also the highest MCI category per neighbourhood.</a:t>
            </a:r>
            <a:endParaRPr lang="en-CA" sz="2000" dirty="0">
              <a:effectLst/>
              <a:latin typeface="Franklin Gothic Book" panose="020B0503020102020204" pitchFamily="34" charset="0"/>
              <a:ea typeface="Calibri" panose="020F0502020204030204" pitchFamily="34" charset="0"/>
              <a:cs typeface="Times New Roman" panose="02020603050405020304" pitchFamily="18" charset="0"/>
            </a:endParaRPr>
          </a:p>
        </p:txBody>
      </p:sp>
      <p:sp>
        <p:nvSpPr>
          <p:cNvPr id="25" name="Hexagon 24">
            <a:extLst>
              <a:ext uri="{FF2B5EF4-FFF2-40B4-BE49-F238E27FC236}">
                <a16:creationId xmlns:a16="http://schemas.microsoft.com/office/drawing/2014/main" id="{61260EEF-D611-D585-FA9D-BD59B3126469}"/>
              </a:ext>
            </a:extLst>
          </p:cNvPr>
          <p:cNvSpPr>
            <a:spLocks noChangeAspect="1"/>
          </p:cNvSpPr>
          <p:nvPr/>
        </p:nvSpPr>
        <p:spPr>
          <a:xfrm>
            <a:off x="643456" y="4203068"/>
            <a:ext cx="427277" cy="347267"/>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TextBox 26">
            <a:extLst>
              <a:ext uri="{FF2B5EF4-FFF2-40B4-BE49-F238E27FC236}">
                <a16:creationId xmlns:a16="http://schemas.microsoft.com/office/drawing/2014/main" id="{538CCC24-058E-34D2-EA25-04558C1379F1}"/>
              </a:ext>
            </a:extLst>
          </p:cNvPr>
          <p:cNvSpPr txBox="1"/>
          <p:nvPr/>
        </p:nvSpPr>
        <p:spPr>
          <a:xfrm>
            <a:off x="1096535" y="4013748"/>
            <a:ext cx="10809518" cy="727635"/>
          </a:xfrm>
          <a:prstGeom prst="rect">
            <a:avLst/>
          </a:prstGeom>
          <a:noFill/>
        </p:spPr>
        <p:txBody>
          <a:bodyPr wrap="square" rtlCol="0">
            <a:spAutoFit/>
          </a:bodyPr>
          <a:lstStyle/>
          <a:p>
            <a:pPr lvl="0" algn="just">
              <a:lnSpc>
                <a:spcPct val="107000"/>
              </a:lnSpc>
            </a:pPr>
            <a:r>
              <a:rPr lang="en-US" sz="2000" dirty="0">
                <a:solidFill>
                  <a:srgbClr val="202122"/>
                </a:solidFill>
                <a:effectLst/>
                <a:latin typeface="Franklin Gothic Book" panose="020B0503020102020204" pitchFamily="34" charset="0"/>
                <a:ea typeface="Times New Roman" panose="02020603050405020304" pitchFamily="18" charset="0"/>
                <a:cs typeface="Times New Roman" panose="02020603050405020304" pitchFamily="18" charset="0"/>
              </a:rPr>
              <a:t>The random forest model outperformed decision tree, k-NN, Naïve Bayes, and multivariate logistic classifiers, demonstrating the most potential for use as a crime forecasting tool.</a:t>
            </a:r>
            <a:endParaRPr lang="en-CA" sz="2000" dirty="0">
              <a:effectLst/>
              <a:latin typeface="Franklin Gothic Book" panose="020B0503020102020204" pitchFamily="34" charset="0"/>
              <a:ea typeface="Calibri" panose="020F0502020204030204" pitchFamily="34" charset="0"/>
              <a:cs typeface="Times New Roman" panose="02020603050405020304" pitchFamily="18" charset="0"/>
            </a:endParaRPr>
          </a:p>
        </p:txBody>
      </p:sp>
      <p:sp>
        <p:nvSpPr>
          <p:cNvPr id="29" name="Hexagon 28">
            <a:extLst>
              <a:ext uri="{FF2B5EF4-FFF2-40B4-BE49-F238E27FC236}">
                <a16:creationId xmlns:a16="http://schemas.microsoft.com/office/drawing/2014/main" id="{4EC3A12D-585B-9C7A-5956-1D252FC7FD3C}"/>
              </a:ext>
            </a:extLst>
          </p:cNvPr>
          <p:cNvSpPr>
            <a:spLocks noChangeAspect="1"/>
          </p:cNvSpPr>
          <p:nvPr/>
        </p:nvSpPr>
        <p:spPr>
          <a:xfrm>
            <a:off x="681165" y="5137277"/>
            <a:ext cx="427277" cy="347267"/>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0" name="TextBox 29">
            <a:extLst>
              <a:ext uri="{FF2B5EF4-FFF2-40B4-BE49-F238E27FC236}">
                <a16:creationId xmlns:a16="http://schemas.microsoft.com/office/drawing/2014/main" id="{E713F8A0-2081-647A-AED2-447FF430B655}"/>
              </a:ext>
            </a:extLst>
          </p:cNvPr>
          <p:cNvSpPr txBox="1"/>
          <p:nvPr/>
        </p:nvSpPr>
        <p:spPr>
          <a:xfrm>
            <a:off x="1123223" y="4771239"/>
            <a:ext cx="10876276" cy="1064009"/>
          </a:xfrm>
          <a:prstGeom prst="rect">
            <a:avLst/>
          </a:prstGeom>
          <a:noFill/>
        </p:spPr>
        <p:txBody>
          <a:bodyPr wrap="square" rtlCol="0">
            <a:spAutoFit/>
          </a:bodyPr>
          <a:lstStyle/>
          <a:p>
            <a:pPr lvl="0" algn="just">
              <a:lnSpc>
                <a:spcPct val="107000"/>
              </a:lnSpc>
            </a:pPr>
            <a:r>
              <a:rPr lang="en-US" sz="2000" dirty="0">
                <a:effectLst/>
                <a:latin typeface="Franklin Gothic Book" panose="020B0503020102020204" pitchFamily="34" charset="0"/>
                <a:ea typeface="Times New Roman" panose="02020603050405020304" pitchFamily="18" charset="0"/>
                <a:cs typeface="Times New Roman" panose="02020603050405020304" pitchFamily="18" charset="0"/>
              </a:rPr>
              <a:t>Those MCI categories with the highest proportions (i.e., Assault and Theft Over $5000) were most often correctly classified compared to Auto Theft, Break &amp; Enter, and Robbery which were either poorly classified or not classified at all. </a:t>
            </a:r>
            <a:endParaRPr lang="en-CA" sz="2000" dirty="0">
              <a:effectLst/>
              <a:latin typeface="Franklin Gothic Book" panose="020B0503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5424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35"/>
          <p:cNvSpPr txBox="1">
            <a:spLocks noGrp="1"/>
          </p:cNvSpPr>
          <p:nvPr>
            <p:ph type="sldNum" idx="12"/>
          </p:nvPr>
        </p:nvSpPr>
        <p:spPr>
          <a:xfrm>
            <a:off x="11002011" y="6231468"/>
            <a:ext cx="44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dirty="0"/>
          </a:p>
        </p:txBody>
      </p:sp>
      <p:sp>
        <p:nvSpPr>
          <p:cNvPr id="189" name="Google Shape;189;p35"/>
          <p:cNvSpPr txBox="1">
            <a:spLocks noGrp="1"/>
          </p:cNvSpPr>
          <p:nvPr>
            <p:ph type="title"/>
          </p:nvPr>
        </p:nvSpPr>
        <p:spPr>
          <a:xfrm>
            <a:off x="7993931" y="261432"/>
            <a:ext cx="3993008" cy="48328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CA" sz="1600" cap="small" dirty="0">
                <a:solidFill>
                  <a:srgbClr val="002060"/>
                </a:solidFill>
                <a:latin typeface="Franklin Gothic Book" panose="020B0503020102020204" pitchFamily="34" charset="0"/>
              </a:rPr>
              <a:t>Recommendations</a:t>
            </a:r>
            <a:endParaRPr sz="1600" cap="small" dirty="0">
              <a:solidFill>
                <a:srgbClr val="002060"/>
              </a:solidFill>
              <a:latin typeface="Franklin Gothic Book" panose="020B0503020102020204" pitchFamily="34" charset="0"/>
            </a:endParaRPr>
          </a:p>
        </p:txBody>
      </p:sp>
      <p:sp>
        <p:nvSpPr>
          <p:cNvPr id="6" name="Hexagon 5">
            <a:extLst>
              <a:ext uri="{FF2B5EF4-FFF2-40B4-BE49-F238E27FC236}">
                <a16:creationId xmlns:a16="http://schemas.microsoft.com/office/drawing/2014/main" id="{03D763FF-990B-14E3-094B-40E55DE8DA85}"/>
              </a:ext>
            </a:extLst>
          </p:cNvPr>
          <p:cNvSpPr>
            <a:spLocks noChangeAspect="1"/>
          </p:cNvSpPr>
          <p:nvPr/>
        </p:nvSpPr>
        <p:spPr>
          <a:xfrm>
            <a:off x="683386" y="1140353"/>
            <a:ext cx="427277" cy="347267"/>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Box 14">
            <a:extLst>
              <a:ext uri="{FF2B5EF4-FFF2-40B4-BE49-F238E27FC236}">
                <a16:creationId xmlns:a16="http://schemas.microsoft.com/office/drawing/2014/main" id="{678DEE76-8025-BEC0-A834-BB32235F372C}"/>
              </a:ext>
            </a:extLst>
          </p:cNvPr>
          <p:cNvSpPr txBox="1"/>
          <p:nvPr/>
        </p:nvSpPr>
        <p:spPr>
          <a:xfrm>
            <a:off x="1150070" y="781543"/>
            <a:ext cx="10727702" cy="1056956"/>
          </a:xfrm>
          <a:prstGeom prst="rect">
            <a:avLst/>
          </a:prstGeom>
          <a:noFill/>
        </p:spPr>
        <p:txBody>
          <a:bodyPr wrap="square" rtlCol="0">
            <a:spAutoFit/>
          </a:bodyPr>
          <a:lstStyle/>
          <a:p>
            <a:pPr lvl="0" algn="just">
              <a:lnSpc>
                <a:spcPct val="107000"/>
              </a:lnSpc>
            </a:pPr>
            <a:r>
              <a:rPr lang="en-US" sz="2000" dirty="0">
                <a:latin typeface="Franklin Gothic Book" panose="020B0503020102020204" pitchFamily="34" charset="0"/>
                <a:ea typeface="Calibri" panose="020F0502020204030204" pitchFamily="34" charset="0"/>
                <a:cs typeface="Times New Roman" panose="02020603050405020304" pitchFamily="18" charset="0"/>
              </a:rPr>
              <a:t>T</a:t>
            </a:r>
            <a:r>
              <a:rPr lang="en-US" sz="2000" dirty="0">
                <a:solidFill>
                  <a:srgbClr val="000000"/>
                </a:solidFill>
                <a:effectLst/>
                <a:latin typeface="Franklin Gothic Book" panose="020B0503020102020204" pitchFamily="34" charset="0"/>
                <a:ea typeface="Calibri" panose="020F0502020204030204" pitchFamily="34" charset="0"/>
                <a:cs typeface="Times New Roman" panose="02020603050405020304" pitchFamily="18" charset="0"/>
              </a:rPr>
              <a:t>he majority classes were predicted with the highest accuracy - consider combining some crime categories to produce general classes such as property crime or crimes against person which could serve to increase general model performance and predictive capability for minority classes.</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p:txBody>
      </p:sp>
      <p:sp>
        <p:nvSpPr>
          <p:cNvPr id="19" name="Hexagon 18">
            <a:extLst>
              <a:ext uri="{FF2B5EF4-FFF2-40B4-BE49-F238E27FC236}">
                <a16:creationId xmlns:a16="http://schemas.microsoft.com/office/drawing/2014/main" id="{424E8C59-DCDB-2C7D-5942-7CB7FB9E9B56}"/>
              </a:ext>
            </a:extLst>
          </p:cNvPr>
          <p:cNvSpPr>
            <a:spLocks noChangeAspect="1"/>
          </p:cNvSpPr>
          <p:nvPr/>
        </p:nvSpPr>
        <p:spPr>
          <a:xfrm>
            <a:off x="647246" y="4658126"/>
            <a:ext cx="427277" cy="347267"/>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0" name="Hexagon 19">
            <a:extLst>
              <a:ext uri="{FF2B5EF4-FFF2-40B4-BE49-F238E27FC236}">
                <a16:creationId xmlns:a16="http://schemas.microsoft.com/office/drawing/2014/main" id="{AE3BB60F-6DA4-CC01-5B1E-18D4366D8B32}"/>
              </a:ext>
            </a:extLst>
          </p:cNvPr>
          <p:cNvSpPr>
            <a:spLocks noChangeAspect="1"/>
          </p:cNvSpPr>
          <p:nvPr/>
        </p:nvSpPr>
        <p:spPr>
          <a:xfrm>
            <a:off x="678027" y="2871677"/>
            <a:ext cx="427277" cy="347267"/>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1" name="TextBox 20">
            <a:extLst>
              <a:ext uri="{FF2B5EF4-FFF2-40B4-BE49-F238E27FC236}">
                <a16:creationId xmlns:a16="http://schemas.microsoft.com/office/drawing/2014/main" id="{4A6EC1CB-FE01-EDCB-600C-9C88B3CA98A5}"/>
              </a:ext>
            </a:extLst>
          </p:cNvPr>
          <p:cNvSpPr txBox="1"/>
          <p:nvPr/>
        </p:nvSpPr>
        <p:spPr>
          <a:xfrm>
            <a:off x="1082383" y="4627709"/>
            <a:ext cx="10876276" cy="398314"/>
          </a:xfrm>
          <a:prstGeom prst="rect">
            <a:avLst/>
          </a:prstGeom>
          <a:noFill/>
        </p:spPr>
        <p:txBody>
          <a:bodyPr wrap="square" rtlCol="0">
            <a:spAutoFit/>
          </a:bodyPr>
          <a:lstStyle/>
          <a:p>
            <a:pPr lvl="0" algn="just">
              <a:lnSpc>
                <a:spcPct val="107000"/>
              </a:lnSpc>
            </a:pPr>
            <a:r>
              <a:rPr lang="en-US" sz="2000" dirty="0">
                <a:solidFill>
                  <a:srgbClr val="000000"/>
                </a:solidFill>
                <a:effectLst/>
                <a:latin typeface="Franklin Gothic Book" panose="020B0503020102020204" pitchFamily="34" charset="0"/>
                <a:ea typeface="Calibri" panose="020F0502020204030204" pitchFamily="34" charset="0"/>
                <a:cs typeface="Times New Roman" panose="02020603050405020304" pitchFamily="18" charset="0"/>
              </a:rPr>
              <a:t>Investigate whether a Gradient Boost classifier outperforms the random forest model. </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p:txBody>
      </p:sp>
      <p:sp>
        <p:nvSpPr>
          <p:cNvPr id="24" name="TextBox 23">
            <a:extLst>
              <a:ext uri="{FF2B5EF4-FFF2-40B4-BE49-F238E27FC236}">
                <a16:creationId xmlns:a16="http://schemas.microsoft.com/office/drawing/2014/main" id="{ECD6FAD4-D791-08F8-CE6C-C49E496D71CB}"/>
              </a:ext>
            </a:extLst>
          </p:cNvPr>
          <p:cNvSpPr txBox="1"/>
          <p:nvPr/>
        </p:nvSpPr>
        <p:spPr>
          <a:xfrm>
            <a:off x="1160950" y="2673561"/>
            <a:ext cx="10669689" cy="727635"/>
          </a:xfrm>
          <a:prstGeom prst="rect">
            <a:avLst/>
          </a:prstGeom>
          <a:noFill/>
        </p:spPr>
        <p:txBody>
          <a:bodyPr wrap="square" rtlCol="0">
            <a:spAutoFit/>
          </a:bodyPr>
          <a:lstStyle/>
          <a:p>
            <a:pPr lvl="0" algn="just">
              <a:lnSpc>
                <a:spcPct val="107000"/>
              </a:lnSpc>
            </a:pPr>
            <a:r>
              <a:rPr lang="en-US" sz="2000" dirty="0">
                <a:solidFill>
                  <a:srgbClr val="000000"/>
                </a:solidFill>
                <a:effectLst/>
                <a:latin typeface="Franklin Gothic Book" panose="020B0503020102020204" pitchFamily="34" charset="0"/>
                <a:ea typeface="Calibri" panose="020F0502020204030204" pitchFamily="34" charset="0"/>
                <a:cs typeface="Times New Roman" panose="02020603050405020304" pitchFamily="18" charset="0"/>
              </a:rPr>
              <a:t>Compare performance results using upsampled, down sampled, and original imbalanced data </a:t>
            </a:r>
            <a:r>
              <a:rPr lang="en-US" sz="2000" dirty="0">
                <a:latin typeface="Franklin Gothic Book" panose="020B0503020102020204" pitchFamily="34" charset="0"/>
                <a:ea typeface="Calibri" panose="020F0502020204030204" pitchFamily="34" charset="0"/>
                <a:cs typeface="Times New Roman" panose="02020603050405020304" pitchFamily="18" charset="0"/>
              </a:rPr>
              <a:t>to those returned using </a:t>
            </a:r>
            <a:r>
              <a:rPr lang="en-US" sz="2000" dirty="0">
                <a:solidFill>
                  <a:srgbClr val="000000"/>
                </a:solidFill>
                <a:effectLst/>
                <a:latin typeface="Franklin Gothic Book" panose="020B0503020102020204" pitchFamily="34" charset="0"/>
                <a:ea typeface="Calibri" panose="020F0502020204030204" pitchFamily="34" charset="0"/>
                <a:cs typeface="Times New Roman" panose="02020603050405020304" pitchFamily="18" charset="0"/>
              </a:rPr>
              <a:t>SMOTE oversampled data.</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p:txBody>
      </p:sp>
      <p:sp>
        <p:nvSpPr>
          <p:cNvPr id="25" name="Hexagon 24">
            <a:extLst>
              <a:ext uri="{FF2B5EF4-FFF2-40B4-BE49-F238E27FC236}">
                <a16:creationId xmlns:a16="http://schemas.microsoft.com/office/drawing/2014/main" id="{61260EEF-D611-D585-FA9D-BD59B3126469}"/>
              </a:ext>
            </a:extLst>
          </p:cNvPr>
          <p:cNvSpPr>
            <a:spLocks noChangeAspect="1"/>
          </p:cNvSpPr>
          <p:nvPr/>
        </p:nvSpPr>
        <p:spPr>
          <a:xfrm>
            <a:off x="643456" y="3863698"/>
            <a:ext cx="427277" cy="347267"/>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TextBox 26">
            <a:extLst>
              <a:ext uri="{FF2B5EF4-FFF2-40B4-BE49-F238E27FC236}">
                <a16:creationId xmlns:a16="http://schemas.microsoft.com/office/drawing/2014/main" id="{538CCC24-058E-34D2-EA25-04558C1379F1}"/>
              </a:ext>
            </a:extLst>
          </p:cNvPr>
          <p:cNvSpPr txBox="1"/>
          <p:nvPr/>
        </p:nvSpPr>
        <p:spPr>
          <a:xfrm>
            <a:off x="1096535" y="3495268"/>
            <a:ext cx="10809518" cy="1064009"/>
          </a:xfrm>
          <a:prstGeom prst="rect">
            <a:avLst/>
          </a:prstGeom>
          <a:noFill/>
        </p:spPr>
        <p:txBody>
          <a:bodyPr wrap="square" rtlCol="0">
            <a:spAutoFit/>
          </a:bodyPr>
          <a:lstStyle/>
          <a:p>
            <a:pPr lvl="0" algn="just">
              <a:lnSpc>
                <a:spcPct val="107000"/>
              </a:lnSpc>
            </a:pPr>
            <a:r>
              <a:rPr lang="en-US" sz="2000" dirty="0">
                <a:solidFill>
                  <a:srgbClr val="000000"/>
                </a:solidFill>
                <a:effectLst/>
                <a:latin typeface="Franklin Gothic Book" panose="020B0503020102020204" pitchFamily="34" charset="0"/>
                <a:ea typeface="Calibri" panose="020F0502020204030204" pitchFamily="34" charset="0"/>
                <a:cs typeface="Times New Roman" panose="02020603050405020304" pitchFamily="18" charset="0"/>
              </a:rPr>
              <a:t>Models should be re-developed through the adjustment or addition of hyperparameters, and comparative performance be evaluated to determine whether this optimization significantly influenced classification results.</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p:txBody>
      </p:sp>
      <p:sp>
        <p:nvSpPr>
          <p:cNvPr id="29" name="Hexagon 28">
            <a:extLst>
              <a:ext uri="{FF2B5EF4-FFF2-40B4-BE49-F238E27FC236}">
                <a16:creationId xmlns:a16="http://schemas.microsoft.com/office/drawing/2014/main" id="{4EC3A12D-585B-9C7A-5956-1D252FC7FD3C}"/>
              </a:ext>
            </a:extLst>
          </p:cNvPr>
          <p:cNvSpPr>
            <a:spLocks noChangeAspect="1"/>
          </p:cNvSpPr>
          <p:nvPr/>
        </p:nvSpPr>
        <p:spPr>
          <a:xfrm>
            <a:off x="681165" y="2148973"/>
            <a:ext cx="427277" cy="347267"/>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0" name="TextBox 29">
            <a:extLst>
              <a:ext uri="{FF2B5EF4-FFF2-40B4-BE49-F238E27FC236}">
                <a16:creationId xmlns:a16="http://schemas.microsoft.com/office/drawing/2014/main" id="{E713F8A0-2081-647A-AED2-447FF430B655}"/>
              </a:ext>
            </a:extLst>
          </p:cNvPr>
          <p:cNvSpPr txBox="1"/>
          <p:nvPr/>
        </p:nvSpPr>
        <p:spPr>
          <a:xfrm>
            <a:off x="1170358" y="1924340"/>
            <a:ext cx="10876276" cy="734368"/>
          </a:xfrm>
          <a:prstGeom prst="rect">
            <a:avLst/>
          </a:prstGeom>
          <a:noFill/>
        </p:spPr>
        <p:txBody>
          <a:bodyPr wrap="square" rtlCol="0">
            <a:spAutoFit/>
          </a:bodyPr>
          <a:lstStyle/>
          <a:p>
            <a:pPr lvl="0" algn="just">
              <a:lnSpc>
                <a:spcPct val="107000"/>
              </a:lnSpc>
            </a:pPr>
            <a:r>
              <a:rPr lang="en-US" sz="2000" dirty="0">
                <a:solidFill>
                  <a:srgbClr val="000000"/>
                </a:solidFill>
                <a:effectLst/>
                <a:latin typeface="Franklin Gothic Book" panose="020B0503020102020204" pitchFamily="34" charset="0"/>
                <a:ea typeface="Calibri" panose="020F0502020204030204" pitchFamily="34" charset="0"/>
                <a:cs typeface="Times New Roman" panose="02020603050405020304" pitchFamily="18" charset="0"/>
              </a:rPr>
              <a:t>Consider introducing some of the higher ranking ‘tentative’ independent variables to see how they influence model performance.</a:t>
            </a:r>
            <a:r>
              <a:rPr lang="en-CA" sz="2000" dirty="0">
                <a:solidFill>
                  <a:srgbClr val="222222"/>
                </a:solidFill>
                <a:effectLst/>
                <a:latin typeface="Franklin Gothic Book" panose="020B0503020102020204" pitchFamily="34" charset="0"/>
                <a:ea typeface="Times New Roman" panose="02020603050405020304" pitchFamily="18" charset="0"/>
                <a:cs typeface="Times New Roman" panose="02020603050405020304" pitchFamily="18" charset="0"/>
              </a:rPr>
              <a:t> </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p:txBody>
      </p:sp>
      <p:sp>
        <p:nvSpPr>
          <p:cNvPr id="14" name="Hexagon 13">
            <a:extLst>
              <a:ext uri="{FF2B5EF4-FFF2-40B4-BE49-F238E27FC236}">
                <a16:creationId xmlns:a16="http://schemas.microsoft.com/office/drawing/2014/main" id="{5226CE0C-6B46-5B5D-2EA7-73D34651777B}"/>
              </a:ext>
            </a:extLst>
          </p:cNvPr>
          <p:cNvSpPr>
            <a:spLocks noChangeAspect="1"/>
          </p:cNvSpPr>
          <p:nvPr/>
        </p:nvSpPr>
        <p:spPr>
          <a:xfrm>
            <a:off x="648814" y="5253586"/>
            <a:ext cx="427277" cy="347267"/>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6" name="TextBox 15">
            <a:extLst>
              <a:ext uri="{FF2B5EF4-FFF2-40B4-BE49-F238E27FC236}">
                <a16:creationId xmlns:a16="http://schemas.microsoft.com/office/drawing/2014/main" id="{7EC24436-5844-C50E-118A-AD989D5380AF}"/>
              </a:ext>
            </a:extLst>
          </p:cNvPr>
          <p:cNvSpPr txBox="1"/>
          <p:nvPr/>
        </p:nvSpPr>
        <p:spPr>
          <a:xfrm>
            <a:off x="1083951" y="5223169"/>
            <a:ext cx="10876276" cy="398314"/>
          </a:xfrm>
          <a:prstGeom prst="rect">
            <a:avLst/>
          </a:prstGeom>
          <a:noFill/>
        </p:spPr>
        <p:txBody>
          <a:bodyPr wrap="square" rtlCol="0">
            <a:spAutoFit/>
          </a:bodyPr>
          <a:lstStyle/>
          <a:p>
            <a:pPr lvl="0" algn="just">
              <a:lnSpc>
                <a:spcPct val="107000"/>
              </a:lnSpc>
            </a:pPr>
            <a:r>
              <a:rPr lang="en-US" sz="2000" dirty="0">
                <a:solidFill>
                  <a:srgbClr val="000000"/>
                </a:solidFill>
                <a:effectLst/>
                <a:latin typeface="Franklin Gothic Book" panose="020B0503020102020204" pitchFamily="34" charset="0"/>
                <a:ea typeface="Calibri" panose="020F0502020204030204" pitchFamily="34" charset="0"/>
                <a:cs typeface="Times New Roman" panose="02020603050405020304" pitchFamily="18" charset="0"/>
              </a:rPr>
              <a:t>Conduct cluster analysis to further detect patterns in the data. </a:t>
            </a:r>
            <a:endParaRPr lang="en-CA" sz="1800" dirty="0">
              <a:effectLst/>
              <a:latin typeface="Franklin Gothic Book" panose="020B0503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7315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35"/>
          <p:cNvSpPr txBox="1">
            <a:spLocks noGrp="1"/>
          </p:cNvSpPr>
          <p:nvPr>
            <p:ph type="sldNum" idx="12"/>
          </p:nvPr>
        </p:nvSpPr>
        <p:spPr>
          <a:xfrm>
            <a:off x="11002011" y="6231468"/>
            <a:ext cx="44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dirty="0"/>
          </a:p>
        </p:txBody>
      </p:sp>
      <p:sp>
        <p:nvSpPr>
          <p:cNvPr id="189" name="Google Shape;189;p35"/>
          <p:cNvSpPr txBox="1">
            <a:spLocks noGrp="1"/>
          </p:cNvSpPr>
          <p:nvPr>
            <p:ph type="title"/>
          </p:nvPr>
        </p:nvSpPr>
        <p:spPr>
          <a:xfrm>
            <a:off x="9568206" y="261432"/>
            <a:ext cx="2418730" cy="48328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CA" sz="1600" cap="small" dirty="0">
                <a:solidFill>
                  <a:srgbClr val="002060"/>
                </a:solidFill>
                <a:latin typeface="Franklin Gothic Book" panose="020B0503020102020204" pitchFamily="34" charset="0"/>
              </a:rPr>
              <a:t>Presentation Contents</a:t>
            </a:r>
            <a:endParaRPr sz="1600" cap="small" dirty="0">
              <a:solidFill>
                <a:srgbClr val="002060"/>
              </a:solidFill>
              <a:latin typeface="Franklin Gothic Book" panose="020B0503020102020204" pitchFamily="34" charset="0"/>
            </a:endParaRPr>
          </a:p>
        </p:txBody>
      </p:sp>
      <p:sp>
        <p:nvSpPr>
          <p:cNvPr id="190" name="Google Shape;190;p35"/>
          <p:cNvSpPr txBox="1">
            <a:spLocks noGrp="1"/>
          </p:cNvSpPr>
          <p:nvPr>
            <p:ph type="body" idx="1"/>
          </p:nvPr>
        </p:nvSpPr>
        <p:spPr>
          <a:xfrm>
            <a:off x="4859462" y="919105"/>
            <a:ext cx="4909189" cy="594142"/>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CA" sz="2200" b="1" cap="small" dirty="0">
                <a:solidFill>
                  <a:srgbClr val="002060"/>
                </a:solidFill>
                <a:latin typeface="Franklin Gothic Book" panose="020B0503020102020204" pitchFamily="34" charset="0"/>
                <a:ea typeface="Tahoma" panose="020B0604030504040204" pitchFamily="34" charset="0"/>
                <a:cs typeface="Segoe UI" panose="020B0502040204020203" pitchFamily="34" charset="0"/>
              </a:rPr>
              <a:t>Introduction &amp; Project Rationale</a:t>
            </a:r>
            <a:endParaRPr sz="2200" b="1" cap="small" dirty="0">
              <a:solidFill>
                <a:srgbClr val="002060"/>
              </a:solidFill>
              <a:latin typeface="Franklin Gothic Book" panose="020B0503020102020204" pitchFamily="34" charset="0"/>
              <a:ea typeface="Tahoma" panose="020B0604030504040204" pitchFamily="34" charset="0"/>
              <a:cs typeface="Segoe UI" panose="020B0502040204020203" pitchFamily="34" charset="0"/>
            </a:endParaRPr>
          </a:p>
        </p:txBody>
      </p:sp>
      <p:pic>
        <p:nvPicPr>
          <p:cNvPr id="2" name="Picture 1">
            <a:extLst>
              <a:ext uri="{FF2B5EF4-FFF2-40B4-BE49-F238E27FC236}">
                <a16:creationId xmlns:a16="http://schemas.microsoft.com/office/drawing/2014/main" id="{49069C5B-FF98-006D-EBC1-EF9508EDE924}"/>
              </a:ext>
            </a:extLst>
          </p:cNvPr>
          <p:cNvPicPr>
            <a:picLocks noChangeAspect="1"/>
          </p:cNvPicPr>
          <p:nvPr/>
        </p:nvPicPr>
        <p:blipFill>
          <a:blip r:embed="rId3"/>
          <a:stretch>
            <a:fillRect/>
          </a:stretch>
        </p:blipFill>
        <p:spPr>
          <a:xfrm>
            <a:off x="182574" y="1807301"/>
            <a:ext cx="4324531" cy="3243398"/>
          </a:xfrm>
          <a:prstGeom prst="rect">
            <a:avLst/>
          </a:prstGeom>
        </p:spPr>
      </p:pic>
      <p:sp>
        <p:nvSpPr>
          <p:cNvPr id="3" name="Hexagon 2">
            <a:extLst>
              <a:ext uri="{FF2B5EF4-FFF2-40B4-BE49-F238E27FC236}">
                <a16:creationId xmlns:a16="http://schemas.microsoft.com/office/drawing/2014/main" id="{BDEC750C-4501-93AE-4F5A-5D0A6E4F68CF}"/>
              </a:ext>
            </a:extLst>
          </p:cNvPr>
          <p:cNvSpPr/>
          <p:nvPr/>
        </p:nvSpPr>
        <p:spPr>
          <a:xfrm>
            <a:off x="5318266" y="2120261"/>
            <a:ext cx="678730" cy="572390"/>
          </a:xfrm>
          <a:prstGeom prst="hexagon">
            <a:avLst/>
          </a:prstGeom>
          <a:solidFill>
            <a:schemeClr val="accent3">
              <a:lumMod val="75000"/>
            </a:schemeClr>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Hexagon 7">
            <a:extLst>
              <a:ext uri="{FF2B5EF4-FFF2-40B4-BE49-F238E27FC236}">
                <a16:creationId xmlns:a16="http://schemas.microsoft.com/office/drawing/2014/main" id="{CBC990F6-4941-8D86-B26F-AFD6193F1FAC}"/>
              </a:ext>
            </a:extLst>
          </p:cNvPr>
          <p:cNvSpPr/>
          <p:nvPr/>
        </p:nvSpPr>
        <p:spPr>
          <a:xfrm>
            <a:off x="5872861" y="2685850"/>
            <a:ext cx="678730" cy="572390"/>
          </a:xfrm>
          <a:prstGeom prst="hexagon">
            <a:avLst/>
          </a:prstGeom>
          <a:solidFill>
            <a:schemeClr val="accent3">
              <a:lumMod val="75000"/>
            </a:schemeClr>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Hexagon 8">
            <a:extLst>
              <a:ext uri="{FF2B5EF4-FFF2-40B4-BE49-F238E27FC236}">
                <a16:creationId xmlns:a16="http://schemas.microsoft.com/office/drawing/2014/main" id="{80C7EB83-FFDB-2349-1488-1DD238107D3C}"/>
              </a:ext>
            </a:extLst>
          </p:cNvPr>
          <p:cNvSpPr/>
          <p:nvPr/>
        </p:nvSpPr>
        <p:spPr>
          <a:xfrm>
            <a:off x="6449484" y="3231439"/>
            <a:ext cx="678730" cy="572390"/>
          </a:xfrm>
          <a:prstGeom prst="hexagon">
            <a:avLst/>
          </a:prstGeom>
          <a:solidFill>
            <a:schemeClr val="accent3">
              <a:lumMod val="75000"/>
            </a:schemeClr>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Hexagon 10">
            <a:extLst>
              <a:ext uri="{FF2B5EF4-FFF2-40B4-BE49-F238E27FC236}">
                <a16:creationId xmlns:a16="http://schemas.microsoft.com/office/drawing/2014/main" id="{CFCBF643-3308-18CB-134B-F7D65B5935B9}"/>
              </a:ext>
            </a:extLst>
          </p:cNvPr>
          <p:cNvSpPr/>
          <p:nvPr/>
        </p:nvSpPr>
        <p:spPr>
          <a:xfrm>
            <a:off x="5857122" y="3796178"/>
            <a:ext cx="678730" cy="572390"/>
          </a:xfrm>
          <a:prstGeom prst="hexagon">
            <a:avLst/>
          </a:prstGeom>
          <a:solidFill>
            <a:schemeClr val="accent3">
              <a:lumMod val="75000"/>
            </a:schemeClr>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Google Shape;190;p35">
            <a:extLst>
              <a:ext uri="{FF2B5EF4-FFF2-40B4-BE49-F238E27FC236}">
                <a16:creationId xmlns:a16="http://schemas.microsoft.com/office/drawing/2014/main" id="{01842E05-1FD3-8F32-DD12-8F8E7E79A73C}"/>
              </a:ext>
            </a:extLst>
          </p:cNvPr>
          <p:cNvSpPr txBox="1">
            <a:spLocks/>
          </p:cNvSpPr>
          <p:nvPr/>
        </p:nvSpPr>
        <p:spPr>
          <a:xfrm>
            <a:off x="5425072" y="1525550"/>
            <a:ext cx="2960051" cy="5886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1pPr>
            <a:lvl2pPr marL="914400" marR="0" lvl="1" indent="-361950" algn="l" rtl="0">
              <a:lnSpc>
                <a:spcPct val="100000"/>
              </a:lnSpc>
              <a:spcBef>
                <a:spcPts val="672"/>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36550" algn="l" rtl="0">
              <a:lnSpc>
                <a:spcPct val="100000"/>
              </a:lnSpc>
              <a:spcBef>
                <a:spcPts val="576"/>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3pPr>
            <a:lvl4pPr marL="1828800" marR="0" lvl="3" indent="-323850" algn="l" rtl="0">
              <a:lnSpc>
                <a:spcPct val="100000"/>
              </a:lnSpc>
              <a:spcBef>
                <a:spcPts val="48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4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pPr marL="0" indent="0">
              <a:buFont typeface="Arial"/>
              <a:buNone/>
            </a:pPr>
            <a:r>
              <a:rPr lang="en-CA" sz="2200" b="1" cap="small" dirty="0">
                <a:solidFill>
                  <a:srgbClr val="002060"/>
                </a:solidFill>
                <a:latin typeface="Franklin Gothic Book" panose="020B0503020102020204" pitchFamily="34" charset="0"/>
                <a:ea typeface="Tahoma" panose="020B0604030504040204" pitchFamily="34" charset="0"/>
                <a:cs typeface="Segoe UI" panose="020B0502040204020203" pitchFamily="34" charset="0"/>
              </a:rPr>
              <a:t>Research Questions</a:t>
            </a:r>
          </a:p>
        </p:txBody>
      </p:sp>
      <p:sp>
        <p:nvSpPr>
          <p:cNvPr id="13" name="Google Shape;190;p35">
            <a:extLst>
              <a:ext uri="{FF2B5EF4-FFF2-40B4-BE49-F238E27FC236}">
                <a16:creationId xmlns:a16="http://schemas.microsoft.com/office/drawing/2014/main" id="{95A63205-30F2-EB45-3D0C-A0C6600BA944}"/>
              </a:ext>
            </a:extLst>
          </p:cNvPr>
          <p:cNvSpPr txBox="1">
            <a:spLocks/>
          </p:cNvSpPr>
          <p:nvPr/>
        </p:nvSpPr>
        <p:spPr>
          <a:xfrm>
            <a:off x="6025277" y="2044958"/>
            <a:ext cx="2960051" cy="6394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1pPr>
            <a:lvl2pPr marL="914400" marR="0" lvl="1" indent="-361950" algn="l" rtl="0">
              <a:lnSpc>
                <a:spcPct val="100000"/>
              </a:lnSpc>
              <a:spcBef>
                <a:spcPts val="672"/>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36550" algn="l" rtl="0">
              <a:lnSpc>
                <a:spcPct val="100000"/>
              </a:lnSpc>
              <a:spcBef>
                <a:spcPts val="576"/>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3pPr>
            <a:lvl4pPr marL="1828800" marR="0" lvl="3" indent="-323850" algn="l" rtl="0">
              <a:lnSpc>
                <a:spcPct val="100000"/>
              </a:lnSpc>
              <a:spcBef>
                <a:spcPts val="48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4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pPr marL="0" indent="0">
              <a:buFont typeface="Arial"/>
              <a:buNone/>
            </a:pPr>
            <a:r>
              <a:rPr lang="en-CA" sz="2200" b="1" cap="small" dirty="0">
                <a:solidFill>
                  <a:srgbClr val="002060"/>
                </a:solidFill>
                <a:latin typeface="Franklin Gothic Book" panose="020B0503020102020204" pitchFamily="34" charset="0"/>
                <a:ea typeface="Tahoma" panose="020B0604030504040204" pitchFamily="34" charset="0"/>
                <a:cs typeface="Segoe UI" panose="020B0502040204020203" pitchFamily="34" charset="0"/>
              </a:rPr>
              <a:t>Project Approach</a:t>
            </a:r>
          </a:p>
        </p:txBody>
      </p:sp>
      <p:sp>
        <p:nvSpPr>
          <p:cNvPr id="14" name="Google Shape;190;p35">
            <a:extLst>
              <a:ext uri="{FF2B5EF4-FFF2-40B4-BE49-F238E27FC236}">
                <a16:creationId xmlns:a16="http://schemas.microsoft.com/office/drawing/2014/main" id="{74515779-4252-B714-5122-9984BB77189D}"/>
              </a:ext>
            </a:extLst>
          </p:cNvPr>
          <p:cNvSpPr txBox="1">
            <a:spLocks/>
          </p:cNvSpPr>
          <p:nvPr/>
        </p:nvSpPr>
        <p:spPr>
          <a:xfrm>
            <a:off x="6568920" y="2665274"/>
            <a:ext cx="3959291" cy="6394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1pPr>
            <a:lvl2pPr marL="914400" marR="0" lvl="1" indent="-361950" algn="l" rtl="0">
              <a:lnSpc>
                <a:spcPct val="100000"/>
              </a:lnSpc>
              <a:spcBef>
                <a:spcPts val="672"/>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36550" algn="l" rtl="0">
              <a:lnSpc>
                <a:spcPct val="100000"/>
              </a:lnSpc>
              <a:spcBef>
                <a:spcPts val="576"/>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3pPr>
            <a:lvl4pPr marL="1828800" marR="0" lvl="3" indent="-323850" algn="l" rtl="0">
              <a:lnSpc>
                <a:spcPct val="100000"/>
              </a:lnSpc>
              <a:spcBef>
                <a:spcPts val="48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4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pPr marL="0" indent="0">
              <a:buFont typeface="Arial"/>
              <a:buNone/>
            </a:pPr>
            <a:r>
              <a:rPr lang="en-CA" sz="2200" b="1" cap="small" dirty="0">
                <a:solidFill>
                  <a:srgbClr val="002060"/>
                </a:solidFill>
                <a:latin typeface="Franklin Gothic Book" panose="020B0503020102020204" pitchFamily="34" charset="0"/>
                <a:ea typeface="Tahoma" panose="020B0604030504040204" pitchFamily="34" charset="0"/>
                <a:cs typeface="Segoe UI" panose="020B0502040204020203" pitchFamily="34" charset="0"/>
              </a:rPr>
              <a:t>Exploratory Data Analysis</a:t>
            </a:r>
          </a:p>
        </p:txBody>
      </p:sp>
      <p:sp>
        <p:nvSpPr>
          <p:cNvPr id="15" name="Google Shape;190;p35">
            <a:extLst>
              <a:ext uri="{FF2B5EF4-FFF2-40B4-BE49-F238E27FC236}">
                <a16:creationId xmlns:a16="http://schemas.microsoft.com/office/drawing/2014/main" id="{7579B5EE-18BE-9D4B-1F90-DDE857A024A2}"/>
              </a:ext>
            </a:extLst>
          </p:cNvPr>
          <p:cNvSpPr txBox="1">
            <a:spLocks/>
          </p:cNvSpPr>
          <p:nvPr/>
        </p:nvSpPr>
        <p:spPr>
          <a:xfrm>
            <a:off x="7145542" y="3216590"/>
            <a:ext cx="5109300" cy="7184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1pPr>
            <a:lvl2pPr marL="914400" marR="0" lvl="1" indent="-361950" algn="l" rtl="0">
              <a:lnSpc>
                <a:spcPct val="100000"/>
              </a:lnSpc>
              <a:spcBef>
                <a:spcPts val="672"/>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36550" algn="l" rtl="0">
              <a:lnSpc>
                <a:spcPct val="100000"/>
              </a:lnSpc>
              <a:spcBef>
                <a:spcPts val="576"/>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3pPr>
            <a:lvl4pPr marL="1828800" marR="0" lvl="3" indent="-323850" algn="l" rtl="0">
              <a:lnSpc>
                <a:spcPct val="100000"/>
              </a:lnSpc>
              <a:spcBef>
                <a:spcPts val="48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4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pPr marL="0" indent="0">
              <a:buFont typeface="Arial"/>
              <a:buNone/>
            </a:pPr>
            <a:r>
              <a:rPr lang="en-CA" sz="2200" b="1" cap="small" dirty="0">
                <a:solidFill>
                  <a:srgbClr val="002060"/>
                </a:solidFill>
                <a:latin typeface="Franklin Gothic Book" panose="020B0503020102020204" pitchFamily="34" charset="0"/>
                <a:ea typeface="Tahoma" panose="020B0604030504040204" pitchFamily="34" charset="0"/>
                <a:cs typeface="Segoe UI" panose="020B0502040204020203" pitchFamily="34" charset="0"/>
              </a:rPr>
              <a:t>Feature Selection &amp; SMOTE Oversampling</a:t>
            </a:r>
          </a:p>
        </p:txBody>
      </p:sp>
      <p:sp>
        <p:nvSpPr>
          <p:cNvPr id="16" name="Hexagon 15">
            <a:extLst>
              <a:ext uri="{FF2B5EF4-FFF2-40B4-BE49-F238E27FC236}">
                <a16:creationId xmlns:a16="http://schemas.microsoft.com/office/drawing/2014/main" id="{F2EF2FBF-253F-B0C9-51F5-557B089C6BAB}"/>
              </a:ext>
            </a:extLst>
          </p:cNvPr>
          <p:cNvSpPr/>
          <p:nvPr/>
        </p:nvSpPr>
        <p:spPr>
          <a:xfrm>
            <a:off x="5270322" y="4337255"/>
            <a:ext cx="678730" cy="572390"/>
          </a:xfrm>
          <a:prstGeom prst="hexagon">
            <a:avLst/>
          </a:prstGeom>
          <a:solidFill>
            <a:schemeClr val="accent3">
              <a:lumMod val="75000"/>
            </a:schemeClr>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Hexagon 17">
            <a:extLst>
              <a:ext uri="{FF2B5EF4-FFF2-40B4-BE49-F238E27FC236}">
                <a16:creationId xmlns:a16="http://schemas.microsoft.com/office/drawing/2014/main" id="{D0023BA5-5C22-5A14-9B6D-ECDE06EA2CB1}"/>
              </a:ext>
            </a:extLst>
          </p:cNvPr>
          <p:cNvSpPr/>
          <p:nvPr/>
        </p:nvSpPr>
        <p:spPr>
          <a:xfrm>
            <a:off x="4746342" y="1574306"/>
            <a:ext cx="678730" cy="572390"/>
          </a:xfrm>
          <a:prstGeom prst="hexagon">
            <a:avLst/>
          </a:prstGeom>
          <a:solidFill>
            <a:schemeClr val="accent3">
              <a:lumMod val="75000"/>
            </a:schemeClr>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Google Shape;190;p35">
            <a:extLst>
              <a:ext uri="{FF2B5EF4-FFF2-40B4-BE49-F238E27FC236}">
                <a16:creationId xmlns:a16="http://schemas.microsoft.com/office/drawing/2014/main" id="{E6DECEE5-50D9-2CA4-EF2E-EEAA51B42F38}"/>
              </a:ext>
            </a:extLst>
          </p:cNvPr>
          <p:cNvSpPr txBox="1">
            <a:spLocks/>
          </p:cNvSpPr>
          <p:nvPr/>
        </p:nvSpPr>
        <p:spPr>
          <a:xfrm>
            <a:off x="6526456" y="3764888"/>
            <a:ext cx="5191059" cy="5606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1pPr>
            <a:lvl2pPr marL="914400" marR="0" lvl="1" indent="-361950" algn="l" rtl="0">
              <a:lnSpc>
                <a:spcPct val="100000"/>
              </a:lnSpc>
              <a:spcBef>
                <a:spcPts val="672"/>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36550" algn="l" rtl="0">
              <a:lnSpc>
                <a:spcPct val="100000"/>
              </a:lnSpc>
              <a:spcBef>
                <a:spcPts val="576"/>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3pPr>
            <a:lvl4pPr marL="1828800" marR="0" lvl="3" indent="-323850" algn="l" rtl="0">
              <a:lnSpc>
                <a:spcPct val="100000"/>
              </a:lnSpc>
              <a:spcBef>
                <a:spcPts val="48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4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pPr marL="0" indent="0">
              <a:buFont typeface="Arial"/>
              <a:buNone/>
            </a:pPr>
            <a:r>
              <a:rPr lang="en-CA" sz="2200" b="1" cap="small" dirty="0">
                <a:solidFill>
                  <a:srgbClr val="002060"/>
                </a:solidFill>
                <a:latin typeface="Franklin Gothic Book" panose="020B0503020102020204" pitchFamily="34" charset="0"/>
                <a:ea typeface="Tahoma" panose="020B0604030504040204" pitchFamily="34" charset="0"/>
                <a:cs typeface="Segoe UI" panose="020B0502040204020203" pitchFamily="34" charset="0"/>
              </a:rPr>
              <a:t>Training, Testing &amp; Model Selection</a:t>
            </a:r>
          </a:p>
        </p:txBody>
      </p:sp>
      <p:sp>
        <p:nvSpPr>
          <p:cNvPr id="20" name="Hexagon 19">
            <a:extLst>
              <a:ext uri="{FF2B5EF4-FFF2-40B4-BE49-F238E27FC236}">
                <a16:creationId xmlns:a16="http://schemas.microsoft.com/office/drawing/2014/main" id="{F3FBFCA4-776D-A34D-68D9-E37A3F9B14EF}"/>
              </a:ext>
            </a:extLst>
          </p:cNvPr>
          <p:cNvSpPr/>
          <p:nvPr/>
        </p:nvSpPr>
        <p:spPr>
          <a:xfrm>
            <a:off x="4180732" y="973648"/>
            <a:ext cx="678730" cy="572390"/>
          </a:xfrm>
          <a:prstGeom prst="hexagon">
            <a:avLst/>
          </a:prstGeom>
          <a:solidFill>
            <a:schemeClr val="accent3">
              <a:lumMod val="75000"/>
            </a:schemeClr>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1" name="Google Shape;190;p35">
            <a:extLst>
              <a:ext uri="{FF2B5EF4-FFF2-40B4-BE49-F238E27FC236}">
                <a16:creationId xmlns:a16="http://schemas.microsoft.com/office/drawing/2014/main" id="{7D334618-2DC8-D4F6-4AC4-EA0C7F9BC14F}"/>
              </a:ext>
            </a:extLst>
          </p:cNvPr>
          <p:cNvSpPr txBox="1">
            <a:spLocks/>
          </p:cNvSpPr>
          <p:nvPr/>
        </p:nvSpPr>
        <p:spPr>
          <a:xfrm>
            <a:off x="5986791" y="4332320"/>
            <a:ext cx="1762039" cy="6394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1pPr>
            <a:lvl2pPr marL="914400" marR="0" lvl="1" indent="-361950" algn="l" rtl="0">
              <a:lnSpc>
                <a:spcPct val="100000"/>
              </a:lnSpc>
              <a:spcBef>
                <a:spcPts val="672"/>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36550" algn="l" rtl="0">
              <a:lnSpc>
                <a:spcPct val="100000"/>
              </a:lnSpc>
              <a:spcBef>
                <a:spcPts val="576"/>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3pPr>
            <a:lvl4pPr marL="1828800" marR="0" lvl="3" indent="-323850" algn="l" rtl="0">
              <a:lnSpc>
                <a:spcPct val="100000"/>
              </a:lnSpc>
              <a:spcBef>
                <a:spcPts val="48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4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pPr marL="0" indent="0">
              <a:buFont typeface="Arial"/>
              <a:buNone/>
            </a:pPr>
            <a:r>
              <a:rPr lang="en-CA" sz="2200" b="1" cap="small" dirty="0">
                <a:solidFill>
                  <a:srgbClr val="002060"/>
                </a:solidFill>
                <a:latin typeface="Franklin Gothic Book" panose="020B0503020102020204" pitchFamily="34" charset="0"/>
                <a:ea typeface="Tahoma" panose="020B0604030504040204" pitchFamily="34" charset="0"/>
                <a:cs typeface="Segoe UI" panose="020B0502040204020203" pitchFamily="34" charset="0"/>
              </a:rPr>
              <a:t>Conclusions</a:t>
            </a:r>
          </a:p>
        </p:txBody>
      </p:sp>
      <p:sp>
        <p:nvSpPr>
          <p:cNvPr id="22" name="Hexagon 21">
            <a:extLst>
              <a:ext uri="{FF2B5EF4-FFF2-40B4-BE49-F238E27FC236}">
                <a16:creationId xmlns:a16="http://schemas.microsoft.com/office/drawing/2014/main" id="{B73DE0D2-1018-297A-AB02-519D3BB3BC95}"/>
              </a:ext>
            </a:extLst>
          </p:cNvPr>
          <p:cNvSpPr/>
          <p:nvPr/>
        </p:nvSpPr>
        <p:spPr>
          <a:xfrm>
            <a:off x="4700777" y="4840208"/>
            <a:ext cx="678730" cy="572390"/>
          </a:xfrm>
          <a:prstGeom prst="hexagon">
            <a:avLst/>
          </a:prstGeom>
          <a:solidFill>
            <a:schemeClr val="accent3">
              <a:lumMod val="75000"/>
            </a:schemeClr>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3" name="Google Shape;190;p35">
            <a:extLst>
              <a:ext uri="{FF2B5EF4-FFF2-40B4-BE49-F238E27FC236}">
                <a16:creationId xmlns:a16="http://schemas.microsoft.com/office/drawing/2014/main" id="{F831B4B2-CB46-CA6C-AACB-51816829A9A6}"/>
              </a:ext>
            </a:extLst>
          </p:cNvPr>
          <p:cNvSpPr txBox="1">
            <a:spLocks/>
          </p:cNvSpPr>
          <p:nvPr/>
        </p:nvSpPr>
        <p:spPr>
          <a:xfrm>
            <a:off x="5387365" y="4852487"/>
            <a:ext cx="2408601" cy="6394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1pPr>
            <a:lvl2pPr marL="914400" marR="0" lvl="1" indent="-361950" algn="l" rtl="0">
              <a:lnSpc>
                <a:spcPct val="100000"/>
              </a:lnSpc>
              <a:spcBef>
                <a:spcPts val="672"/>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36550" algn="l" rtl="0">
              <a:lnSpc>
                <a:spcPct val="100000"/>
              </a:lnSpc>
              <a:spcBef>
                <a:spcPts val="576"/>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3pPr>
            <a:lvl4pPr marL="1828800" marR="0" lvl="3" indent="-323850" algn="l" rtl="0">
              <a:lnSpc>
                <a:spcPct val="100000"/>
              </a:lnSpc>
              <a:spcBef>
                <a:spcPts val="48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4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pPr marL="0" indent="0">
              <a:buFont typeface="Arial"/>
              <a:buNone/>
            </a:pPr>
            <a:r>
              <a:rPr lang="en-CA" sz="2200" b="1" cap="small" dirty="0">
                <a:solidFill>
                  <a:srgbClr val="002060"/>
                </a:solidFill>
                <a:latin typeface="Franklin Gothic Book" panose="020B0503020102020204" pitchFamily="34" charset="0"/>
                <a:ea typeface="Tahoma" panose="020B0604030504040204" pitchFamily="34" charset="0"/>
                <a:cs typeface="Segoe UI" panose="020B0502040204020203" pitchFamily="34" charset="0"/>
              </a:rPr>
              <a:t>Recommendations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35"/>
          <p:cNvSpPr txBox="1">
            <a:spLocks noGrp="1"/>
          </p:cNvSpPr>
          <p:nvPr>
            <p:ph type="sldNum" idx="12"/>
          </p:nvPr>
        </p:nvSpPr>
        <p:spPr>
          <a:xfrm>
            <a:off x="11002011" y="6231468"/>
            <a:ext cx="44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dirty="0"/>
          </a:p>
        </p:txBody>
      </p:sp>
      <p:sp>
        <p:nvSpPr>
          <p:cNvPr id="189" name="Google Shape;189;p35"/>
          <p:cNvSpPr txBox="1">
            <a:spLocks noGrp="1"/>
          </p:cNvSpPr>
          <p:nvPr>
            <p:ph type="title"/>
          </p:nvPr>
        </p:nvSpPr>
        <p:spPr>
          <a:xfrm>
            <a:off x="8988357" y="261432"/>
            <a:ext cx="2998579" cy="48328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CA" sz="1600" cap="small" dirty="0">
                <a:solidFill>
                  <a:srgbClr val="002060"/>
                </a:solidFill>
                <a:latin typeface="Franklin Gothic Book" panose="020B0503020102020204" pitchFamily="34" charset="0"/>
              </a:rPr>
              <a:t>Introduction &amp; Project Rationale</a:t>
            </a:r>
            <a:endParaRPr sz="1600" cap="small" dirty="0">
              <a:solidFill>
                <a:srgbClr val="002060"/>
              </a:solidFill>
              <a:latin typeface="Franklin Gothic Book" panose="020B0503020102020204" pitchFamily="34" charset="0"/>
            </a:endParaRPr>
          </a:p>
        </p:txBody>
      </p:sp>
      <p:sp>
        <p:nvSpPr>
          <p:cNvPr id="20" name="Hexagon 19">
            <a:extLst>
              <a:ext uri="{FF2B5EF4-FFF2-40B4-BE49-F238E27FC236}">
                <a16:creationId xmlns:a16="http://schemas.microsoft.com/office/drawing/2014/main" id="{F3FBFCA4-776D-A34D-68D9-E37A3F9B14EF}"/>
              </a:ext>
            </a:extLst>
          </p:cNvPr>
          <p:cNvSpPr>
            <a:spLocks noChangeAspect="1"/>
          </p:cNvSpPr>
          <p:nvPr/>
        </p:nvSpPr>
        <p:spPr>
          <a:xfrm>
            <a:off x="4918546" y="1049366"/>
            <a:ext cx="407707" cy="343829"/>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TextBox 5">
            <a:extLst>
              <a:ext uri="{FF2B5EF4-FFF2-40B4-BE49-F238E27FC236}">
                <a16:creationId xmlns:a16="http://schemas.microsoft.com/office/drawing/2014/main" id="{3A964E58-9C42-AA3F-EA0C-0FB6BA0BBB97}"/>
              </a:ext>
            </a:extLst>
          </p:cNvPr>
          <p:cNvSpPr txBox="1"/>
          <p:nvPr/>
        </p:nvSpPr>
        <p:spPr>
          <a:xfrm>
            <a:off x="5321030" y="910068"/>
            <a:ext cx="6867796" cy="707886"/>
          </a:xfrm>
          <a:prstGeom prst="rect">
            <a:avLst/>
          </a:prstGeom>
          <a:noFill/>
        </p:spPr>
        <p:txBody>
          <a:bodyPr wrap="square" rtlCol="0">
            <a:spAutoFit/>
          </a:bodyPr>
          <a:lstStyle/>
          <a:p>
            <a:pPr algn="just"/>
            <a:r>
              <a:rPr lang="en-CA" sz="2000" dirty="0">
                <a:latin typeface="Franklin Gothic Book" panose="020B0503020102020204" pitchFamily="34" charset="0"/>
              </a:rPr>
              <a:t>The potential use of predictive analytics in the field of crime analysis and forecasting first recognized in the 1990s.</a:t>
            </a:r>
          </a:p>
        </p:txBody>
      </p:sp>
      <p:sp>
        <p:nvSpPr>
          <p:cNvPr id="26" name="Hexagon 25">
            <a:extLst>
              <a:ext uri="{FF2B5EF4-FFF2-40B4-BE49-F238E27FC236}">
                <a16:creationId xmlns:a16="http://schemas.microsoft.com/office/drawing/2014/main" id="{BB566125-A51E-BCD0-BBA8-D9687C198799}"/>
              </a:ext>
            </a:extLst>
          </p:cNvPr>
          <p:cNvSpPr>
            <a:spLocks noChangeAspect="1"/>
          </p:cNvSpPr>
          <p:nvPr/>
        </p:nvSpPr>
        <p:spPr>
          <a:xfrm>
            <a:off x="4925026" y="2128700"/>
            <a:ext cx="407707" cy="343829"/>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TextBox 26">
            <a:extLst>
              <a:ext uri="{FF2B5EF4-FFF2-40B4-BE49-F238E27FC236}">
                <a16:creationId xmlns:a16="http://schemas.microsoft.com/office/drawing/2014/main" id="{5455DFE4-7B79-4249-4C8A-766B3B1451E3}"/>
              </a:ext>
            </a:extLst>
          </p:cNvPr>
          <p:cNvSpPr txBox="1"/>
          <p:nvPr/>
        </p:nvSpPr>
        <p:spPr>
          <a:xfrm>
            <a:off x="5332733" y="1866852"/>
            <a:ext cx="6787931" cy="1015663"/>
          </a:xfrm>
          <a:prstGeom prst="rect">
            <a:avLst/>
          </a:prstGeom>
          <a:noFill/>
        </p:spPr>
        <p:txBody>
          <a:bodyPr wrap="square" rtlCol="0">
            <a:spAutoFit/>
          </a:bodyPr>
          <a:lstStyle/>
          <a:p>
            <a:pPr algn="just"/>
            <a:r>
              <a:rPr lang="en-CA" sz="2000" dirty="0">
                <a:latin typeface="Franklin Gothic Book" panose="020B0503020102020204" pitchFamily="34" charset="0"/>
              </a:rPr>
              <a:t>‘Pre-Emptive Policing’ was recognized by Time Magazine as one of the 50 best inventions of 2011 (Grossman </a:t>
            </a:r>
            <a:r>
              <a:rPr lang="en-CA" sz="2000" i="1" dirty="0">
                <a:latin typeface="Franklin Gothic Book" panose="020B0503020102020204" pitchFamily="34" charset="0"/>
              </a:rPr>
              <a:t>et al., </a:t>
            </a:r>
            <a:r>
              <a:rPr lang="en-CA" sz="2000" dirty="0">
                <a:latin typeface="Franklin Gothic Book" panose="020B0503020102020204" pitchFamily="34" charset="0"/>
              </a:rPr>
              <a:t>2011).</a:t>
            </a:r>
          </a:p>
        </p:txBody>
      </p:sp>
      <p:sp>
        <p:nvSpPr>
          <p:cNvPr id="28" name="TextBox 27">
            <a:extLst>
              <a:ext uri="{FF2B5EF4-FFF2-40B4-BE49-F238E27FC236}">
                <a16:creationId xmlns:a16="http://schemas.microsoft.com/office/drawing/2014/main" id="{491A8006-A50B-2CF3-A6C9-1464710F0497}"/>
              </a:ext>
            </a:extLst>
          </p:cNvPr>
          <p:cNvSpPr txBox="1"/>
          <p:nvPr/>
        </p:nvSpPr>
        <p:spPr>
          <a:xfrm>
            <a:off x="5373578" y="2985200"/>
            <a:ext cx="6747086" cy="1323439"/>
          </a:xfrm>
          <a:prstGeom prst="rect">
            <a:avLst/>
          </a:prstGeom>
          <a:noFill/>
        </p:spPr>
        <p:txBody>
          <a:bodyPr wrap="square" rtlCol="0">
            <a:spAutoFit/>
          </a:bodyPr>
          <a:lstStyle/>
          <a:p>
            <a:pPr algn="just"/>
            <a:r>
              <a:rPr lang="en-CA" sz="2000" dirty="0">
                <a:latin typeface="Franklin Gothic Book" panose="020B0503020102020204" pitchFamily="34" charset="0"/>
              </a:rPr>
              <a:t>The availability of open crime datasets has allowed for the field of crime analysis and detection to expand; numerous studies conducted over the past decade on the application of machine learning models in crime prediction.  </a:t>
            </a:r>
          </a:p>
        </p:txBody>
      </p:sp>
      <p:sp>
        <p:nvSpPr>
          <p:cNvPr id="29" name="Hexagon 28">
            <a:extLst>
              <a:ext uri="{FF2B5EF4-FFF2-40B4-BE49-F238E27FC236}">
                <a16:creationId xmlns:a16="http://schemas.microsoft.com/office/drawing/2014/main" id="{9E7ED8C4-A563-2C71-DE27-39B8DB0626F8}"/>
              </a:ext>
            </a:extLst>
          </p:cNvPr>
          <p:cNvSpPr>
            <a:spLocks noChangeAspect="1"/>
          </p:cNvSpPr>
          <p:nvPr/>
        </p:nvSpPr>
        <p:spPr>
          <a:xfrm>
            <a:off x="4945448" y="3284750"/>
            <a:ext cx="407707" cy="343829"/>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0" name="Hexagon 29">
            <a:extLst>
              <a:ext uri="{FF2B5EF4-FFF2-40B4-BE49-F238E27FC236}">
                <a16:creationId xmlns:a16="http://schemas.microsoft.com/office/drawing/2014/main" id="{851CF835-B58E-B893-B709-1C7B5B46EDA3}"/>
              </a:ext>
            </a:extLst>
          </p:cNvPr>
          <p:cNvSpPr>
            <a:spLocks noChangeAspect="1"/>
          </p:cNvSpPr>
          <p:nvPr/>
        </p:nvSpPr>
        <p:spPr>
          <a:xfrm>
            <a:off x="4965870" y="4892394"/>
            <a:ext cx="407707" cy="343829"/>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1" name="TextBox 30">
            <a:extLst>
              <a:ext uri="{FF2B5EF4-FFF2-40B4-BE49-F238E27FC236}">
                <a16:creationId xmlns:a16="http://schemas.microsoft.com/office/drawing/2014/main" id="{637F3294-74E4-E81C-A8DE-C1EFA04A7567}"/>
              </a:ext>
            </a:extLst>
          </p:cNvPr>
          <p:cNvSpPr txBox="1"/>
          <p:nvPr/>
        </p:nvSpPr>
        <p:spPr>
          <a:xfrm>
            <a:off x="5373578" y="4592844"/>
            <a:ext cx="6747086" cy="1323439"/>
          </a:xfrm>
          <a:prstGeom prst="rect">
            <a:avLst/>
          </a:prstGeom>
          <a:noFill/>
        </p:spPr>
        <p:txBody>
          <a:bodyPr wrap="square" rtlCol="0">
            <a:spAutoFit/>
          </a:bodyPr>
          <a:lstStyle/>
          <a:p>
            <a:pPr algn="just"/>
            <a:r>
              <a:rPr lang="en-US" sz="2000" b="0" i="0" u="none" strike="noStrike" baseline="0" dirty="0">
                <a:solidFill>
                  <a:srgbClr val="1F2021"/>
                </a:solidFill>
                <a:latin typeface="Franklin Gothic Book" panose="020B0503020102020204" pitchFamily="34" charset="0"/>
              </a:rPr>
              <a:t>ML model results used to support evidence-based decisions by law enforcement agencies such as informing choices regarding resource allocation, deployment, divisional staffing, and patrol plans.</a:t>
            </a:r>
            <a:endParaRPr lang="en-CA" sz="2000" dirty="0">
              <a:latin typeface="Franklin Gothic Book" panose="020B0503020102020204" pitchFamily="34" charset="0"/>
            </a:endParaRPr>
          </a:p>
        </p:txBody>
      </p:sp>
      <p:pic>
        <p:nvPicPr>
          <p:cNvPr id="7" name="Picture 6">
            <a:extLst>
              <a:ext uri="{FF2B5EF4-FFF2-40B4-BE49-F238E27FC236}">
                <a16:creationId xmlns:a16="http://schemas.microsoft.com/office/drawing/2014/main" id="{BFF0A61F-45D6-2734-501B-46CA65406986}"/>
              </a:ext>
            </a:extLst>
          </p:cNvPr>
          <p:cNvPicPr>
            <a:picLocks noChangeAspect="1"/>
          </p:cNvPicPr>
          <p:nvPr/>
        </p:nvPicPr>
        <p:blipFill>
          <a:blip r:embed="rId3">
            <a:alphaModFix amt="40000"/>
          </a:blip>
          <a:stretch>
            <a:fillRect/>
          </a:stretch>
        </p:blipFill>
        <p:spPr>
          <a:xfrm>
            <a:off x="207252" y="1770083"/>
            <a:ext cx="4508908" cy="3000474"/>
          </a:xfrm>
          <a:prstGeom prst="rect">
            <a:avLst/>
          </a:prstGeom>
        </p:spPr>
      </p:pic>
    </p:spTree>
    <p:extLst>
      <p:ext uri="{BB962C8B-B14F-4D97-AF65-F5344CB8AC3E}">
        <p14:creationId xmlns:p14="http://schemas.microsoft.com/office/powerpoint/2010/main" val="1117214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35"/>
          <p:cNvSpPr txBox="1">
            <a:spLocks noGrp="1"/>
          </p:cNvSpPr>
          <p:nvPr>
            <p:ph type="sldNum" idx="12"/>
          </p:nvPr>
        </p:nvSpPr>
        <p:spPr>
          <a:xfrm>
            <a:off x="11002011" y="6231468"/>
            <a:ext cx="44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dirty="0"/>
          </a:p>
        </p:txBody>
      </p:sp>
      <p:sp>
        <p:nvSpPr>
          <p:cNvPr id="189" name="Google Shape;189;p35"/>
          <p:cNvSpPr txBox="1">
            <a:spLocks noGrp="1"/>
          </p:cNvSpPr>
          <p:nvPr>
            <p:ph type="title"/>
          </p:nvPr>
        </p:nvSpPr>
        <p:spPr>
          <a:xfrm>
            <a:off x="8988357" y="261432"/>
            <a:ext cx="2998579" cy="48328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CA" sz="1600" cap="small" dirty="0">
                <a:solidFill>
                  <a:srgbClr val="002060"/>
                </a:solidFill>
                <a:latin typeface="Franklin Gothic Book" panose="020B0503020102020204" pitchFamily="34" charset="0"/>
              </a:rPr>
              <a:t>Research Questions</a:t>
            </a:r>
            <a:endParaRPr sz="1600" cap="small" dirty="0">
              <a:solidFill>
                <a:srgbClr val="002060"/>
              </a:solidFill>
              <a:latin typeface="Franklin Gothic Book" panose="020B0503020102020204" pitchFamily="34" charset="0"/>
            </a:endParaRPr>
          </a:p>
        </p:txBody>
      </p:sp>
      <p:sp>
        <p:nvSpPr>
          <p:cNvPr id="6" name="TextBox 5">
            <a:extLst>
              <a:ext uri="{FF2B5EF4-FFF2-40B4-BE49-F238E27FC236}">
                <a16:creationId xmlns:a16="http://schemas.microsoft.com/office/drawing/2014/main" id="{3A964E58-9C42-AA3F-EA0C-0FB6BA0BBB97}"/>
              </a:ext>
            </a:extLst>
          </p:cNvPr>
          <p:cNvSpPr txBox="1"/>
          <p:nvPr/>
        </p:nvSpPr>
        <p:spPr>
          <a:xfrm>
            <a:off x="771269" y="653757"/>
            <a:ext cx="9371972" cy="400110"/>
          </a:xfrm>
          <a:prstGeom prst="rect">
            <a:avLst/>
          </a:prstGeom>
          <a:noFill/>
        </p:spPr>
        <p:txBody>
          <a:bodyPr wrap="square" rtlCol="0">
            <a:spAutoFit/>
          </a:bodyPr>
          <a:lstStyle/>
          <a:p>
            <a:pPr algn="just"/>
            <a:r>
              <a:rPr lang="en-US" sz="2000" b="1" i="0" strike="noStrike" cap="small" dirty="0">
                <a:solidFill>
                  <a:srgbClr val="1F2021"/>
                </a:solidFill>
                <a:latin typeface="Franklin Gothic Book" panose="020B0503020102020204" pitchFamily="34" charset="0"/>
              </a:rPr>
              <a:t>Toronto Major Crime Indicators Dataset (2014 – 2021): Primary Research Questions</a:t>
            </a:r>
            <a:endParaRPr lang="en-CA" sz="2000" b="1" cap="small" dirty="0">
              <a:latin typeface="Franklin Gothic Book" panose="020B0503020102020204" pitchFamily="34" charset="0"/>
            </a:endParaRPr>
          </a:p>
        </p:txBody>
      </p:sp>
      <p:sp>
        <p:nvSpPr>
          <p:cNvPr id="26" name="Hexagon 25">
            <a:extLst>
              <a:ext uri="{FF2B5EF4-FFF2-40B4-BE49-F238E27FC236}">
                <a16:creationId xmlns:a16="http://schemas.microsoft.com/office/drawing/2014/main" id="{BB566125-A51E-BCD0-BBA8-D9687C198799}"/>
              </a:ext>
            </a:extLst>
          </p:cNvPr>
          <p:cNvSpPr>
            <a:spLocks noChangeAspect="1"/>
          </p:cNvSpPr>
          <p:nvPr/>
        </p:nvSpPr>
        <p:spPr>
          <a:xfrm>
            <a:off x="3374480" y="2109572"/>
            <a:ext cx="407707" cy="343829"/>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TextBox 26">
            <a:extLst>
              <a:ext uri="{FF2B5EF4-FFF2-40B4-BE49-F238E27FC236}">
                <a16:creationId xmlns:a16="http://schemas.microsoft.com/office/drawing/2014/main" id="{5455DFE4-7B79-4249-4C8A-766B3B1451E3}"/>
              </a:ext>
            </a:extLst>
          </p:cNvPr>
          <p:cNvSpPr txBox="1"/>
          <p:nvPr/>
        </p:nvSpPr>
        <p:spPr>
          <a:xfrm>
            <a:off x="3802608" y="1949594"/>
            <a:ext cx="8112871" cy="400110"/>
          </a:xfrm>
          <a:prstGeom prst="rect">
            <a:avLst/>
          </a:prstGeom>
          <a:noFill/>
        </p:spPr>
        <p:txBody>
          <a:bodyPr wrap="square" rtlCol="0">
            <a:spAutoFit/>
          </a:bodyPr>
          <a:lstStyle/>
          <a:p>
            <a:pPr algn="just"/>
            <a:r>
              <a:rPr lang="en-CA" sz="2000" dirty="0">
                <a:latin typeface="Franklin Gothic Book" panose="020B0503020102020204" pitchFamily="34" charset="0"/>
              </a:rPr>
              <a:t>Can major crime indicator categories be accurately predicted?</a:t>
            </a:r>
          </a:p>
        </p:txBody>
      </p:sp>
      <p:sp>
        <p:nvSpPr>
          <p:cNvPr id="28" name="TextBox 27">
            <a:extLst>
              <a:ext uri="{FF2B5EF4-FFF2-40B4-BE49-F238E27FC236}">
                <a16:creationId xmlns:a16="http://schemas.microsoft.com/office/drawing/2014/main" id="{491A8006-A50B-2CF3-A6C9-1464710F0497}"/>
              </a:ext>
            </a:extLst>
          </p:cNvPr>
          <p:cNvSpPr txBox="1"/>
          <p:nvPr/>
        </p:nvSpPr>
        <p:spPr>
          <a:xfrm>
            <a:off x="3782187" y="3610429"/>
            <a:ext cx="8112870" cy="707886"/>
          </a:xfrm>
          <a:prstGeom prst="rect">
            <a:avLst/>
          </a:prstGeom>
          <a:noFill/>
        </p:spPr>
        <p:txBody>
          <a:bodyPr wrap="square" rtlCol="0">
            <a:spAutoFit/>
          </a:bodyPr>
          <a:lstStyle/>
          <a:p>
            <a:pPr algn="just"/>
            <a:r>
              <a:rPr lang="en-CA" sz="2000" dirty="0">
                <a:latin typeface="Franklin Gothic Book" panose="020B0503020102020204" pitchFamily="34" charset="0"/>
              </a:rPr>
              <a:t>Which Toronto neighbourhoods have the highest/lowest incidence of crime?</a:t>
            </a:r>
          </a:p>
        </p:txBody>
      </p:sp>
      <p:sp>
        <p:nvSpPr>
          <p:cNvPr id="29" name="Hexagon 28">
            <a:extLst>
              <a:ext uri="{FF2B5EF4-FFF2-40B4-BE49-F238E27FC236}">
                <a16:creationId xmlns:a16="http://schemas.microsoft.com/office/drawing/2014/main" id="{9E7ED8C4-A563-2C71-DE27-39B8DB0626F8}"/>
              </a:ext>
            </a:extLst>
          </p:cNvPr>
          <p:cNvSpPr>
            <a:spLocks noChangeAspect="1"/>
          </p:cNvSpPr>
          <p:nvPr/>
        </p:nvSpPr>
        <p:spPr>
          <a:xfrm>
            <a:off x="3354057" y="3825136"/>
            <a:ext cx="407707" cy="343829"/>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0" name="Hexagon 29">
            <a:extLst>
              <a:ext uri="{FF2B5EF4-FFF2-40B4-BE49-F238E27FC236}">
                <a16:creationId xmlns:a16="http://schemas.microsoft.com/office/drawing/2014/main" id="{851CF835-B58E-B893-B709-1C7B5B46EDA3}"/>
              </a:ext>
            </a:extLst>
          </p:cNvPr>
          <p:cNvSpPr>
            <a:spLocks noChangeAspect="1"/>
          </p:cNvSpPr>
          <p:nvPr/>
        </p:nvSpPr>
        <p:spPr>
          <a:xfrm>
            <a:off x="3368189" y="4609310"/>
            <a:ext cx="407707" cy="343829"/>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1" name="TextBox 30">
            <a:extLst>
              <a:ext uri="{FF2B5EF4-FFF2-40B4-BE49-F238E27FC236}">
                <a16:creationId xmlns:a16="http://schemas.microsoft.com/office/drawing/2014/main" id="{637F3294-74E4-E81C-A8DE-C1EFA04A7567}"/>
              </a:ext>
            </a:extLst>
          </p:cNvPr>
          <p:cNvSpPr txBox="1"/>
          <p:nvPr/>
        </p:nvSpPr>
        <p:spPr>
          <a:xfrm>
            <a:off x="3823031" y="4469950"/>
            <a:ext cx="6747086" cy="707886"/>
          </a:xfrm>
          <a:prstGeom prst="rect">
            <a:avLst/>
          </a:prstGeom>
          <a:noFill/>
        </p:spPr>
        <p:txBody>
          <a:bodyPr wrap="square" rtlCol="0">
            <a:spAutoFit/>
          </a:bodyPr>
          <a:lstStyle/>
          <a:p>
            <a:pPr algn="just"/>
            <a:r>
              <a:rPr lang="en-CA" sz="2000" dirty="0">
                <a:latin typeface="Franklin Gothic Book" panose="020B0503020102020204" pitchFamily="34" charset="0"/>
              </a:rPr>
              <a:t>Are there recognizable temporal and spatial trends in overall crime and MCI categories?</a:t>
            </a:r>
          </a:p>
        </p:txBody>
      </p:sp>
      <p:pic>
        <p:nvPicPr>
          <p:cNvPr id="2" name="Picture 1">
            <a:extLst>
              <a:ext uri="{FF2B5EF4-FFF2-40B4-BE49-F238E27FC236}">
                <a16:creationId xmlns:a16="http://schemas.microsoft.com/office/drawing/2014/main" id="{35090FBD-E7A9-AFD2-5397-4B622C17F665}"/>
              </a:ext>
            </a:extLst>
          </p:cNvPr>
          <p:cNvPicPr>
            <a:picLocks noChangeAspect="1"/>
          </p:cNvPicPr>
          <p:nvPr/>
        </p:nvPicPr>
        <p:blipFill>
          <a:blip r:embed="rId3"/>
          <a:stretch>
            <a:fillRect/>
          </a:stretch>
        </p:blipFill>
        <p:spPr>
          <a:xfrm>
            <a:off x="35004" y="2016366"/>
            <a:ext cx="3093629" cy="3093629"/>
          </a:xfrm>
          <a:prstGeom prst="rect">
            <a:avLst/>
          </a:prstGeom>
        </p:spPr>
      </p:pic>
      <p:sp>
        <p:nvSpPr>
          <p:cNvPr id="14" name="Hexagon 13">
            <a:extLst>
              <a:ext uri="{FF2B5EF4-FFF2-40B4-BE49-F238E27FC236}">
                <a16:creationId xmlns:a16="http://schemas.microsoft.com/office/drawing/2014/main" id="{85F84FE5-3D5D-2360-49F6-CB03362D46E0}"/>
              </a:ext>
            </a:extLst>
          </p:cNvPr>
          <p:cNvSpPr>
            <a:spLocks noChangeAspect="1"/>
          </p:cNvSpPr>
          <p:nvPr/>
        </p:nvSpPr>
        <p:spPr>
          <a:xfrm>
            <a:off x="3374480" y="2939516"/>
            <a:ext cx="407707" cy="343829"/>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Box 14">
            <a:extLst>
              <a:ext uri="{FF2B5EF4-FFF2-40B4-BE49-F238E27FC236}">
                <a16:creationId xmlns:a16="http://schemas.microsoft.com/office/drawing/2014/main" id="{1E9B1F2C-4A89-B438-511D-94A2E4D87D0A}"/>
              </a:ext>
            </a:extLst>
          </p:cNvPr>
          <p:cNvSpPr txBox="1"/>
          <p:nvPr/>
        </p:nvSpPr>
        <p:spPr>
          <a:xfrm>
            <a:off x="3802609" y="2779538"/>
            <a:ext cx="8112870" cy="707886"/>
          </a:xfrm>
          <a:prstGeom prst="rect">
            <a:avLst/>
          </a:prstGeom>
          <a:noFill/>
        </p:spPr>
        <p:txBody>
          <a:bodyPr wrap="square" rtlCol="0">
            <a:spAutoFit/>
          </a:bodyPr>
          <a:lstStyle/>
          <a:p>
            <a:pPr algn="just"/>
            <a:r>
              <a:rPr lang="en-CA" sz="2000" dirty="0">
                <a:latin typeface="Franklin Gothic Book" panose="020B0503020102020204" pitchFamily="34" charset="0"/>
              </a:rPr>
              <a:t>Which predictive model exhibits the most potential to forecast crime in Toronto?</a:t>
            </a:r>
          </a:p>
        </p:txBody>
      </p:sp>
    </p:spTree>
    <p:extLst>
      <p:ext uri="{BB962C8B-B14F-4D97-AF65-F5344CB8AC3E}">
        <p14:creationId xmlns:p14="http://schemas.microsoft.com/office/powerpoint/2010/main" val="3827567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35"/>
          <p:cNvSpPr txBox="1">
            <a:spLocks noGrp="1"/>
          </p:cNvSpPr>
          <p:nvPr>
            <p:ph type="sldNum" idx="12"/>
          </p:nvPr>
        </p:nvSpPr>
        <p:spPr>
          <a:xfrm>
            <a:off x="11002011" y="6231468"/>
            <a:ext cx="44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dirty="0"/>
          </a:p>
        </p:txBody>
      </p:sp>
      <p:sp>
        <p:nvSpPr>
          <p:cNvPr id="189" name="Google Shape;189;p35"/>
          <p:cNvSpPr txBox="1">
            <a:spLocks noGrp="1"/>
          </p:cNvSpPr>
          <p:nvPr>
            <p:ph type="title"/>
          </p:nvPr>
        </p:nvSpPr>
        <p:spPr>
          <a:xfrm>
            <a:off x="8988357" y="261432"/>
            <a:ext cx="2998579" cy="48328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CA" sz="1600" cap="small" dirty="0">
                <a:solidFill>
                  <a:srgbClr val="002060"/>
                </a:solidFill>
                <a:latin typeface="Franklin Gothic Book" panose="020B0503020102020204" pitchFamily="34" charset="0"/>
              </a:rPr>
              <a:t>Project Approach</a:t>
            </a:r>
            <a:endParaRPr sz="1600" cap="small" dirty="0">
              <a:solidFill>
                <a:srgbClr val="002060"/>
              </a:solidFill>
              <a:latin typeface="Franklin Gothic Book" panose="020B0503020102020204" pitchFamily="34" charset="0"/>
            </a:endParaRPr>
          </a:p>
        </p:txBody>
      </p:sp>
      <p:pic>
        <p:nvPicPr>
          <p:cNvPr id="4" name="Picture 3">
            <a:extLst>
              <a:ext uri="{FF2B5EF4-FFF2-40B4-BE49-F238E27FC236}">
                <a16:creationId xmlns:a16="http://schemas.microsoft.com/office/drawing/2014/main" id="{C721D7F7-2D23-E94A-38FC-B870E18F9127}"/>
              </a:ext>
            </a:extLst>
          </p:cNvPr>
          <p:cNvPicPr>
            <a:picLocks noChangeAspect="1"/>
          </p:cNvPicPr>
          <p:nvPr/>
        </p:nvPicPr>
        <p:blipFill>
          <a:blip r:embed="rId3"/>
          <a:stretch>
            <a:fillRect/>
          </a:stretch>
        </p:blipFill>
        <p:spPr>
          <a:xfrm>
            <a:off x="2404389" y="566622"/>
            <a:ext cx="6583968" cy="5724755"/>
          </a:xfrm>
          <a:prstGeom prst="rect">
            <a:avLst/>
          </a:prstGeom>
        </p:spPr>
      </p:pic>
    </p:spTree>
    <p:extLst>
      <p:ext uri="{BB962C8B-B14F-4D97-AF65-F5344CB8AC3E}">
        <p14:creationId xmlns:p14="http://schemas.microsoft.com/office/powerpoint/2010/main" val="1590827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6" name="Picture 5" descr="A picture containing map&#10;&#10;Description automatically generated">
            <a:extLst>
              <a:ext uri="{FF2B5EF4-FFF2-40B4-BE49-F238E27FC236}">
                <a16:creationId xmlns:a16="http://schemas.microsoft.com/office/drawing/2014/main" id="{B6CD0DE9-0A49-160E-DB29-9676604B9AE5}"/>
              </a:ext>
            </a:extLst>
          </p:cNvPr>
          <p:cNvPicPr>
            <a:picLocks noChangeAspect="1"/>
          </p:cNvPicPr>
          <p:nvPr/>
        </p:nvPicPr>
        <p:blipFill>
          <a:blip r:embed="rId3">
            <a:alphaModFix amt="40000"/>
          </a:blip>
          <a:stretch>
            <a:fillRect/>
          </a:stretch>
        </p:blipFill>
        <p:spPr>
          <a:xfrm rot="20113297">
            <a:off x="384455" y="1653927"/>
            <a:ext cx="5593080" cy="3063240"/>
          </a:xfrm>
          <a:prstGeom prst="rect">
            <a:avLst/>
          </a:prstGeom>
        </p:spPr>
      </p:pic>
      <p:sp>
        <p:nvSpPr>
          <p:cNvPr id="188" name="Google Shape;188;p35"/>
          <p:cNvSpPr txBox="1">
            <a:spLocks noGrp="1"/>
          </p:cNvSpPr>
          <p:nvPr>
            <p:ph type="sldNum" idx="12"/>
          </p:nvPr>
        </p:nvSpPr>
        <p:spPr>
          <a:xfrm>
            <a:off x="11002011" y="6231468"/>
            <a:ext cx="44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dirty="0"/>
          </a:p>
        </p:txBody>
      </p:sp>
      <p:sp>
        <p:nvSpPr>
          <p:cNvPr id="189" name="Google Shape;189;p35"/>
          <p:cNvSpPr txBox="1">
            <a:spLocks noGrp="1"/>
          </p:cNvSpPr>
          <p:nvPr>
            <p:ph type="title"/>
          </p:nvPr>
        </p:nvSpPr>
        <p:spPr>
          <a:xfrm>
            <a:off x="10605155" y="261432"/>
            <a:ext cx="1381782" cy="48328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CA" sz="1600" cap="small" dirty="0">
                <a:solidFill>
                  <a:srgbClr val="002060"/>
                </a:solidFill>
                <a:latin typeface="Franklin Gothic Book" panose="020B0503020102020204" pitchFamily="34" charset="0"/>
              </a:rPr>
              <a:t>MCI Dataset</a:t>
            </a:r>
            <a:endParaRPr sz="1600" cap="small" dirty="0">
              <a:solidFill>
                <a:srgbClr val="002060"/>
              </a:solidFill>
              <a:latin typeface="Franklin Gothic Book" panose="020B0503020102020204" pitchFamily="34" charset="0"/>
            </a:endParaRPr>
          </a:p>
        </p:txBody>
      </p:sp>
      <p:sp>
        <p:nvSpPr>
          <p:cNvPr id="4" name="Hexagon 3">
            <a:extLst>
              <a:ext uri="{FF2B5EF4-FFF2-40B4-BE49-F238E27FC236}">
                <a16:creationId xmlns:a16="http://schemas.microsoft.com/office/drawing/2014/main" id="{E7385DED-5714-DF91-645C-EE72A698900B}"/>
              </a:ext>
            </a:extLst>
          </p:cNvPr>
          <p:cNvSpPr>
            <a:spLocks noChangeAspect="1"/>
          </p:cNvSpPr>
          <p:nvPr/>
        </p:nvSpPr>
        <p:spPr>
          <a:xfrm>
            <a:off x="3975757" y="1862756"/>
            <a:ext cx="411784" cy="347267"/>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TextBox 4">
            <a:extLst>
              <a:ext uri="{FF2B5EF4-FFF2-40B4-BE49-F238E27FC236}">
                <a16:creationId xmlns:a16="http://schemas.microsoft.com/office/drawing/2014/main" id="{413A6AC0-6662-E904-6DB4-E2FCE382CDAC}"/>
              </a:ext>
            </a:extLst>
          </p:cNvPr>
          <p:cNvSpPr txBox="1"/>
          <p:nvPr/>
        </p:nvSpPr>
        <p:spPr>
          <a:xfrm>
            <a:off x="4534293" y="1647937"/>
            <a:ext cx="7362333" cy="707886"/>
          </a:xfrm>
          <a:prstGeom prst="rect">
            <a:avLst/>
          </a:prstGeom>
          <a:noFill/>
        </p:spPr>
        <p:txBody>
          <a:bodyPr wrap="square" rtlCol="0">
            <a:spAutoFit/>
          </a:bodyPr>
          <a:lstStyle/>
          <a:p>
            <a:pPr algn="just"/>
            <a:r>
              <a:rPr lang="en-CA" sz="2000" dirty="0">
                <a:latin typeface="Franklin Gothic Book" panose="020B0503020102020204" pitchFamily="34" charset="0"/>
              </a:rPr>
              <a:t>Crime analysis and prediction was conducted using the 2014 – 2021 Toronto Major Crime Indicator (MCI) dataset</a:t>
            </a:r>
          </a:p>
        </p:txBody>
      </p:sp>
      <p:sp>
        <p:nvSpPr>
          <p:cNvPr id="7" name="Hexagon 6">
            <a:extLst>
              <a:ext uri="{FF2B5EF4-FFF2-40B4-BE49-F238E27FC236}">
                <a16:creationId xmlns:a16="http://schemas.microsoft.com/office/drawing/2014/main" id="{C0AC5BB4-3511-1A51-61C9-86ACA5DC6371}"/>
              </a:ext>
            </a:extLst>
          </p:cNvPr>
          <p:cNvSpPr>
            <a:spLocks noChangeAspect="1"/>
          </p:cNvSpPr>
          <p:nvPr/>
        </p:nvSpPr>
        <p:spPr>
          <a:xfrm>
            <a:off x="3955334" y="3578320"/>
            <a:ext cx="411784" cy="347267"/>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Hexagon 7">
            <a:extLst>
              <a:ext uri="{FF2B5EF4-FFF2-40B4-BE49-F238E27FC236}">
                <a16:creationId xmlns:a16="http://schemas.microsoft.com/office/drawing/2014/main" id="{B8ADB7A3-397C-E6EA-3A39-7CA26418F61F}"/>
              </a:ext>
            </a:extLst>
          </p:cNvPr>
          <p:cNvSpPr>
            <a:spLocks noChangeAspect="1"/>
          </p:cNvSpPr>
          <p:nvPr/>
        </p:nvSpPr>
        <p:spPr>
          <a:xfrm>
            <a:off x="3969466" y="4362494"/>
            <a:ext cx="411784" cy="347267"/>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 name="Hexagon 9">
            <a:extLst>
              <a:ext uri="{FF2B5EF4-FFF2-40B4-BE49-F238E27FC236}">
                <a16:creationId xmlns:a16="http://schemas.microsoft.com/office/drawing/2014/main" id="{0AE6CEFA-53F1-77AD-1B1F-80B272C638AB}"/>
              </a:ext>
            </a:extLst>
          </p:cNvPr>
          <p:cNvSpPr>
            <a:spLocks noChangeAspect="1"/>
          </p:cNvSpPr>
          <p:nvPr/>
        </p:nvSpPr>
        <p:spPr>
          <a:xfrm>
            <a:off x="3975757" y="2692700"/>
            <a:ext cx="411784" cy="347267"/>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TextBox 10">
            <a:extLst>
              <a:ext uri="{FF2B5EF4-FFF2-40B4-BE49-F238E27FC236}">
                <a16:creationId xmlns:a16="http://schemas.microsoft.com/office/drawing/2014/main" id="{16659639-C20F-0866-3F4B-EAC5227ECD42}"/>
              </a:ext>
            </a:extLst>
          </p:cNvPr>
          <p:cNvSpPr txBox="1"/>
          <p:nvPr/>
        </p:nvSpPr>
        <p:spPr>
          <a:xfrm>
            <a:off x="4534293" y="2522432"/>
            <a:ext cx="7321488" cy="1015663"/>
          </a:xfrm>
          <a:prstGeom prst="rect">
            <a:avLst/>
          </a:prstGeom>
          <a:noFill/>
        </p:spPr>
        <p:txBody>
          <a:bodyPr wrap="square" rtlCol="0">
            <a:spAutoFit/>
          </a:bodyPr>
          <a:lstStyle/>
          <a:p>
            <a:pPr algn="just"/>
            <a:r>
              <a:rPr lang="en-US" sz="2000" b="0" i="0" u="none" strike="noStrike" baseline="0" dirty="0">
                <a:solidFill>
                  <a:srgbClr val="212121"/>
                </a:solidFill>
                <a:latin typeface="Franklin Gothic Book" panose="020B0503020102020204" pitchFamily="34" charset="0"/>
              </a:rPr>
              <a:t>The MCI dataset contained 281,692 records and 30 variables </a:t>
            </a:r>
            <a:r>
              <a:rPr lang="en-US" sz="2000" dirty="0">
                <a:solidFill>
                  <a:srgbClr val="212121"/>
                </a:solidFill>
                <a:latin typeface="Franklin Gothic Book" panose="020B0503020102020204" pitchFamily="34" charset="0"/>
              </a:rPr>
              <a:t>for </a:t>
            </a:r>
            <a:r>
              <a:rPr lang="en-US" sz="2000" b="0" i="0" u="none" strike="noStrike" baseline="0" dirty="0">
                <a:solidFill>
                  <a:srgbClr val="212121"/>
                </a:solidFill>
                <a:latin typeface="Franklin Gothic Book" panose="020B0503020102020204" pitchFamily="34" charset="0"/>
              </a:rPr>
              <a:t>founded incidents categorized as Assault, Break and Enter, Auto </a:t>
            </a:r>
            <a:r>
              <a:rPr lang="en-US" sz="2000" dirty="0">
                <a:solidFill>
                  <a:srgbClr val="212121"/>
                </a:solidFill>
                <a:latin typeface="Franklin Gothic Book" panose="020B0503020102020204" pitchFamily="34" charset="0"/>
              </a:rPr>
              <a:t>T</a:t>
            </a:r>
            <a:r>
              <a:rPr lang="en-US" sz="2000" b="0" i="0" u="none" strike="noStrike" baseline="0" dirty="0">
                <a:solidFill>
                  <a:srgbClr val="212121"/>
                </a:solidFill>
                <a:latin typeface="Franklin Gothic Book" panose="020B0503020102020204" pitchFamily="34" charset="0"/>
              </a:rPr>
              <a:t>heft, Robbery, and Theft over $5000. </a:t>
            </a:r>
            <a:endParaRPr lang="en-CA" sz="2000" dirty="0">
              <a:latin typeface="Franklin Gothic Book" panose="020B0503020102020204" pitchFamily="34" charset="0"/>
            </a:endParaRPr>
          </a:p>
        </p:txBody>
      </p:sp>
      <p:sp>
        <p:nvSpPr>
          <p:cNvPr id="12" name="TextBox 11">
            <a:extLst>
              <a:ext uri="{FF2B5EF4-FFF2-40B4-BE49-F238E27FC236}">
                <a16:creationId xmlns:a16="http://schemas.microsoft.com/office/drawing/2014/main" id="{CA11A582-0625-0CD2-FFE4-10E3353FB964}"/>
              </a:ext>
            </a:extLst>
          </p:cNvPr>
          <p:cNvSpPr txBox="1"/>
          <p:nvPr/>
        </p:nvSpPr>
        <p:spPr>
          <a:xfrm>
            <a:off x="4534292" y="3551939"/>
            <a:ext cx="7321489" cy="707886"/>
          </a:xfrm>
          <a:prstGeom prst="rect">
            <a:avLst/>
          </a:prstGeom>
          <a:noFill/>
        </p:spPr>
        <p:txBody>
          <a:bodyPr wrap="square" rtlCol="0">
            <a:spAutoFit/>
          </a:bodyPr>
          <a:lstStyle/>
          <a:p>
            <a:pPr algn="just"/>
            <a:r>
              <a:rPr lang="en-US" sz="2000" dirty="0">
                <a:solidFill>
                  <a:srgbClr val="212121"/>
                </a:solidFill>
                <a:latin typeface="Franklin Gothic Book" panose="020B0503020102020204" pitchFamily="34" charset="0"/>
              </a:rPr>
              <a:t>D</a:t>
            </a:r>
            <a:r>
              <a:rPr lang="en-US" sz="2000" b="0" i="0" u="none" strike="noStrike" baseline="0" dirty="0">
                <a:solidFill>
                  <a:srgbClr val="212121"/>
                </a:solidFill>
                <a:latin typeface="Franklin Gothic Book" panose="020B0503020102020204" pitchFamily="34" charset="0"/>
              </a:rPr>
              <a:t>ata types were mixed: character (14), integer (12), and numeric (4). </a:t>
            </a:r>
            <a:endParaRPr lang="en-CA" sz="2000" dirty="0">
              <a:latin typeface="Franklin Gothic Book" panose="020B0503020102020204" pitchFamily="34" charset="0"/>
            </a:endParaRPr>
          </a:p>
        </p:txBody>
      </p:sp>
      <p:sp>
        <p:nvSpPr>
          <p:cNvPr id="13" name="TextBox 12">
            <a:extLst>
              <a:ext uri="{FF2B5EF4-FFF2-40B4-BE49-F238E27FC236}">
                <a16:creationId xmlns:a16="http://schemas.microsoft.com/office/drawing/2014/main" id="{6D3437BA-90D9-0BD2-7558-D71025BF2CDD}"/>
              </a:ext>
            </a:extLst>
          </p:cNvPr>
          <p:cNvSpPr txBox="1"/>
          <p:nvPr/>
        </p:nvSpPr>
        <p:spPr>
          <a:xfrm>
            <a:off x="4534292" y="4312317"/>
            <a:ext cx="7341911" cy="901349"/>
          </a:xfrm>
          <a:prstGeom prst="rect">
            <a:avLst/>
          </a:prstGeom>
          <a:noFill/>
        </p:spPr>
        <p:txBody>
          <a:bodyPr wrap="square" rtlCol="0">
            <a:spAutoFit/>
          </a:bodyPr>
          <a:lstStyle/>
          <a:p>
            <a:pPr algn="just"/>
            <a:r>
              <a:rPr lang="en-US" sz="2000" b="0" i="0" u="none" strike="noStrike" baseline="0" dirty="0">
                <a:solidFill>
                  <a:srgbClr val="212121"/>
                </a:solidFill>
                <a:latin typeface="Franklin Gothic Book" panose="020B0503020102020204" pitchFamily="34" charset="0"/>
              </a:rPr>
              <a:t>The dataset contained no NA values, 20,233 duplicated rows (based on event ID and offense), and 1372 entries for occurrences prior to 2014 </a:t>
            </a:r>
            <a:endParaRPr lang="en-CA" sz="2000" dirty="0">
              <a:latin typeface="Franklin Gothic Book" panose="020B0503020102020204" pitchFamily="34" charset="0"/>
            </a:endParaRPr>
          </a:p>
        </p:txBody>
      </p:sp>
    </p:spTree>
    <p:extLst>
      <p:ext uri="{BB962C8B-B14F-4D97-AF65-F5344CB8AC3E}">
        <p14:creationId xmlns:p14="http://schemas.microsoft.com/office/powerpoint/2010/main" val="2621997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3" name="Picture 2">
            <a:extLst>
              <a:ext uri="{FF2B5EF4-FFF2-40B4-BE49-F238E27FC236}">
                <a16:creationId xmlns:a16="http://schemas.microsoft.com/office/drawing/2014/main" id="{BCF4A119-2FE0-172E-B005-935B76D18812}"/>
              </a:ext>
            </a:extLst>
          </p:cNvPr>
          <p:cNvPicPr>
            <a:picLocks noChangeAspect="1"/>
          </p:cNvPicPr>
          <p:nvPr/>
        </p:nvPicPr>
        <p:blipFill>
          <a:blip r:embed="rId3"/>
          <a:stretch>
            <a:fillRect/>
          </a:stretch>
        </p:blipFill>
        <p:spPr>
          <a:xfrm>
            <a:off x="155838" y="1709342"/>
            <a:ext cx="3813628" cy="3053649"/>
          </a:xfrm>
          <a:prstGeom prst="rect">
            <a:avLst/>
          </a:prstGeom>
        </p:spPr>
      </p:pic>
      <p:sp>
        <p:nvSpPr>
          <p:cNvPr id="188" name="Google Shape;188;p35"/>
          <p:cNvSpPr txBox="1">
            <a:spLocks noGrp="1"/>
          </p:cNvSpPr>
          <p:nvPr>
            <p:ph type="sldNum" idx="12"/>
          </p:nvPr>
        </p:nvSpPr>
        <p:spPr>
          <a:xfrm>
            <a:off x="11002011" y="6231468"/>
            <a:ext cx="44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dirty="0"/>
          </a:p>
        </p:txBody>
      </p:sp>
      <p:sp>
        <p:nvSpPr>
          <p:cNvPr id="189" name="Google Shape;189;p35"/>
          <p:cNvSpPr txBox="1">
            <a:spLocks noGrp="1"/>
          </p:cNvSpPr>
          <p:nvPr>
            <p:ph type="title"/>
          </p:nvPr>
        </p:nvSpPr>
        <p:spPr>
          <a:xfrm>
            <a:off x="10388338" y="261432"/>
            <a:ext cx="1598599" cy="48328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CA" sz="1600" cap="small" dirty="0">
                <a:solidFill>
                  <a:srgbClr val="002060"/>
                </a:solidFill>
                <a:latin typeface="Franklin Gothic Book" panose="020B0503020102020204" pitchFamily="34" charset="0"/>
              </a:rPr>
              <a:t>Data Cleaning</a:t>
            </a:r>
            <a:endParaRPr sz="1600" cap="small" dirty="0">
              <a:solidFill>
                <a:srgbClr val="002060"/>
              </a:solidFill>
              <a:latin typeface="Franklin Gothic Book" panose="020B0503020102020204" pitchFamily="34" charset="0"/>
            </a:endParaRPr>
          </a:p>
        </p:txBody>
      </p:sp>
      <p:sp>
        <p:nvSpPr>
          <p:cNvPr id="4" name="Hexagon 3">
            <a:extLst>
              <a:ext uri="{FF2B5EF4-FFF2-40B4-BE49-F238E27FC236}">
                <a16:creationId xmlns:a16="http://schemas.microsoft.com/office/drawing/2014/main" id="{E7385DED-5714-DF91-645C-EE72A698900B}"/>
              </a:ext>
            </a:extLst>
          </p:cNvPr>
          <p:cNvSpPr>
            <a:spLocks noChangeAspect="1"/>
          </p:cNvSpPr>
          <p:nvPr/>
        </p:nvSpPr>
        <p:spPr>
          <a:xfrm>
            <a:off x="3975757" y="1862756"/>
            <a:ext cx="411784" cy="347267"/>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TextBox 4">
            <a:extLst>
              <a:ext uri="{FF2B5EF4-FFF2-40B4-BE49-F238E27FC236}">
                <a16:creationId xmlns:a16="http://schemas.microsoft.com/office/drawing/2014/main" id="{413A6AC0-6662-E904-6DB4-E2FCE382CDAC}"/>
              </a:ext>
            </a:extLst>
          </p:cNvPr>
          <p:cNvSpPr txBox="1"/>
          <p:nvPr/>
        </p:nvSpPr>
        <p:spPr>
          <a:xfrm>
            <a:off x="4534293" y="1647937"/>
            <a:ext cx="7498694" cy="1015663"/>
          </a:xfrm>
          <a:prstGeom prst="rect">
            <a:avLst/>
          </a:prstGeom>
          <a:noFill/>
        </p:spPr>
        <p:txBody>
          <a:bodyPr wrap="square" rtlCol="0">
            <a:spAutoFit/>
          </a:bodyPr>
          <a:lstStyle/>
          <a:p>
            <a:pPr algn="just"/>
            <a:r>
              <a:rPr lang="en-US" sz="2000" b="0" i="0" u="none" strike="noStrike" baseline="0" dirty="0">
                <a:solidFill>
                  <a:srgbClr val="212121"/>
                </a:solidFill>
                <a:latin typeface="Franklin Gothic Book" panose="020B0503020102020204" pitchFamily="34" charset="0"/>
              </a:rPr>
              <a:t>Removal of 20,233 duplicated rows (based on event ID and offense), 1,372 entries for occurrences prior to 2014, and 15 redundant variables. </a:t>
            </a:r>
            <a:endParaRPr lang="en-CA" sz="2000" dirty="0">
              <a:latin typeface="Franklin Gothic Book" panose="020B0503020102020204" pitchFamily="34" charset="0"/>
            </a:endParaRPr>
          </a:p>
        </p:txBody>
      </p:sp>
      <p:sp>
        <p:nvSpPr>
          <p:cNvPr id="7" name="Hexagon 6">
            <a:extLst>
              <a:ext uri="{FF2B5EF4-FFF2-40B4-BE49-F238E27FC236}">
                <a16:creationId xmlns:a16="http://schemas.microsoft.com/office/drawing/2014/main" id="{C0AC5BB4-3511-1A51-61C9-86ACA5DC6371}"/>
              </a:ext>
            </a:extLst>
          </p:cNvPr>
          <p:cNvSpPr>
            <a:spLocks noChangeAspect="1"/>
          </p:cNvSpPr>
          <p:nvPr/>
        </p:nvSpPr>
        <p:spPr>
          <a:xfrm>
            <a:off x="3955334" y="3700871"/>
            <a:ext cx="411784" cy="347267"/>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 name="Hexagon 9">
            <a:extLst>
              <a:ext uri="{FF2B5EF4-FFF2-40B4-BE49-F238E27FC236}">
                <a16:creationId xmlns:a16="http://schemas.microsoft.com/office/drawing/2014/main" id="{0AE6CEFA-53F1-77AD-1B1F-80B272C638AB}"/>
              </a:ext>
            </a:extLst>
          </p:cNvPr>
          <p:cNvSpPr>
            <a:spLocks noChangeAspect="1"/>
          </p:cNvSpPr>
          <p:nvPr/>
        </p:nvSpPr>
        <p:spPr>
          <a:xfrm>
            <a:off x="3975757" y="2749262"/>
            <a:ext cx="411784" cy="347267"/>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TextBox 10">
            <a:extLst>
              <a:ext uri="{FF2B5EF4-FFF2-40B4-BE49-F238E27FC236}">
                <a16:creationId xmlns:a16="http://schemas.microsoft.com/office/drawing/2014/main" id="{16659639-C20F-0866-3F4B-EAC5227ECD42}"/>
              </a:ext>
            </a:extLst>
          </p:cNvPr>
          <p:cNvSpPr txBox="1"/>
          <p:nvPr/>
        </p:nvSpPr>
        <p:spPr>
          <a:xfrm>
            <a:off x="4534293" y="2720399"/>
            <a:ext cx="7321488" cy="707886"/>
          </a:xfrm>
          <a:prstGeom prst="rect">
            <a:avLst/>
          </a:prstGeom>
          <a:noFill/>
        </p:spPr>
        <p:txBody>
          <a:bodyPr wrap="square" rtlCol="0">
            <a:spAutoFit/>
          </a:bodyPr>
          <a:lstStyle/>
          <a:p>
            <a:pPr algn="just"/>
            <a:r>
              <a:rPr lang="en-US" sz="2000" b="0" i="0" u="none" strike="noStrike" baseline="0" dirty="0">
                <a:solidFill>
                  <a:srgbClr val="212121"/>
                </a:solidFill>
                <a:latin typeface="Franklin Gothic Book" panose="020B0503020102020204" pitchFamily="34" charset="0"/>
              </a:rPr>
              <a:t>Addition of 2 columns: weights associated with UCR codes and season.</a:t>
            </a:r>
            <a:endParaRPr lang="en-CA" sz="2000" dirty="0">
              <a:latin typeface="Franklin Gothic Book" panose="020B0503020102020204" pitchFamily="34" charset="0"/>
            </a:endParaRPr>
          </a:p>
        </p:txBody>
      </p:sp>
      <p:sp>
        <p:nvSpPr>
          <p:cNvPr id="12" name="TextBox 11">
            <a:extLst>
              <a:ext uri="{FF2B5EF4-FFF2-40B4-BE49-F238E27FC236}">
                <a16:creationId xmlns:a16="http://schemas.microsoft.com/office/drawing/2014/main" id="{CA11A582-0625-0CD2-FFE4-10E3353FB964}"/>
              </a:ext>
            </a:extLst>
          </p:cNvPr>
          <p:cNvSpPr txBox="1"/>
          <p:nvPr/>
        </p:nvSpPr>
        <p:spPr>
          <a:xfrm>
            <a:off x="4534292" y="3448242"/>
            <a:ext cx="7321489" cy="1015663"/>
          </a:xfrm>
          <a:prstGeom prst="rect">
            <a:avLst/>
          </a:prstGeom>
          <a:noFill/>
        </p:spPr>
        <p:txBody>
          <a:bodyPr wrap="square" rtlCol="0">
            <a:spAutoFit/>
          </a:bodyPr>
          <a:lstStyle/>
          <a:p>
            <a:pPr algn="just"/>
            <a:r>
              <a:rPr lang="en-US" sz="2000" b="0" i="0" u="none" strike="noStrike" baseline="0" dirty="0">
                <a:solidFill>
                  <a:srgbClr val="212121"/>
                </a:solidFill>
                <a:latin typeface="Franklin Gothic Book" panose="020B0503020102020204" pitchFamily="34" charset="0"/>
              </a:rPr>
              <a:t>Convert categorical variables (e.g., day, month, crime time, premises type) to factors to avoid potential complications during analysis. </a:t>
            </a:r>
            <a:endParaRPr lang="en-CA" sz="2000" dirty="0">
              <a:latin typeface="Franklin Gothic Book" panose="020B0503020102020204" pitchFamily="34" charset="0"/>
            </a:endParaRPr>
          </a:p>
        </p:txBody>
      </p:sp>
      <p:sp>
        <p:nvSpPr>
          <p:cNvPr id="18" name="Hexagon 17">
            <a:extLst>
              <a:ext uri="{FF2B5EF4-FFF2-40B4-BE49-F238E27FC236}">
                <a16:creationId xmlns:a16="http://schemas.microsoft.com/office/drawing/2014/main" id="{9351B539-F4A0-1238-3B55-69BB83825D25}"/>
              </a:ext>
            </a:extLst>
          </p:cNvPr>
          <p:cNvSpPr>
            <a:spLocks noChangeAspect="1"/>
          </p:cNvSpPr>
          <p:nvPr/>
        </p:nvSpPr>
        <p:spPr>
          <a:xfrm>
            <a:off x="3975756" y="4861940"/>
            <a:ext cx="411784" cy="347267"/>
          </a:xfrm>
          <a:prstGeom prst="hexagon">
            <a:avLst/>
          </a:prstGeom>
          <a:solidFill>
            <a:srgbClr val="002060"/>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TextBox 18">
            <a:extLst>
              <a:ext uri="{FF2B5EF4-FFF2-40B4-BE49-F238E27FC236}">
                <a16:creationId xmlns:a16="http://schemas.microsoft.com/office/drawing/2014/main" id="{43E4F731-8B5F-C382-D289-B2D84E067918}"/>
              </a:ext>
            </a:extLst>
          </p:cNvPr>
          <p:cNvSpPr txBox="1"/>
          <p:nvPr/>
        </p:nvSpPr>
        <p:spPr>
          <a:xfrm>
            <a:off x="4554714" y="4609311"/>
            <a:ext cx="7321489" cy="707886"/>
          </a:xfrm>
          <a:prstGeom prst="rect">
            <a:avLst/>
          </a:prstGeom>
          <a:noFill/>
        </p:spPr>
        <p:txBody>
          <a:bodyPr wrap="square" rtlCol="0">
            <a:spAutoFit/>
          </a:bodyPr>
          <a:lstStyle/>
          <a:p>
            <a:r>
              <a:rPr lang="en-US" sz="2000" b="0" i="0" u="none" strike="noStrike" baseline="0" dirty="0">
                <a:solidFill>
                  <a:srgbClr val="212121"/>
                </a:solidFill>
                <a:latin typeface="Franklin Gothic Book" panose="020B0503020102020204" pitchFamily="34" charset="0"/>
              </a:rPr>
              <a:t>The cleaned Toronto MCI dataset contained 260,175 observations and 17 variables. </a:t>
            </a:r>
            <a:endParaRPr lang="en-CA" sz="2000" dirty="0">
              <a:latin typeface="Franklin Gothic Book" panose="020B0503020102020204" pitchFamily="34" charset="0"/>
            </a:endParaRPr>
          </a:p>
        </p:txBody>
      </p:sp>
    </p:spTree>
    <p:extLst>
      <p:ext uri="{BB962C8B-B14F-4D97-AF65-F5344CB8AC3E}">
        <p14:creationId xmlns:p14="http://schemas.microsoft.com/office/powerpoint/2010/main" val="3167744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35"/>
          <p:cNvSpPr txBox="1">
            <a:spLocks noGrp="1"/>
          </p:cNvSpPr>
          <p:nvPr>
            <p:ph type="sldNum" idx="12"/>
          </p:nvPr>
        </p:nvSpPr>
        <p:spPr>
          <a:xfrm>
            <a:off x="11002011" y="6231468"/>
            <a:ext cx="44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dirty="0"/>
          </a:p>
        </p:txBody>
      </p:sp>
      <p:sp>
        <p:nvSpPr>
          <p:cNvPr id="189" name="Google Shape;189;p35"/>
          <p:cNvSpPr txBox="1">
            <a:spLocks noGrp="1"/>
          </p:cNvSpPr>
          <p:nvPr>
            <p:ph type="title"/>
          </p:nvPr>
        </p:nvSpPr>
        <p:spPr>
          <a:xfrm>
            <a:off x="9502220" y="261432"/>
            <a:ext cx="2484718" cy="48328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CA" sz="1600" cap="small" dirty="0">
                <a:solidFill>
                  <a:srgbClr val="002060"/>
                </a:solidFill>
                <a:latin typeface="Franklin Gothic Book" panose="020B0503020102020204" pitchFamily="34" charset="0"/>
              </a:rPr>
              <a:t>Exploratory Data Analysis</a:t>
            </a:r>
            <a:endParaRPr sz="1600" cap="small" dirty="0">
              <a:solidFill>
                <a:srgbClr val="002060"/>
              </a:solidFill>
              <a:latin typeface="Franklin Gothic Book" panose="020B0503020102020204" pitchFamily="34" charset="0"/>
            </a:endParaRPr>
          </a:p>
        </p:txBody>
      </p:sp>
      <p:pic>
        <p:nvPicPr>
          <p:cNvPr id="2" name="Picture 1">
            <a:extLst>
              <a:ext uri="{FF2B5EF4-FFF2-40B4-BE49-F238E27FC236}">
                <a16:creationId xmlns:a16="http://schemas.microsoft.com/office/drawing/2014/main" id="{27A96ACD-92F9-A950-C677-C4C8E688577A}"/>
              </a:ext>
            </a:extLst>
          </p:cNvPr>
          <p:cNvPicPr>
            <a:picLocks noChangeAspect="1"/>
          </p:cNvPicPr>
          <p:nvPr/>
        </p:nvPicPr>
        <p:blipFill>
          <a:blip r:embed="rId3"/>
          <a:stretch>
            <a:fillRect/>
          </a:stretch>
        </p:blipFill>
        <p:spPr>
          <a:xfrm>
            <a:off x="1829789" y="964478"/>
            <a:ext cx="4354119" cy="2466000"/>
          </a:xfrm>
          <a:prstGeom prst="rect">
            <a:avLst/>
          </a:prstGeom>
          <a:ln>
            <a:solidFill>
              <a:schemeClr val="accent1"/>
            </a:solidFill>
          </a:ln>
        </p:spPr>
      </p:pic>
      <p:pic>
        <p:nvPicPr>
          <p:cNvPr id="14" name="Picture 13" descr="Chart, bar chart&#10;&#10;Description automatically generated">
            <a:extLst>
              <a:ext uri="{FF2B5EF4-FFF2-40B4-BE49-F238E27FC236}">
                <a16:creationId xmlns:a16="http://schemas.microsoft.com/office/drawing/2014/main" id="{FADE45E4-A241-9CBB-5183-9E60537140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1658" y="964478"/>
            <a:ext cx="4352921" cy="2464522"/>
          </a:xfrm>
          <a:prstGeom prst="rect">
            <a:avLst/>
          </a:prstGeom>
          <a:ln>
            <a:solidFill>
              <a:schemeClr val="accent1"/>
            </a:solidFill>
          </a:ln>
        </p:spPr>
      </p:pic>
      <p:pic>
        <p:nvPicPr>
          <p:cNvPr id="15" name="Picture 14" descr="Chart, bar chart&#10;&#10;Description automatically generated">
            <a:extLst>
              <a:ext uri="{FF2B5EF4-FFF2-40B4-BE49-F238E27FC236}">
                <a16:creationId xmlns:a16="http://schemas.microsoft.com/office/drawing/2014/main" id="{04673490-7C75-312F-B523-3D5FAA798D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9789" y="3593789"/>
            <a:ext cx="4352921" cy="2464522"/>
          </a:xfrm>
          <a:prstGeom prst="rect">
            <a:avLst/>
          </a:prstGeom>
          <a:ln>
            <a:solidFill>
              <a:schemeClr val="accent1"/>
            </a:solidFill>
          </a:ln>
        </p:spPr>
      </p:pic>
      <p:pic>
        <p:nvPicPr>
          <p:cNvPr id="16" name="Picture 15" descr="Chart, bar chart&#10;&#10;Description automatically generated">
            <a:extLst>
              <a:ext uri="{FF2B5EF4-FFF2-40B4-BE49-F238E27FC236}">
                <a16:creationId xmlns:a16="http://schemas.microsoft.com/office/drawing/2014/main" id="{4F995E9D-673E-2840-D05E-3C302DC6D4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1657" y="3593789"/>
            <a:ext cx="4352921" cy="2464522"/>
          </a:xfrm>
          <a:prstGeom prst="rect">
            <a:avLst/>
          </a:prstGeom>
          <a:ln>
            <a:solidFill>
              <a:schemeClr val="accent1"/>
            </a:solidFill>
          </a:ln>
        </p:spPr>
      </p:pic>
    </p:spTree>
    <p:extLst>
      <p:ext uri="{BB962C8B-B14F-4D97-AF65-F5344CB8AC3E}">
        <p14:creationId xmlns:p14="http://schemas.microsoft.com/office/powerpoint/2010/main" val="2171812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35"/>
          <p:cNvSpPr txBox="1">
            <a:spLocks noGrp="1"/>
          </p:cNvSpPr>
          <p:nvPr>
            <p:ph type="sldNum" idx="12"/>
          </p:nvPr>
        </p:nvSpPr>
        <p:spPr>
          <a:xfrm>
            <a:off x="11002011" y="6231468"/>
            <a:ext cx="44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dirty="0"/>
          </a:p>
        </p:txBody>
      </p:sp>
      <p:sp>
        <p:nvSpPr>
          <p:cNvPr id="189" name="Google Shape;189;p35"/>
          <p:cNvSpPr txBox="1">
            <a:spLocks noGrp="1"/>
          </p:cNvSpPr>
          <p:nvPr>
            <p:ph type="title"/>
          </p:nvPr>
        </p:nvSpPr>
        <p:spPr>
          <a:xfrm>
            <a:off x="9502220" y="261432"/>
            <a:ext cx="2484718" cy="48328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CA" sz="1600" cap="small" dirty="0">
                <a:solidFill>
                  <a:srgbClr val="002060"/>
                </a:solidFill>
                <a:latin typeface="Franklin Gothic Book" panose="020B0503020102020204" pitchFamily="34" charset="0"/>
              </a:rPr>
              <a:t>Exploratory Data Analysis</a:t>
            </a:r>
            <a:endParaRPr sz="1600" cap="small" dirty="0">
              <a:solidFill>
                <a:srgbClr val="002060"/>
              </a:solidFill>
              <a:latin typeface="Franklin Gothic Book" panose="020B0503020102020204" pitchFamily="34" charset="0"/>
            </a:endParaRPr>
          </a:p>
        </p:txBody>
      </p:sp>
      <p:pic>
        <p:nvPicPr>
          <p:cNvPr id="8" name="Picture 7" descr="Table&#10;&#10;Description automatically generated">
            <a:extLst>
              <a:ext uri="{FF2B5EF4-FFF2-40B4-BE49-F238E27FC236}">
                <a16:creationId xmlns:a16="http://schemas.microsoft.com/office/drawing/2014/main" id="{1649A309-7E2B-A88C-BBE9-35EFD023D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887" y="1378585"/>
            <a:ext cx="5792670" cy="3280961"/>
          </a:xfrm>
          <a:prstGeom prst="rect">
            <a:avLst/>
          </a:prstGeom>
          <a:ln>
            <a:solidFill>
              <a:schemeClr val="accent1"/>
            </a:solidFill>
          </a:ln>
        </p:spPr>
      </p:pic>
      <p:pic>
        <p:nvPicPr>
          <p:cNvPr id="9" name="Picture 8" descr="Chart, bar chart&#10;&#10;Description automatically generated">
            <a:extLst>
              <a:ext uri="{FF2B5EF4-FFF2-40B4-BE49-F238E27FC236}">
                <a16:creationId xmlns:a16="http://schemas.microsoft.com/office/drawing/2014/main" id="{DFD1ED51-1A3C-D148-C645-6432E6ADA9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4269" y="1378585"/>
            <a:ext cx="5793616" cy="3280961"/>
          </a:xfrm>
          <a:prstGeom prst="rect">
            <a:avLst/>
          </a:prstGeom>
          <a:ln>
            <a:solidFill>
              <a:schemeClr val="accent1"/>
            </a:solidFill>
          </a:ln>
        </p:spPr>
      </p:pic>
    </p:spTree>
    <p:extLst>
      <p:ext uri="{BB962C8B-B14F-4D97-AF65-F5344CB8AC3E}">
        <p14:creationId xmlns:p14="http://schemas.microsoft.com/office/powerpoint/2010/main" val="4210608593"/>
      </p:ext>
    </p:extLst>
  </p:cSld>
  <p:clrMapOvr>
    <a:masterClrMapping/>
  </p:clrMapOvr>
</p:sld>
</file>

<file path=ppt/theme/theme1.xml><?xml version="1.0" encoding="utf-8"?>
<a:theme xmlns:a="http://schemas.openxmlformats.org/drawingml/2006/main" name="TorontoMet_MasterTemplate v1">
  <a:themeElements>
    <a:clrScheme name="Ryerson University">
      <a:dk1>
        <a:srgbClr val="000000"/>
      </a:dk1>
      <a:lt1>
        <a:srgbClr val="FFFFFF"/>
      </a:lt1>
      <a:dk2>
        <a:srgbClr val="004C9B"/>
      </a:dk2>
      <a:lt2>
        <a:srgbClr val="FFDC00"/>
      </a:lt2>
      <a:accent1>
        <a:srgbClr val="011E5E"/>
      </a:accent1>
      <a:accent2>
        <a:srgbClr val="1297EB"/>
      </a:accent2>
      <a:accent3>
        <a:srgbClr val="4CB4F1"/>
      </a:accent3>
      <a:accent4>
        <a:srgbClr val="FD9208"/>
      </a:accent4>
      <a:accent5>
        <a:srgbClr val="FEBC0D"/>
      </a:accent5>
      <a:accent6>
        <a:srgbClr val="FFEE0A"/>
      </a:accent6>
      <a:hlink>
        <a:srgbClr val="004C9B"/>
      </a:hlink>
      <a:folHlink>
        <a:srgbClr val="D0D0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1751</TotalTime>
  <Words>1560</Words>
  <Application>Microsoft Office PowerPoint</Application>
  <PresentationFormat>Custom</PresentationFormat>
  <Paragraphs>389</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Franklin Gothic Book</vt:lpstr>
      <vt:lpstr>Calibri</vt:lpstr>
      <vt:lpstr>Times New Roman</vt:lpstr>
      <vt:lpstr>TorontoMet_MasterTemplate v1</vt:lpstr>
      <vt:lpstr>Assessment of Toronto Crime through Exploratory Data Analysis and Classification</vt:lpstr>
      <vt:lpstr>Presentation Contents</vt:lpstr>
      <vt:lpstr>Introduction &amp; Project Rationale</vt:lpstr>
      <vt:lpstr>Research Questions</vt:lpstr>
      <vt:lpstr>Project Approach</vt:lpstr>
      <vt:lpstr>MCI Dataset</vt:lpstr>
      <vt:lpstr>Data Cleaning</vt:lpstr>
      <vt:lpstr>Exploratory Data Analysis</vt:lpstr>
      <vt:lpstr>Exploratory Data Analysis</vt:lpstr>
      <vt:lpstr>Exploratory Data Analysis</vt:lpstr>
      <vt:lpstr>Exploratory Data Analysis</vt:lpstr>
      <vt:lpstr>Feature Selection &amp; SMOTE Oversampling</vt:lpstr>
      <vt:lpstr>Algorithm Selection &amp; Training</vt:lpstr>
      <vt:lpstr>Model Testing &amp; Selection</vt:lpstr>
      <vt:lpstr>Model Performance Measures</vt:lpstr>
      <vt:lpstr>Conclusions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Katherine Ault</dc:creator>
  <cp:lastModifiedBy>Katherine Ault</cp:lastModifiedBy>
  <cp:revision>65</cp:revision>
  <dcterms:modified xsi:type="dcterms:W3CDTF">2022-07-28T21:49:58Z</dcterms:modified>
</cp:coreProperties>
</file>