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58" r:id="rId7"/>
    <p:sldId id="261" r:id="rId8"/>
    <p:sldId id="263" r:id="rId9"/>
    <p:sldId id="264" r:id="rId10"/>
    <p:sldId id="265" r:id="rId11"/>
    <p:sldId id="266" r:id="rId12"/>
    <p:sldId id="267" r:id="rId13"/>
    <p:sldId id="268" r:id="rId14"/>
    <p:sldId id="269" r:id="rId15"/>
    <p:sldId id="270"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C4AB5CA-F697-4E00-B431-E44F547F99CC}"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D3E2335-714B-40A5-B49B-CBF4A1634EFB}"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C4AB5CA-F697-4E00-B431-E44F547F99C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D3E2335-714B-40A5-B49B-CBF4A1634EFB}"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C4AB5CA-F697-4E00-B431-E44F547F99C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D3E2335-714B-40A5-B49B-CBF4A1634EFB}"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C4AB5CA-F697-4E00-B431-E44F547F99C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D3E2335-714B-40A5-B49B-CBF4A1634EFB}"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C4AB5CA-F697-4E00-B431-E44F547F99CC}"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CD3E2335-714B-40A5-B49B-CBF4A1634EFB}"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C4AB5CA-F697-4E00-B431-E44F547F99C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CD3E2335-714B-40A5-B49B-CBF4A1634EFB}"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C4AB5CA-F697-4E00-B431-E44F547F99CC}"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CD3E2335-714B-40A5-B49B-CBF4A1634EFB}"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C4AB5CA-F697-4E00-B431-E44F547F99CC}"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CD3E2335-714B-40A5-B49B-CBF4A1634EFB}"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C4AB5CA-F697-4E00-B431-E44F547F99CC}"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CD3E2335-714B-40A5-B49B-CBF4A1634EFB}"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C4AB5CA-F697-4E00-B431-E44F547F99C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CD3E2335-714B-40A5-B49B-CBF4A1634EFB}"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C4AB5CA-F697-4E00-B431-E44F547F99CC}"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CD3E2335-714B-40A5-B49B-CBF4A1634EFB}"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C4AB5CA-F697-4E00-B431-E44F547F99CC}"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D3E2335-714B-40A5-B49B-CBF4A1634EF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9725"/>
            <a:ext cx="10158095" cy="3013075"/>
          </a:xfrm>
        </p:spPr>
        <p:txBody>
          <a:bodyPr/>
          <a:lstStyle/>
          <a:p>
            <a:r>
              <a:rPr lang="en-US" altLang="en-US" dirty="0"/>
              <a:t>Static Website Hosting on AWS with Custom Domain Setup</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4648" y="3429000"/>
            <a:ext cx="4031530" cy="2232000"/>
          </a:xfrm>
          <a:prstGeom prst="rect">
            <a:avLst/>
          </a:prstGeom>
          <a:ln>
            <a:solidFill>
              <a:schemeClr val="tx1"/>
            </a:solid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648" y="797560"/>
            <a:ext cx="4031530" cy="2232000"/>
          </a:xfrm>
          <a:prstGeom prst="rect">
            <a:avLst/>
          </a:prstGeom>
          <a:ln>
            <a:solidFill>
              <a:schemeClr val="tx1"/>
            </a:solidFill>
          </a:ln>
        </p:spPr>
      </p:pic>
      <p:sp>
        <p:nvSpPr>
          <p:cNvPr id="9" name="TextBox 8"/>
          <p:cNvSpPr txBox="1"/>
          <p:nvPr/>
        </p:nvSpPr>
        <p:spPr>
          <a:xfrm>
            <a:off x="6122395" y="797560"/>
            <a:ext cx="6094070" cy="4893647"/>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With the certificate in place, I proceeded to set up Amazon CloudFront, AWS's Content Delivery Network (CDN). I created a new CloudFront distribution and set the S3 bucket (</a:t>
            </a:r>
            <a:r>
              <a:rPr lang="en-IN" sz="2400" dirty="0" err="1">
                <a:latin typeface="Arial" panose="020B0604020202020204" pitchFamily="34" charset="0"/>
                <a:cs typeface="Arial" panose="020B0604020202020204" pitchFamily="34" charset="0"/>
              </a:rPr>
              <a:t>travelaws.siva</a:t>
            </a:r>
            <a:r>
              <a:rPr lang="en-IN" sz="2400" dirty="0">
                <a:latin typeface="Arial" panose="020B0604020202020204" pitchFamily="34" charset="0"/>
                <a:cs typeface="Arial" panose="020B0604020202020204" pitchFamily="34" charset="0"/>
              </a:rPr>
              <a:t>) as the origin. The CloudFront distribution was configured to serve content over HTTPS using the SSL certificate from ACM. It also allowed the website’s static assets to be cached and delivered through AWS's global network of edge locations, significantly reducing latency and improving load times for users around the world.</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4722" y="3616783"/>
            <a:ext cx="4124958" cy="2232000"/>
          </a:xfrm>
          <a:prstGeom prst="rect">
            <a:avLst/>
          </a:prstGeom>
          <a:ln>
            <a:solidFill>
              <a:schemeClr val="tx1"/>
            </a:solid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722" y="1009217"/>
            <a:ext cx="4124958" cy="2232000"/>
          </a:xfrm>
          <a:prstGeom prst="rect">
            <a:avLst/>
          </a:prstGeom>
          <a:ln>
            <a:solidFill>
              <a:schemeClr val="tx1"/>
            </a:solidFill>
          </a:ln>
        </p:spPr>
      </p:pic>
      <p:sp>
        <p:nvSpPr>
          <p:cNvPr id="9" name="TextBox 8"/>
          <p:cNvSpPr txBox="1"/>
          <p:nvPr/>
        </p:nvSpPr>
        <p:spPr>
          <a:xfrm>
            <a:off x="6577315" y="888769"/>
            <a:ext cx="5614685" cy="4431983"/>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To finalize the setup, I returned to Route 53 and created a new DNS record that pointed the domain </a:t>
            </a:r>
            <a:r>
              <a:rPr lang="en-IN" sz="2400" dirty="0" err="1">
                <a:latin typeface="Arial" panose="020B0604020202020204" pitchFamily="34" charset="0"/>
                <a:cs typeface="Arial" panose="020B0604020202020204" pitchFamily="34" charset="0"/>
              </a:rPr>
              <a:t>travelaws.xyz</a:t>
            </a:r>
            <a:r>
              <a:rPr lang="en-IN" sz="2400" dirty="0">
                <a:latin typeface="Arial" panose="020B0604020202020204" pitchFamily="34" charset="0"/>
                <a:cs typeface="Arial" panose="020B0604020202020204" pitchFamily="34" charset="0"/>
              </a:rPr>
              <a:t> to the CloudFront distribution. This record acted as the final </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link in the chain, ensuring that when users typed https://travelaws.xyz into their browsers, their requests would be routed to CloudFront, which would then serve the content securely and efficiently from the S3 bucket.</a:t>
            </a:r>
            <a:endParaRPr lang="en-IN" sz="24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8472" y="3429000"/>
            <a:ext cx="4318000" cy="2232000"/>
          </a:xfrm>
          <a:prstGeom prst="rect">
            <a:avLst/>
          </a:prstGeom>
          <a:ln>
            <a:solidFill>
              <a:schemeClr val="tx1"/>
            </a:solidFill>
          </a:ln>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473" y="764192"/>
            <a:ext cx="4317999" cy="2232000"/>
          </a:xfrm>
          <a:prstGeom prst="rect">
            <a:avLst/>
          </a:prstGeom>
          <a:ln>
            <a:solidFill>
              <a:schemeClr val="tx1"/>
            </a:solidFill>
          </a:ln>
        </p:spPr>
      </p:pic>
      <p:sp>
        <p:nvSpPr>
          <p:cNvPr id="10" name="TextBox 9"/>
          <p:cNvSpPr txBox="1"/>
          <p:nvPr/>
        </p:nvSpPr>
        <p:spPr>
          <a:xfrm>
            <a:off x="6422011" y="674638"/>
            <a:ext cx="5769989" cy="7847330"/>
          </a:xfrm>
          <a:prstGeom prst="rect">
            <a:avLst/>
          </a:prstGeom>
          <a:noFill/>
        </p:spPr>
        <p:txBody>
          <a:bodyPr wrap="square">
            <a:spAutoFit/>
          </a:bodyPr>
          <a:lstStyle/>
          <a:p>
            <a:pPr algn="l"/>
            <a:r>
              <a:rPr lang="en-US" altLang="en-US" sz="2400" dirty="0">
                <a:latin typeface="Arial" panose="020B0604020202020204" pitchFamily="34" charset="0"/>
                <a:cs typeface="Arial" panose="020B0604020202020204" pitchFamily="34" charset="0"/>
              </a:rPr>
              <a:t>To finalize the setup, I created a new DNS record in Amazon Route 53 that pointed the domain travelaws.xyz to the CloudFront distribution. This step served as the final link in the deployment process, ensuring that when users accessed https://travelaws.xyz in their browsers, their requests would be routed through CloudFront. CloudFront then securely and efficiently delivered the website content from the underlying S3 bucket, completing a fully integrated, scalable, and secure static website hosting solution.</a:t>
            </a:r>
            <a:endParaRPr lang="en-US" altLang="en-US" sz="2400" dirty="0">
              <a:latin typeface="Arial" panose="020B0604020202020204" pitchFamily="34" charset="0"/>
              <a:cs typeface="Arial" panose="020B0604020202020204" pitchFamily="34" charset="0"/>
            </a:endParaRPr>
          </a:p>
          <a:p>
            <a:pPr algn="l"/>
            <a:endParaRPr lang="en-US" altLang="en-US" sz="2400"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76400" y="493564"/>
            <a:ext cx="4419600" cy="3268208"/>
          </a:xfrm>
          <a:prstGeom prst="rect">
            <a:avLst/>
          </a:prstGeom>
          <a:ln>
            <a:solidFill>
              <a:schemeClr val="tx1"/>
            </a:solidFill>
          </a:ln>
        </p:spPr>
      </p:pic>
      <p:sp>
        <p:nvSpPr>
          <p:cNvPr id="10" name="TextBox 9"/>
          <p:cNvSpPr txBox="1"/>
          <p:nvPr/>
        </p:nvSpPr>
        <p:spPr>
          <a:xfrm>
            <a:off x="6197601" y="237250"/>
            <a:ext cx="6094428" cy="6740307"/>
          </a:xfrm>
          <a:prstGeom prst="rect">
            <a:avLst/>
          </a:prstGeom>
          <a:noFill/>
        </p:spPr>
        <p:txBody>
          <a:bodyPr wrap="square">
            <a:spAutoFit/>
          </a:bodyPr>
          <a:lstStyle/>
          <a:p>
            <a:pPr>
              <a:buNone/>
            </a:pPr>
            <a:r>
              <a:rPr lang="en-US" sz="2400" dirty="0">
                <a:latin typeface="Arial" panose="020B0604020202020204" pitchFamily="34" charset="0"/>
                <a:cs typeface="Arial" panose="020B0604020202020204" pitchFamily="34" charset="0"/>
              </a:rPr>
              <a:t>After completing the core setup, I focused on optimizing the </a:t>
            </a:r>
            <a:r>
              <a:rPr lang="en-US" sz="2400" b="1" dirty="0">
                <a:latin typeface="Arial" panose="020B0604020202020204" pitchFamily="34" charset="0"/>
                <a:cs typeface="Arial" panose="020B0604020202020204" pitchFamily="34" charset="0"/>
              </a:rPr>
              <a:t>security and access control</a:t>
            </a:r>
            <a:r>
              <a:rPr lang="en-US" sz="2400" dirty="0">
                <a:latin typeface="Arial" panose="020B0604020202020204" pitchFamily="34" charset="0"/>
                <a:cs typeface="Arial" panose="020B0604020202020204" pitchFamily="34" charset="0"/>
              </a:rPr>
              <a:t> of the S3 bucket. Using </a:t>
            </a:r>
            <a:r>
              <a:rPr lang="en-US" sz="2400" b="1" dirty="0">
                <a:latin typeface="Arial" panose="020B0604020202020204" pitchFamily="34" charset="0"/>
                <a:cs typeface="Arial" panose="020B0604020202020204" pitchFamily="34" charset="0"/>
              </a:rPr>
              <a:t>S3 Control</a:t>
            </a:r>
            <a:r>
              <a:rPr lang="en-US" sz="2400" dirty="0">
                <a:latin typeface="Arial" panose="020B0604020202020204" pitchFamily="34" charset="0"/>
                <a:cs typeface="Arial" panose="020B0604020202020204" pitchFamily="34" charset="0"/>
              </a:rPr>
              <a:t>, I reviewed and updated the </a:t>
            </a:r>
            <a:r>
              <a:rPr lang="en-US" sz="2400" b="1" dirty="0">
                <a:latin typeface="Arial" panose="020B0604020202020204" pitchFamily="34" charset="0"/>
                <a:cs typeface="Arial" panose="020B0604020202020204" pitchFamily="34" charset="0"/>
              </a:rPr>
              <a:t>bucket policy</a:t>
            </a:r>
            <a:r>
              <a:rPr lang="en-US" sz="2400" dirty="0">
                <a:latin typeface="Arial" panose="020B0604020202020204" pitchFamily="34" charset="0"/>
                <a:cs typeface="Arial" panose="020B0604020202020204" pitchFamily="34" charset="0"/>
              </a:rPr>
              <a:t> to follow best practices for public access. This included:</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Restricting access only to CloudFront</a:t>
            </a:r>
            <a:r>
              <a:rPr lang="en-US" sz="2400" dirty="0">
                <a:latin typeface="Arial" panose="020B0604020202020204" pitchFamily="34" charset="0"/>
                <a:cs typeface="Arial" panose="020B0604020202020204" pitchFamily="34" charset="0"/>
              </a:rPr>
              <a:t> by allowing traffic from the CloudFront origin access identity (OAI) or origin access control (OAC), instead of leaving the bucket open to</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the public.</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Removing unnecessary public permissions</a:t>
            </a:r>
            <a:r>
              <a:rPr lang="en-US" sz="2400" dirty="0">
                <a:latin typeface="Arial" panose="020B0604020202020204" pitchFamily="34" charset="0"/>
                <a:cs typeface="Arial" panose="020B0604020202020204" pitchFamily="34" charset="0"/>
              </a:rPr>
              <a:t> to reduce the attack surface.</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Ensuring that only the CloudFront distribution could retrieve content from the S3 bucket, thus enforcing secure and restricted content delivery.</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51058" y="437978"/>
            <a:ext cx="4963732" cy="3212184"/>
          </a:xfrm>
          <a:prstGeom prst="rect">
            <a:avLst/>
          </a:prstGeom>
          <a:ln>
            <a:solidFill>
              <a:schemeClr val="tx1"/>
            </a:solidFill>
          </a:ln>
        </p:spPr>
      </p:pic>
      <p:sp>
        <p:nvSpPr>
          <p:cNvPr id="7" name="TextBox 6"/>
          <p:cNvSpPr txBox="1"/>
          <p:nvPr/>
        </p:nvSpPr>
        <p:spPr>
          <a:xfrm>
            <a:off x="2344500" y="3831743"/>
            <a:ext cx="7077292" cy="2308324"/>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The figure shown below is the final output of the project – the live static website successfully hosted using various AWS services. It demonstrates the fully functional deployment of the site via Amazon S3, CloudFront, Route 53, and ACM, accessible through the custom domain https://travelaws.xyz."</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79110"/>
            <a:ext cx="10018713" cy="1234911"/>
          </a:xfrm>
        </p:spPr>
        <p:txBody>
          <a:bodyPr/>
          <a:lstStyle/>
          <a:p>
            <a:r>
              <a:rPr lang="en-IN" b="1" u="sng" dirty="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085" y="1274445"/>
            <a:ext cx="10659110" cy="5991860"/>
          </a:xfrm>
        </p:spPr>
        <p:txBody>
          <a:bodyPr>
            <a:normAutofit lnSpcReduction="20000"/>
          </a:bodyPr>
          <a:lstStyle/>
          <a:p>
            <a:pPr marL="0" indent="0">
              <a:buNone/>
            </a:pPr>
            <a:r>
              <a:rPr lang="en-US" altLang="en-US" dirty="0">
                <a:latin typeface="Arial" panose="020B0604020202020204" pitchFamily="34" charset="0"/>
                <a:cs typeface="Arial" panose="020B0604020202020204" pitchFamily="34" charset="0"/>
              </a:rPr>
              <a:t>This project demonstrates practical cloud deployment skills using Amazon Web Services (AWS), highlighting the ability to build secure and scalable websites with minimal infrastructure. It also showcases proficiency in integrating third-party services, such as domain registrars like GoDaddy, and a solid understanding of DNS management, content delivery networks, and security configurations in real-world scenarios. Through this project, I gained valuable hands-on experience in cloud architecture, static website hosting, domain linking, and optimizing content delivery using AWS.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63891"/>
          </a:xfrm>
        </p:spPr>
        <p:txBody>
          <a:bodyPr/>
          <a:lstStyle/>
          <a:p>
            <a:r>
              <a:rPr lang="en-IN" b="1" u="sng" dirty="0">
                <a:latin typeface="Times New Roman" panose="02020603050405020304" pitchFamily="18" charset="0"/>
                <a:cs typeface="Times New Roman" panose="02020603050405020304" pitchFamily="18" charset="0"/>
              </a:rPr>
              <a:t>GOAL</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 y="1743710"/>
            <a:ext cx="9458325" cy="4047490"/>
          </a:xfrm>
        </p:spPr>
        <p:txBody>
          <a:bodyPr>
            <a:normAutofit fontScale="70000"/>
          </a:bodyPr>
          <a:lstStyle/>
          <a:p>
            <a:pPr marL="0" indent="0">
              <a:lnSpc>
                <a:spcPct val="120000"/>
              </a:lnSpc>
              <a:spcBef>
                <a:spcPts val="0"/>
              </a:spcBef>
              <a:buNone/>
            </a:pPr>
            <a:r>
              <a:rPr lang="en-US" altLang="en-US" dirty="0">
                <a:effectLst/>
                <a:latin typeface="Arial" panose="020B0604020202020204" pitchFamily="34" charset="0"/>
                <a:ea typeface="MS Mincho" panose="02020609040205080304" pitchFamily="49" charset="-128"/>
                <a:cs typeface="Arial" panose="020B0604020202020204" pitchFamily="34" charset="0"/>
              </a:rPr>
              <a:t>The primary objective of this project was to design and deploy a fully functional static website using AWS cloud services.</a:t>
            </a:r>
            <a:endParaRPr lang="en-US" altLang="en-US" dirty="0">
              <a:effectLst/>
              <a:latin typeface="Arial" panose="020B0604020202020204" pitchFamily="34" charset="0"/>
              <a:ea typeface="MS Mincho" panose="02020609040205080304" pitchFamily="49" charset="-128"/>
              <a:cs typeface="Arial" panose="020B0604020202020204" pitchFamily="34" charset="0"/>
            </a:endParaRPr>
          </a:p>
          <a:p>
            <a:pPr marL="0" indent="0">
              <a:lnSpc>
                <a:spcPct val="120000"/>
              </a:lnSpc>
              <a:spcBef>
                <a:spcPts val="0"/>
              </a:spcBef>
              <a:buNone/>
            </a:pPr>
            <a:endParaRPr lang="en-US" altLang="en-US" dirty="0">
              <a:effectLst/>
              <a:latin typeface="Arial" panose="020B0604020202020204" pitchFamily="34" charset="0"/>
              <a:ea typeface="MS Mincho" panose="02020609040205080304" pitchFamily="49" charset="-128"/>
              <a:cs typeface="Arial" panose="020B0604020202020204" pitchFamily="34" charset="0"/>
            </a:endParaRPr>
          </a:p>
          <a:p>
            <a:pPr>
              <a:lnSpc>
                <a:spcPct val="120000"/>
              </a:lnSpc>
              <a:spcBef>
                <a:spcPts val="0"/>
              </a:spcBef>
            </a:pPr>
            <a:r>
              <a:rPr lang="en-US" altLang="en-US" dirty="0">
                <a:effectLst/>
                <a:latin typeface="Arial" panose="020B0604020202020204" pitchFamily="34" charset="0"/>
                <a:ea typeface="MS Mincho" panose="02020609040205080304" pitchFamily="49" charset="-128"/>
                <a:cs typeface="Arial" panose="020B0604020202020204" pitchFamily="34" charset="0"/>
              </a:rPr>
              <a:t>Develop a cost-effective, highly available, and secure static website.</a:t>
            </a:r>
            <a:endParaRPr lang="en-US" altLang="en-US" dirty="0">
              <a:effectLst/>
              <a:latin typeface="Arial" panose="020B0604020202020204" pitchFamily="34" charset="0"/>
              <a:ea typeface="MS Mincho" panose="02020609040205080304" pitchFamily="49" charset="-128"/>
              <a:cs typeface="Arial" panose="020B0604020202020204" pitchFamily="34" charset="0"/>
            </a:endParaRPr>
          </a:p>
          <a:p>
            <a:pPr marL="0" indent="0">
              <a:lnSpc>
                <a:spcPct val="120000"/>
              </a:lnSpc>
              <a:spcBef>
                <a:spcPts val="0"/>
              </a:spcBef>
              <a:buNone/>
            </a:pPr>
            <a:endParaRPr lang="en-US" altLang="en-US" dirty="0">
              <a:effectLst/>
              <a:latin typeface="Arial" panose="020B0604020202020204" pitchFamily="34" charset="0"/>
              <a:ea typeface="MS Mincho" panose="02020609040205080304" pitchFamily="49" charset="-128"/>
              <a:cs typeface="Arial" panose="020B0604020202020204" pitchFamily="34" charset="0"/>
            </a:endParaRPr>
          </a:p>
          <a:p>
            <a:pPr>
              <a:lnSpc>
                <a:spcPct val="120000"/>
              </a:lnSpc>
              <a:spcBef>
                <a:spcPts val="0"/>
              </a:spcBef>
            </a:pPr>
            <a:r>
              <a:rPr lang="en-US" altLang="en-US" dirty="0">
                <a:effectLst/>
                <a:latin typeface="Arial" panose="020B0604020202020204" pitchFamily="34" charset="0"/>
                <a:ea typeface="MS Mincho" panose="02020609040205080304" pitchFamily="49" charset="-128"/>
                <a:cs typeface="Arial" panose="020B0604020202020204" pitchFamily="34" charset="0"/>
              </a:rPr>
              <a:t>Integrate a custom domain (travelaws.xyz) purchased from GoDaddy.</a:t>
            </a:r>
            <a:endParaRPr lang="en-US" altLang="en-US" dirty="0">
              <a:effectLst/>
              <a:latin typeface="Arial" panose="020B0604020202020204" pitchFamily="34" charset="0"/>
              <a:ea typeface="MS Mincho" panose="02020609040205080304" pitchFamily="49" charset="-128"/>
              <a:cs typeface="Arial" panose="020B0604020202020204" pitchFamily="34" charset="0"/>
            </a:endParaRPr>
          </a:p>
          <a:p>
            <a:pPr marL="0" indent="0">
              <a:lnSpc>
                <a:spcPct val="120000"/>
              </a:lnSpc>
              <a:spcBef>
                <a:spcPts val="0"/>
              </a:spcBef>
              <a:buNone/>
            </a:pPr>
            <a:endParaRPr lang="en-US" altLang="en-US" dirty="0">
              <a:effectLst/>
              <a:latin typeface="Arial" panose="020B0604020202020204" pitchFamily="34" charset="0"/>
              <a:ea typeface="MS Mincho" panose="02020609040205080304" pitchFamily="49" charset="-128"/>
              <a:cs typeface="Arial" panose="020B0604020202020204" pitchFamily="34" charset="0"/>
            </a:endParaRPr>
          </a:p>
          <a:p>
            <a:pPr>
              <a:lnSpc>
                <a:spcPct val="120000"/>
              </a:lnSpc>
              <a:spcBef>
                <a:spcPts val="0"/>
              </a:spcBef>
            </a:pPr>
            <a:r>
              <a:rPr lang="en-US" altLang="en-US" dirty="0">
                <a:effectLst/>
                <a:latin typeface="Arial" panose="020B0604020202020204" pitchFamily="34" charset="0"/>
                <a:ea typeface="MS Mincho" panose="02020609040205080304" pitchFamily="49" charset="-128"/>
                <a:cs typeface="Arial" panose="020B0604020202020204" pitchFamily="34" charset="0"/>
              </a:rPr>
              <a:t>Leverage modern cloud technologies to deliver content globally with minimal latency.</a:t>
            </a:r>
            <a:endParaRPr lang="en-US" altLang="en-US" dirty="0">
              <a:effectLst/>
              <a:latin typeface="Arial" panose="020B0604020202020204" pitchFamily="34" charset="0"/>
              <a:ea typeface="MS Mincho" panose="02020609040205080304" pitchFamily="49" charset="-128"/>
              <a:cs typeface="Arial" panose="020B060402020202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41711" y="1539711"/>
            <a:ext cx="1861311" cy="4251489"/>
          </a:xfrm>
          <a:prstGeom prst="rect">
            <a:avLst/>
          </a:prstGeom>
          <a:ln>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86819"/>
          </a:xfrm>
        </p:spPr>
        <p:txBody>
          <a:bodyPr>
            <a:normAutofit fontScale="90000"/>
          </a:bodyPr>
          <a:lstStyle/>
          <a:p>
            <a:r>
              <a:rPr lang="en-US" sz="4400" b="1" u="sng" kern="0" dirty="0">
                <a:effectLst/>
                <a:latin typeface="Times New Roman" panose="02020603050405020304" pitchFamily="18" charset="0"/>
                <a:ea typeface="MS Gothic" panose="020B0609070205080204" pitchFamily="49" charset="-128"/>
                <a:cs typeface="Times New Roman" panose="02020603050405020304" pitchFamily="18" charset="0"/>
              </a:rPr>
              <a:t>Tools and Technologies Used</a:t>
            </a:r>
            <a:br>
              <a:rPr lang="en-IN" sz="1800" b="1" kern="0" dirty="0">
                <a:effectLst/>
                <a:latin typeface="Calibri" panose="020F0502020204030204" pitchFamily="34" charset="0"/>
                <a:ea typeface="MS Gothic" panose="020B0609070205080204" pitchFamily="49" charset="-128"/>
                <a:cs typeface="Times New Roman" panose="02020603050405020304" pitchFamily="18" charset="0"/>
              </a:rPr>
            </a:br>
            <a:endParaRPr lang="en-IN" dirty="0"/>
          </a:p>
        </p:txBody>
      </p:sp>
      <p:sp>
        <p:nvSpPr>
          <p:cNvPr id="3" name="Content Placeholder 2"/>
          <p:cNvSpPr>
            <a:spLocks noGrp="1"/>
          </p:cNvSpPr>
          <p:nvPr>
            <p:ph idx="1"/>
          </p:nvPr>
        </p:nvSpPr>
        <p:spPr>
          <a:xfrm>
            <a:off x="241300" y="1598295"/>
            <a:ext cx="11261725" cy="5015230"/>
          </a:xfrm>
        </p:spPr>
        <p:txBody>
          <a:bodyPr/>
          <a:lstStyle/>
          <a:p>
            <a:pPr>
              <a:lnSpc>
                <a:spcPct val="120000"/>
              </a:lnSpc>
            </a:pPr>
            <a:r>
              <a:rPr lang="en-US" altLang="en-US" sz="1600" dirty="0">
                <a:latin typeface="Arial" panose="020B0604020202020204" pitchFamily="34" charset="0"/>
                <a:cs typeface="Arial" panose="020B0604020202020204" pitchFamily="34" charset="0"/>
              </a:rPr>
              <a:t>Amazon S3 (Simple Storage Service):</a:t>
            </a:r>
            <a:endParaRPr lang="en-US" altLang="en-US" sz="1600" dirty="0">
              <a:latin typeface="Arial" panose="020B0604020202020204" pitchFamily="34" charset="0"/>
              <a:cs typeface="Arial" panose="020B0604020202020204" pitchFamily="34" charset="0"/>
            </a:endParaRPr>
          </a:p>
          <a:p>
            <a:pPr marL="0" indent="0">
              <a:lnSpc>
                <a:spcPct val="120000"/>
              </a:lnSpc>
              <a:buNone/>
            </a:pPr>
            <a:r>
              <a:rPr lang="en-IN" altLang="en-US" sz="1600"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Used to store and host the static website files, including HTML, CSS, and JavaScript.</a:t>
            </a:r>
            <a:endParaRPr lang="en-US" altLang="en-US" sz="1600" dirty="0">
              <a:latin typeface="Arial" panose="020B0604020202020204" pitchFamily="34" charset="0"/>
              <a:cs typeface="Arial" panose="020B0604020202020204" pitchFamily="34" charset="0"/>
            </a:endParaRPr>
          </a:p>
          <a:p>
            <a:pPr>
              <a:lnSpc>
                <a:spcPct val="120000"/>
              </a:lnSpc>
            </a:pPr>
            <a:r>
              <a:rPr lang="en-US" altLang="en-US" sz="1600" dirty="0">
                <a:latin typeface="Arial" panose="020B0604020202020204" pitchFamily="34" charset="0"/>
                <a:cs typeface="Arial" panose="020B0604020202020204" pitchFamily="34" charset="0"/>
              </a:rPr>
              <a:t>Amazon CloudFront:</a:t>
            </a:r>
            <a:endParaRPr lang="en-US" altLang="en-US" sz="1600" dirty="0">
              <a:latin typeface="Arial" panose="020B0604020202020204" pitchFamily="34" charset="0"/>
              <a:cs typeface="Arial" panose="020B0604020202020204" pitchFamily="34" charset="0"/>
            </a:endParaRPr>
          </a:p>
          <a:p>
            <a:pPr marL="0" indent="0">
              <a:lnSpc>
                <a:spcPct val="120000"/>
              </a:lnSpc>
              <a:buNone/>
            </a:pPr>
            <a:r>
              <a:rPr lang="en-IN" altLang="en-US" sz="1600"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A global Content Delivery Network (CDN) used to distribute website content with low latency and high transfer speeds.</a:t>
            </a:r>
            <a:endParaRPr lang="en-US" altLang="en-US" sz="1600" dirty="0">
              <a:latin typeface="Arial" panose="020B0604020202020204" pitchFamily="34" charset="0"/>
              <a:cs typeface="Arial" panose="020B0604020202020204" pitchFamily="34" charset="0"/>
            </a:endParaRPr>
          </a:p>
          <a:p>
            <a:pPr>
              <a:lnSpc>
                <a:spcPct val="120000"/>
              </a:lnSpc>
            </a:pPr>
            <a:r>
              <a:rPr lang="en-US" altLang="en-US" sz="1600" dirty="0">
                <a:latin typeface="Arial" panose="020B0604020202020204" pitchFamily="34" charset="0"/>
                <a:cs typeface="Arial" panose="020B0604020202020204" pitchFamily="34" charset="0"/>
              </a:rPr>
              <a:t>Amazon Route 53:</a:t>
            </a:r>
            <a:endParaRPr lang="en-US" altLang="en-US" sz="1600" dirty="0">
              <a:latin typeface="Arial" panose="020B0604020202020204" pitchFamily="34" charset="0"/>
              <a:cs typeface="Arial" panose="020B0604020202020204" pitchFamily="34" charset="0"/>
            </a:endParaRPr>
          </a:p>
          <a:p>
            <a:pPr marL="0" indent="0">
              <a:lnSpc>
                <a:spcPct val="120000"/>
              </a:lnSpc>
              <a:buNone/>
            </a:pPr>
            <a:r>
              <a:rPr lang="en-IN" altLang="en-US" sz="1600"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Provides DNS management and routing for the custom domain.</a:t>
            </a:r>
            <a:endParaRPr lang="en-US" altLang="en-US" sz="1600" dirty="0">
              <a:latin typeface="Arial" panose="020B0604020202020204" pitchFamily="34" charset="0"/>
              <a:cs typeface="Arial" panose="020B0604020202020204" pitchFamily="34" charset="0"/>
            </a:endParaRPr>
          </a:p>
          <a:p>
            <a:pPr>
              <a:lnSpc>
                <a:spcPct val="120000"/>
              </a:lnSpc>
            </a:pPr>
            <a:r>
              <a:rPr lang="en-US" altLang="en-US" sz="1600" dirty="0">
                <a:latin typeface="Arial" panose="020B0604020202020204" pitchFamily="34" charset="0"/>
                <a:cs typeface="Arial" panose="020B0604020202020204" pitchFamily="34" charset="0"/>
              </a:rPr>
              <a:t>AWS Certificate Manager (ACM):</a:t>
            </a:r>
            <a:endParaRPr lang="en-US" altLang="en-US" sz="1600" dirty="0">
              <a:latin typeface="Arial" panose="020B0604020202020204" pitchFamily="34" charset="0"/>
              <a:cs typeface="Arial" panose="020B0604020202020204" pitchFamily="34" charset="0"/>
            </a:endParaRPr>
          </a:p>
          <a:p>
            <a:pPr marL="0" indent="0">
              <a:lnSpc>
                <a:spcPct val="120000"/>
              </a:lnSpc>
              <a:buNone/>
            </a:pPr>
            <a:r>
              <a:rPr lang="en-IN" altLang="en-US" sz="1600"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Used to provision and manage SSL/TLS certificates for enabling HTTPS on the website.</a:t>
            </a:r>
            <a:endParaRPr lang="en-US" altLang="en-US" sz="1600" dirty="0">
              <a:latin typeface="Arial" panose="020B0604020202020204" pitchFamily="34" charset="0"/>
              <a:cs typeface="Arial" panose="020B0604020202020204" pitchFamily="34" charset="0"/>
            </a:endParaRPr>
          </a:p>
          <a:p>
            <a:pPr>
              <a:lnSpc>
                <a:spcPct val="120000"/>
              </a:lnSpc>
            </a:pPr>
            <a:r>
              <a:rPr lang="en-US" altLang="en-US" sz="1600" dirty="0">
                <a:latin typeface="Arial" panose="020B0604020202020204" pitchFamily="34" charset="0"/>
                <a:cs typeface="Arial" panose="020B0604020202020204" pitchFamily="34" charset="0"/>
              </a:rPr>
              <a:t>GoDaddy:</a:t>
            </a:r>
            <a:endParaRPr lang="en-US" altLang="en-US" sz="1600" dirty="0">
              <a:latin typeface="Arial" panose="020B0604020202020204" pitchFamily="34" charset="0"/>
              <a:cs typeface="Arial" panose="020B0604020202020204" pitchFamily="34" charset="0"/>
            </a:endParaRPr>
          </a:p>
          <a:p>
            <a:pPr marL="0" indent="0">
              <a:lnSpc>
                <a:spcPct val="120000"/>
              </a:lnSpc>
              <a:buNone/>
            </a:pPr>
            <a:r>
              <a:rPr lang="en-IN" altLang="en-US" sz="1600"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Domain registrar from which the custom domain travelaws.xyz was purchased.</a:t>
            </a:r>
            <a:endParaRPr lang="en-US" altLang="en-US" sz="1600" dirty="0">
              <a:latin typeface="Arial" panose="020B0604020202020204" pitchFamily="34" charset="0"/>
              <a:cs typeface="Arial" panose="020B0604020202020204" pitchFamily="34" charset="0"/>
            </a:endParaRPr>
          </a:p>
          <a:p>
            <a:pPr>
              <a:lnSpc>
                <a:spcPct val="120000"/>
              </a:lnSpc>
            </a:pPr>
            <a:r>
              <a:rPr lang="en-US" altLang="en-US" sz="1600" dirty="0">
                <a:latin typeface="Arial" panose="020B0604020202020204" pitchFamily="34" charset="0"/>
                <a:cs typeface="Arial" panose="020B0604020202020204" pitchFamily="34" charset="0"/>
              </a:rPr>
              <a:t>IAM (Identity and Access Management):</a:t>
            </a:r>
            <a:endParaRPr lang="en-US" altLang="en-US" sz="1600" dirty="0">
              <a:latin typeface="Arial" panose="020B0604020202020204" pitchFamily="34" charset="0"/>
              <a:cs typeface="Arial" panose="020B0604020202020204" pitchFamily="34" charset="0"/>
            </a:endParaRPr>
          </a:p>
          <a:p>
            <a:pPr marL="0" indent="0">
              <a:lnSpc>
                <a:spcPct val="120000"/>
              </a:lnSpc>
              <a:buNone/>
            </a:pPr>
            <a:r>
              <a:rPr lang="en-IN" altLang="en-US" sz="1600"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Ensures secure access by managing user roles and permissions, particularly for the S3 bucket.</a:t>
            </a:r>
            <a:endParaRPr lang="en-US" altLang="en-US" sz="1600" dirty="0">
              <a:latin typeface="Arial" panose="020B0604020202020204" pitchFamily="34" charset="0"/>
              <a:cs typeface="Arial" panose="020B0604020202020204" pitchFamily="34" charset="0"/>
            </a:endParaRPr>
          </a:p>
          <a:p>
            <a:pPr>
              <a:lnSpc>
                <a:spcPct val="120000"/>
              </a:lnSpc>
            </a:pPr>
            <a:r>
              <a:rPr lang="en-US" altLang="en-US" sz="1600" dirty="0">
                <a:latin typeface="Arial" panose="020B0604020202020204" pitchFamily="34" charset="0"/>
                <a:cs typeface="Arial" panose="020B0604020202020204" pitchFamily="34" charset="0"/>
              </a:rPr>
              <a:t>HTML, CSS, JavaScript:</a:t>
            </a:r>
            <a:endParaRPr lang="en-US" altLang="en-US" sz="1600" dirty="0">
              <a:latin typeface="Arial" panose="020B0604020202020204" pitchFamily="34" charset="0"/>
              <a:cs typeface="Arial" panose="020B0604020202020204" pitchFamily="34" charset="0"/>
            </a:endParaRPr>
          </a:p>
          <a:p>
            <a:pPr marL="0" indent="0">
              <a:lnSpc>
                <a:spcPct val="120000"/>
              </a:lnSpc>
              <a:buNone/>
            </a:pPr>
            <a:r>
              <a:rPr lang="en-IN" altLang="en-US" sz="1600"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Core web technologies used to develop the static website con</a:t>
            </a:r>
            <a:r>
              <a:rPr lang="en-IN" altLang="en-US" sz="1600" dirty="0">
                <a:latin typeface="Arial" panose="020B0604020202020204" pitchFamily="34" charset="0"/>
                <a:cs typeface="Arial" panose="020B0604020202020204" pitchFamily="34" charset="0"/>
              </a:rPr>
              <a:t>tent.</a:t>
            </a:r>
            <a:endParaRPr lang="en-IN" altLang="en-US" sz="16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4842"/>
            <a:ext cx="10018713" cy="1187778"/>
          </a:xfrm>
        </p:spPr>
        <p:txBody>
          <a:bodyPr>
            <a:normAutofit fontScale="90000"/>
          </a:bodyPr>
          <a:lstStyle/>
          <a:p>
            <a:r>
              <a:rPr lang="en-US" sz="4400" b="1" u="sng" kern="0" dirty="0">
                <a:effectLst/>
                <a:latin typeface="Times New Roman" panose="02020603050405020304" pitchFamily="18" charset="0"/>
                <a:ea typeface="MS Gothic" panose="020B0609070205080204" pitchFamily="49" charset="-128"/>
                <a:cs typeface="Times New Roman" panose="02020603050405020304" pitchFamily="18" charset="0"/>
              </a:rPr>
              <a:t>Methodology</a:t>
            </a:r>
            <a:br>
              <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br>
            <a:endParaRPr lang="en-IN" dirty="0"/>
          </a:p>
        </p:txBody>
      </p:sp>
      <p:sp>
        <p:nvSpPr>
          <p:cNvPr id="3" name="Content Placeholder 2"/>
          <p:cNvSpPr>
            <a:spLocks noGrp="1"/>
          </p:cNvSpPr>
          <p:nvPr>
            <p:ph idx="1"/>
          </p:nvPr>
        </p:nvSpPr>
        <p:spPr>
          <a:xfrm>
            <a:off x="306070" y="984250"/>
            <a:ext cx="11196955" cy="6327140"/>
          </a:xfrm>
        </p:spPr>
        <p:txBody>
          <a:bodyPr numCol="2">
            <a:noAutofit/>
          </a:bodyPr>
          <a:lstStyle/>
          <a:p>
            <a:pPr marL="457200" indent="-457200">
              <a:buAutoNum type="arabicPeriod"/>
            </a:pPr>
            <a:r>
              <a:rPr lang="en-US" altLang="en-US" sz="2000" dirty="0">
                <a:latin typeface="Arial" panose="020B0604020202020204" pitchFamily="34" charset="0"/>
                <a:cs typeface="Arial" panose="020B0604020202020204" pitchFamily="34" charset="0"/>
              </a:rPr>
              <a:t> Website Creation</a:t>
            </a:r>
            <a:endParaRPr lang="en-US" altLang="en-US" sz="2000" dirty="0">
              <a:latin typeface="Arial" panose="020B0604020202020204" pitchFamily="34" charset="0"/>
              <a:cs typeface="Arial" panose="020B0604020202020204" pitchFamily="34" charset="0"/>
            </a:endParaRPr>
          </a:p>
          <a:p>
            <a:pPr lvl="1"/>
            <a:r>
              <a:rPr lang="en-IN" altLang="en-US" sz="1750" dirty="0">
                <a:latin typeface="Arial" panose="020B0604020202020204" pitchFamily="34" charset="0"/>
                <a:cs typeface="Arial" panose="020B0604020202020204" pitchFamily="34" charset="0"/>
              </a:rPr>
              <a:t> </a:t>
            </a:r>
            <a:r>
              <a:rPr lang="en-US" altLang="en-US" sz="1750" dirty="0">
                <a:latin typeface="Arial" panose="020B0604020202020204" pitchFamily="34" charset="0"/>
                <a:cs typeface="Arial" panose="020B0604020202020204" pitchFamily="34" charset="0"/>
              </a:rPr>
              <a:t>Designed a static website using HTML, CSS, and JavaScript.</a:t>
            </a:r>
            <a:endParaRPr lang="en-US" altLang="en-US" sz="1750" dirty="0">
              <a:latin typeface="Arial" panose="020B0604020202020204" pitchFamily="34" charset="0"/>
              <a:cs typeface="Arial" panose="020B0604020202020204" pitchFamily="34" charset="0"/>
            </a:endParaRPr>
          </a:p>
          <a:p>
            <a:pPr lvl="1"/>
            <a:r>
              <a:rPr lang="en-IN" altLang="en-US" sz="1750" dirty="0">
                <a:latin typeface="Arial" panose="020B0604020202020204" pitchFamily="34" charset="0"/>
                <a:cs typeface="Arial" panose="020B0604020202020204" pitchFamily="34" charset="0"/>
              </a:rPr>
              <a:t> </a:t>
            </a:r>
            <a:r>
              <a:rPr lang="en-US" altLang="en-US" sz="1750" dirty="0">
                <a:latin typeface="Arial" panose="020B0604020202020204" pitchFamily="34" charset="0"/>
                <a:cs typeface="Arial" panose="020B0604020202020204" pitchFamily="34" charset="0"/>
              </a:rPr>
              <a:t>Ensured the site was responsive, lightweight, and cross-browser compatible.</a:t>
            </a:r>
            <a:endParaRPr lang="en-US" altLang="en-US" sz="175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2. Amazon S3 Bucket Configuration</a:t>
            </a:r>
            <a:endParaRPr lang="en-US" altLang="en-US" sz="2000" dirty="0">
              <a:latin typeface="Arial" panose="020B0604020202020204" pitchFamily="34" charset="0"/>
              <a:cs typeface="Arial" panose="020B0604020202020204" pitchFamily="34" charset="0"/>
            </a:endParaRPr>
          </a:p>
          <a:p>
            <a:pPr lvl="1"/>
            <a:r>
              <a:rPr lang="en-IN" altLang="en-US" sz="1750" dirty="0">
                <a:latin typeface="Arial" panose="020B0604020202020204" pitchFamily="34" charset="0"/>
                <a:cs typeface="Arial" panose="020B0604020202020204" pitchFamily="34" charset="0"/>
              </a:rPr>
              <a:t>    </a:t>
            </a:r>
            <a:r>
              <a:rPr lang="en-US" altLang="en-US" sz="1750" dirty="0">
                <a:latin typeface="Arial" panose="020B0604020202020204" pitchFamily="34" charset="0"/>
                <a:cs typeface="Arial" panose="020B0604020202020204" pitchFamily="34" charset="0"/>
              </a:rPr>
              <a:t>Created an S3 bucket named travelaws.xyz to match the custom domain.</a:t>
            </a:r>
            <a:endParaRPr lang="en-US" altLang="en-US" sz="1750" dirty="0">
              <a:latin typeface="Arial" panose="020B0604020202020204" pitchFamily="34" charset="0"/>
              <a:cs typeface="Arial" panose="020B0604020202020204" pitchFamily="34" charset="0"/>
            </a:endParaRPr>
          </a:p>
          <a:p>
            <a:pPr lvl="1"/>
            <a:r>
              <a:rPr lang="en-IN" altLang="en-US" sz="1750" dirty="0">
                <a:latin typeface="Arial" panose="020B0604020202020204" pitchFamily="34" charset="0"/>
                <a:cs typeface="Arial" panose="020B0604020202020204" pitchFamily="34" charset="0"/>
              </a:rPr>
              <a:t>    </a:t>
            </a:r>
            <a:r>
              <a:rPr lang="en-US" altLang="en-US" sz="1750" dirty="0">
                <a:latin typeface="Arial" panose="020B0604020202020204" pitchFamily="34" charset="0"/>
                <a:cs typeface="Arial" panose="020B0604020202020204" pitchFamily="34" charset="0"/>
              </a:rPr>
              <a:t>Uploaded all website files (HTML, CSS, JS).</a:t>
            </a:r>
            <a:endParaRPr lang="en-US" altLang="en-US" sz="1750" dirty="0">
              <a:latin typeface="Arial" panose="020B0604020202020204" pitchFamily="34" charset="0"/>
              <a:cs typeface="Arial" panose="020B0604020202020204" pitchFamily="34" charset="0"/>
            </a:endParaRPr>
          </a:p>
          <a:p>
            <a:pPr lvl="1"/>
            <a:r>
              <a:rPr lang="en-IN" altLang="en-US" sz="1750" dirty="0">
                <a:latin typeface="Arial" panose="020B0604020202020204" pitchFamily="34" charset="0"/>
                <a:cs typeface="Arial" panose="020B0604020202020204" pitchFamily="34" charset="0"/>
              </a:rPr>
              <a:t>    </a:t>
            </a:r>
            <a:r>
              <a:rPr lang="en-US" altLang="en-US" sz="1750" dirty="0">
                <a:latin typeface="Arial" panose="020B0604020202020204" pitchFamily="34" charset="0"/>
                <a:cs typeface="Arial" panose="020B0604020202020204" pitchFamily="34" charset="0"/>
              </a:rPr>
              <a:t>Enabled static website hosting on the bucket.</a:t>
            </a:r>
            <a:endParaRPr lang="en-US" altLang="en-US" sz="1750" dirty="0">
              <a:latin typeface="Arial" panose="020B0604020202020204" pitchFamily="34" charset="0"/>
              <a:cs typeface="Arial" panose="020B0604020202020204" pitchFamily="34" charset="0"/>
            </a:endParaRPr>
          </a:p>
          <a:p>
            <a:pPr lvl="1"/>
            <a:r>
              <a:rPr lang="en-IN" altLang="en-US" sz="1750" dirty="0">
                <a:latin typeface="Arial" panose="020B0604020202020204" pitchFamily="34" charset="0"/>
                <a:cs typeface="Arial" panose="020B0604020202020204" pitchFamily="34" charset="0"/>
              </a:rPr>
              <a:t>    </a:t>
            </a:r>
            <a:r>
              <a:rPr lang="en-US" altLang="en-US" sz="1750" dirty="0">
                <a:latin typeface="Arial" panose="020B0604020202020204" pitchFamily="34" charset="0"/>
                <a:cs typeface="Arial" panose="020B0604020202020204" pitchFamily="34" charset="0"/>
              </a:rPr>
              <a:t>Configured the bucket policy to allow public read access for static content.</a:t>
            </a:r>
            <a:endParaRPr lang="en-US" altLang="en-US" sz="200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3. CloudFront Setup</a:t>
            </a:r>
            <a:endParaRPr lang="en-US" altLang="en-US" sz="2000" dirty="0">
              <a:latin typeface="Arial" panose="020B0604020202020204" pitchFamily="34" charset="0"/>
              <a:cs typeface="Arial" panose="020B0604020202020204" pitchFamily="34" charset="0"/>
            </a:endParaRPr>
          </a:p>
          <a:p>
            <a:pPr lvl="1"/>
            <a:r>
              <a:rPr lang="en-US" altLang="en-US" sz="1750" dirty="0">
                <a:latin typeface="Arial" panose="020B0604020202020204" pitchFamily="34" charset="0"/>
                <a:cs typeface="Arial" panose="020B0604020202020204" pitchFamily="34" charset="0"/>
              </a:rPr>
              <a:t>Created an Amazon CloudFront distribution linked to the S3 bucket as the origin.</a:t>
            </a:r>
            <a:endParaRPr lang="en-US" altLang="en-US" sz="2000" dirty="0">
              <a:latin typeface="Arial" panose="020B0604020202020204" pitchFamily="34" charset="0"/>
              <a:cs typeface="Arial" panose="020B0604020202020204" pitchFamily="34" charset="0"/>
            </a:endParaRPr>
          </a:p>
          <a:p>
            <a:pPr lvl="1"/>
            <a:r>
              <a:rPr lang="en-US" altLang="en-US" sz="1750" dirty="0">
                <a:latin typeface="Arial" panose="020B0604020202020204" pitchFamily="34" charset="0"/>
                <a:cs typeface="Arial" panose="020B0604020202020204" pitchFamily="34" charset="0"/>
              </a:rPr>
              <a:t>Enabled caching and optimized distribution settings for better performance.</a:t>
            </a:r>
            <a:endParaRPr lang="en-US" altLang="en-US" sz="2000" dirty="0">
              <a:latin typeface="Arial" panose="020B0604020202020204" pitchFamily="34" charset="0"/>
              <a:cs typeface="Arial" panose="020B0604020202020204" pitchFamily="34" charset="0"/>
            </a:endParaRPr>
          </a:p>
          <a:p>
            <a:pPr lvl="1"/>
            <a:r>
              <a:rPr lang="en-US" altLang="en-US" sz="1750" dirty="0">
                <a:latin typeface="Arial" panose="020B0604020202020204" pitchFamily="34" charset="0"/>
                <a:cs typeface="Arial" panose="020B0604020202020204" pitchFamily="34" charset="0"/>
              </a:rPr>
              <a:t>Requested an SSL certificate via AWS Certificate Manager (ACM) for:</a:t>
            </a:r>
            <a:endParaRPr lang="en-US" altLang="en-US" sz="2000" dirty="0">
              <a:latin typeface="Arial" panose="020B0604020202020204" pitchFamily="34" charset="0"/>
              <a:cs typeface="Arial" panose="020B0604020202020204" pitchFamily="34" charset="0"/>
            </a:endParaRPr>
          </a:p>
          <a:p>
            <a:pPr lvl="1"/>
            <a:r>
              <a:rPr lang="en-US" altLang="en-US" sz="1750" dirty="0">
                <a:latin typeface="Arial" panose="020B0604020202020204" pitchFamily="34" charset="0"/>
                <a:cs typeface="Arial" panose="020B0604020202020204" pitchFamily="34" charset="0"/>
              </a:rPr>
              <a:t>travelaws.xyz</a:t>
            </a:r>
            <a:endParaRPr lang="en-US" altLang="en-US" sz="2000" dirty="0">
              <a:latin typeface="Arial" panose="020B0604020202020204" pitchFamily="34" charset="0"/>
              <a:cs typeface="Arial" panose="020B0604020202020204" pitchFamily="34" charset="0"/>
            </a:endParaRPr>
          </a:p>
          <a:p>
            <a:pPr lvl="1"/>
            <a:r>
              <a:rPr lang="en-US" altLang="en-US" sz="1750" dirty="0">
                <a:latin typeface="Arial" panose="020B0604020202020204" pitchFamily="34" charset="0"/>
                <a:cs typeface="Arial" panose="020B0604020202020204" pitchFamily="34" charset="0"/>
              </a:rPr>
              <a:t>www.travelaws.xyz</a:t>
            </a:r>
            <a:endParaRPr lang="en-US" altLang="en-US" sz="2000" dirty="0">
              <a:latin typeface="Arial" panose="020B0604020202020204" pitchFamily="34" charset="0"/>
              <a:cs typeface="Arial" panose="020B0604020202020204" pitchFamily="34" charset="0"/>
            </a:endParaRPr>
          </a:p>
          <a:p>
            <a:pPr marL="0" indent="0">
              <a:buNone/>
            </a:pPr>
            <a:r>
              <a:rPr lang="en-US" altLang="en-US" sz="2000" dirty="0">
                <a:latin typeface="Arial" panose="020B0604020202020204" pitchFamily="34" charset="0"/>
                <a:cs typeface="Arial" panose="020B0604020202020204" pitchFamily="34" charset="0"/>
              </a:rPr>
              <a:t>4. Route 53 Configuration</a:t>
            </a:r>
            <a:endParaRPr lang="en-US" altLang="en-US" sz="2000" dirty="0">
              <a:latin typeface="Arial" panose="020B0604020202020204" pitchFamily="34" charset="0"/>
              <a:cs typeface="Arial" panose="020B0604020202020204" pitchFamily="34" charset="0"/>
            </a:endParaRPr>
          </a:p>
          <a:p>
            <a:pPr lvl="1"/>
            <a:r>
              <a:rPr lang="en-US" altLang="en-US" sz="1750" dirty="0">
                <a:latin typeface="Arial" panose="020B0604020202020204" pitchFamily="34" charset="0"/>
                <a:cs typeface="Arial" panose="020B0604020202020204" pitchFamily="34" charset="0"/>
              </a:rPr>
              <a:t>Created a hosted zone for travelaws.xyz in Amazon Route 53.</a:t>
            </a:r>
            <a:endParaRPr lang="en-US" altLang="en-US" sz="2000" dirty="0">
              <a:latin typeface="Arial" panose="020B0604020202020204" pitchFamily="34" charset="0"/>
              <a:cs typeface="Arial" panose="020B0604020202020204" pitchFamily="34" charset="0"/>
            </a:endParaRPr>
          </a:p>
          <a:p>
            <a:pPr lvl="1"/>
            <a:r>
              <a:rPr lang="en-US" altLang="en-US" sz="1750" dirty="0">
                <a:latin typeface="Arial" panose="020B0604020202020204" pitchFamily="34" charset="0"/>
                <a:cs typeface="Arial" panose="020B0604020202020204" pitchFamily="34" charset="0"/>
              </a:rPr>
              <a:t>Added the necessary A (Alias) and CNAME records pointing to the CloudFront distribution.</a:t>
            </a:r>
            <a:endParaRPr lang="en-US" altLang="en-US" sz="2000" dirty="0">
              <a:latin typeface="Arial" panose="020B0604020202020204" pitchFamily="34" charset="0"/>
              <a:cs typeface="Arial" panose="020B0604020202020204" pitchFamily="34" charset="0"/>
            </a:endParaRPr>
          </a:p>
          <a:p>
            <a:pPr lvl="1"/>
            <a:r>
              <a:rPr lang="en-US" altLang="en-US" sz="1750" dirty="0">
                <a:latin typeface="Arial" panose="020B0604020202020204" pitchFamily="34" charset="0"/>
                <a:cs typeface="Arial" panose="020B0604020202020204" pitchFamily="34" charset="0"/>
              </a:rPr>
              <a:t>Updated GoDaddy’s nameservers to point to Route 53, connecting the domain to AWS infrastructure.</a:t>
            </a:r>
            <a:endParaRPr lang="en-US" altLang="en-US" sz="175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PROBLEM</a:t>
            </a:r>
            <a:r>
              <a:rPr lang="en-IN" u="sng"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STATEMENT</a:t>
            </a:r>
            <a:r>
              <a:rPr lang="en-IN" u="sng" dirty="0">
                <a:latin typeface="Times New Roman" panose="02020603050405020304" pitchFamily="18" charset="0"/>
                <a:cs typeface="Times New Roman" panose="02020603050405020304" pitchFamily="18" charset="0"/>
              </a:rPr>
              <a:t> </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96010"/>
            <a:ext cx="10972800" cy="5761990"/>
          </a:xfrm>
        </p:spPr>
        <p:txBody>
          <a:bodyPr/>
          <a:lstStyle/>
          <a:p>
            <a:pPr marL="0" indent="0">
              <a:buNone/>
            </a:pPr>
            <a:r>
              <a:rPr lang="en-US" altLang="en-US" dirty="0">
                <a:effectLst/>
                <a:latin typeface="Arial" panose="020B0604020202020204" pitchFamily="34" charset="0"/>
                <a:ea typeface="MS Mincho" panose="02020609040205080304" pitchFamily="49" charset="-128"/>
                <a:cs typeface="Arial" panose="020B0604020202020204" pitchFamily="34" charset="0"/>
              </a:rPr>
              <a:t>Many startups and individuals aiming to publish a simple website often encounter the following challenges:</a:t>
            </a:r>
            <a:endParaRPr lang="en-US" altLang="en-US" dirty="0">
              <a:effectLst/>
              <a:latin typeface="Arial" panose="020B0604020202020204" pitchFamily="34" charset="0"/>
              <a:ea typeface="MS Mincho" panose="02020609040205080304" pitchFamily="49" charset="-128"/>
              <a:cs typeface="Arial" panose="020B0604020202020204" pitchFamily="34" charset="0"/>
            </a:endParaRPr>
          </a:p>
          <a:p>
            <a:r>
              <a:rPr lang="en-US" altLang="en-US" dirty="0">
                <a:effectLst/>
                <a:latin typeface="Arial" panose="020B0604020202020204" pitchFamily="34" charset="0"/>
                <a:ea typeface="MS Mincho" panose="02020609040205080304" pitchFamily="49" charset="-128"/>
                <a:cs typeface="Arial" panose="020B0604020202020204" pitchFamily="34" charset="0"/>
              </a:rPr>
              <a:t>High costs associated with traditional web hosting services</a:t>
            </a:r>
            <a:endParaRPr lang="en-US" altLang="en-US" dirty="0">
              <a:effectLst/>
              <a:latin typeface="Arial" panose="020B0604020202020204" pitchFamily="34" charset="0"/>
              <a:ea typeface="MS Mincho" panose="02020609040205080304" pitchFamily="49" charset="-128"/>
              <a:cs typeface="Arial" panose="020B0604020202020204" pitchFamily="34" charset="0"/>
            </a:endParaRPr>
          </a:p>
          <a:p>
            <a:r>
              <a:rPr lang="en-US" altLang="en-US" dirty="0">
                <a:effectLst/>
                <a:latin typeface="Arial" panose="020B0604020202020204" pitchFamily="34" charset="0"/>
                <a:ea typeface="MS Mincho" panose="02020609040205080304" pitchFamily="49" charset="-128"/>
                <a:cs typeface="Arial" panose="020B0604020202020204" pitchFamily="34" charset="0"/>
              </a:rPr>
              <a:t>Complex setup processes for domain registration and integration.</a:t>
            </a:r>
            <a:endParaRPr lang="en-US" altLang="en-US" dirty="0">
              <a:effectLst/>
              <a:latin typeface="Arial" panose="020B0604020202020204" pitchFamily="34" charset="0"/>
              <a:ea typeface="MS Mincho" panose="02020609040205080304" pitchFamily="49" charset="-128"/>
              <a:cs typeface="Arial" panose="020B0604020202020204" pitchFamily="34" charset="0"/>
            </a:endParaRPr>
          </a:p>
          <a:p>
            <a:r>
              <a:rPr lang="en-US" altLang="en-US" dirty="0">
                <a:effectLst/>
                <a:latin typeface="Arial" panose="020B0604020202020204" pitchFamily="34" charset="0"/>
                <a:ea typeface="MS Mincho" panose="02020609040205080304" pitchFamily="49" charset="-128"/>
                <a:cs typeface="Arial" panose="020B0604020202020204" pitchFamily="34" charset="0"/>
              </a:rPr>
              <a:t>Limited scalability and performance in conventional hosting environments.</a:t>
            </a:r>
            <a:br>
              <a:rPr lang="en-US" dirty="0">
                <a:effectLst/>
                <a:latin typeface="Arial" panose="020B0604020202020204" pitchFamily="34" charset="0"/>
                <a:ea typeface="MS Mincho" panose="02020609040205080304" pitchFamily="49" charset="-128"/>
                <a:cs typeface="Arial" panose="020B0604020202020204" pitchFamily="34" charset="0"/>
              </a:rPr>
            </a:br>
            <a:r>
              <a:rPr lang="en-US" dirty="0">
                <a:effectLst/>
                <a:latin typeface="Arial" panose="020B0604020202020204" pitchFamily="34" charset="0"/>
                <a:ea typeface="MS Mincho" panose="02020609040205080304" pitchFamily="49" charset="-128"/>
                <a:cs typeface="Arial" panose="020B0604020202020204" pitchFamily="34" charset="0"/>
              </a:rPr>
              <a:t>This project solves these issues by leveraging AWS's serverless and scalable architecture to deploy a static website efficiently, securely, and at minimal cost.</a:t>
            </a:r>
            <a:endParaRPr lang="en-IN" dirty="0">
              <a:effectLst/>
              <a:latin typeface="Arial" panose="020B0604020202020204" pitchFamily="34" charset="0"/>
              <a:ea typeface="MS Mincho" panose="02020609040205080304" pitchFamily="49" charset="-128"/>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390"/>
            <a:ext cx="10018713" cy="1168923"/>
          </a:xfrm>
        </p:spPr>
        <p:txBody>
          <a:bodyPr>
            <a:normAutofit/>
          </a:bodyPr>
          <a:lstStyle/>
          <a:p>
            <a:r>
              <a:rPr lang="en-IN" b="1" u="sng" dirty="0">
                <a:latin typeface="Times New Roman" panose="02020603050405020304" pitchFamily="18" charset="0"/>
                <a:cs typeface="Times New Roman" panose="02020603050405020304" pitchFamily="18" charset="0"/>
              </a:rPr>
              <a:t>SOLUTIONS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5" y="1376045"/>
            <a:ext cx="11502390" cy="5481955"/>
          </a:xfrm>
        </p:spPr>
        <p:txBody>
          <a:bodyPr>
            <a:normAutofit fontScale="70000"/>
          </a:bodyPr>
          <a:lstStyle/>
          <a:p>
            <a:pPr marL="0" indent="0">
              <a:buNone/>
            </a:pPr>
            <a:r>
              <a:rPr lang="en-US" altLang="en-US" dirty="0">
                <a:latin typeface="Arial" panose="020B0604020202020204" pitchFamily="34" charset="0"/>
                <a:cs typeface="Arial" panose="020B0604020202020204" pitchFamily="34" charset="0"/>
              </a:rPr>
              <a:t>By integrating multiple AWS services with a third-party domain provider, this project successfully achieved the following:</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Hosted a static website with global availability using AWS S3 and CloudFront.</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Enabled secure communication through HTTPS using AWS Certificate Manager.</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Improved performance with CloudFront caching, reducing latency and speeding up content delivery.</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Delivered a low-cost, highly scalable, and maintenance-free solution—ideal for blogs, portfolios, or business landing pages.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860" y="160257"/>
            <a:ext cx="10018713" cy="1357459"/>
          </a:xfrm>
        </p:spPr>
        <p:txBody>
          <a:bodyPr/>
          <a:lstStyle/>
          <a:p>
            <a:r>
              <a:rPr lang="en-US" b="1" u="sng" kern="0" dirty="0">
                <a:effectLst/>
                <a:latin typeface="Times New Roman" panose="02020603050405020304" pitchFamily="18" charset="0"/>
                <a:ea typeface="MS Gothic" panose="020B0609070205080204" pitchFamily="49" charset="-128"/>
                <a:cs typeface="Times New Roman" panose="02020603050405020304" pitchFamily="18" charset="0"/>
              </a:rPr>
              <a:t>Screenshots &amp; Output Pages</a:t>
            </a:r>
            <a:br>
              <a:rPr lang="en-IN"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br>
            <a:endParaRPr lang="en-IN"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7144" y="3966082"/>
            <a:ext cx="4210995" cy="2232000"/>
          </a:xfrm>
          <a:prstGeom prst="rect">
            <a:avLst/>
          </a:prstGeom>
          <a:ln>
            <a:solidFill>
              <a:schemeClr val="tx1"/>
            </a:solidFill>
          </a:ln>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144" y="1197000"/>
            <a:ext cx="4210995" cy="2232000"/>
          </a:xfrm>
          <a:prstGeom prst="rect">
            <a:avLst/>
          </a:prstGeom>
          <a:ln>
            <a:solidFill>
              <a:schemeClr val="tx1"/>
            </a:solidFill>
          </a:ln>
        </p:spPr>
      </p:pic>
      <p:sp>
        <p:nvSpPr>
          <p:cNvPr id="20" name="TextBox 19"/>
          <p:cNvSpPr txBox="1"/>
          <p:nvPr/>
        </p:nvSpPr>
        <p:spPr>
          <a:xfrm>
            <a:off x="6616216" y="1104403"/>
            <a:ext cx="5288985" cy="4892675"/>
          </a:xfrm>
          <a:prstGeom prst="rect">
            <a:avLst/>
          </a:prstGeom>
          <a:noFill/>
        </p:spPr>
        <p:txBody>
          <a:bodyPr wrap="square">
            <a:spAutoFit/>
          </a:bodyPr>
          <a:lstStyle/>
          <a:p>
            <a:r>
              <a:rPr lang="en-US" altLang="en-US" sz="2400" dirty="0">
                <a:latin typeface="Arial" panose="020B0604020202020204" pitchFamily="34" charset="0"/>
                <a:cs typeface="Arial" panose="020B0604020202020204" pitchFamily="34" charset="0"/>
              </a:rPr>
              <a:t> I created an Amazon S3 bucket named travelaws.</a:t>
            </a:r>
            <a:r>
              <a:rPr lang="en-IN" altLang="en-US" sz="2400" dirty="0">
                <a:latin typeface="Arial" panose="020B0604020202020204" pitchFamily="34" charset="0"/>
                <a:cs typeface="Arial" panose="020B0604020202020204" pitchFamily="34" charset="0"/>
              </a:rPr>
              <a:t>mayuk</a:t>
            </a:r>
            <a:r>
              <a:rPr lang="en-US" altLang="en-US" sz="2400" dirty="0">
                <a:latin typeface="Arial" panose="020B0604020202020204" pitchFamily="34" charset="0"/>
                <a:cs typeface="Arial" panose="020B0604020202020204" pitchFamily="34" charset="0"/>
              </a:rPr>
              <a:t> to serve as the foundation for hosting the static website.Uploaded all necessary frontend assets, including HTML, CSS, and JavaScript files.Enabled the static website hosting feature within the S3 bucket settings.Configured bucket permissions and policies to allow public read access, ensuring the website could be accessed over the internet.</a:t>
            </a:r>
            <a:endParaRPr lang="en-US"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63525" y="3527266"/>
            <a:ext cx="4061050" cy="2232000"/>
          </a:xfrm>
          <a:prstGeom prst="rect">
            <a:avLst/>
          </a:prstGeom>
          <a:ln>
            <a:solidFill>
              <a:schemeClr val="tx1"/>
            </a:solidFill>
          </a:ln>
        </p:spPr>
      </p:pic>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525" y="752169"/>
            <a:ext cx="4061050" cy="2232000"/>
          </a:xfrm>
          <a:ln>
            <a:solidFill>
              <a:schemeClr val="tx1"/>
            </a:solidFill>
          </a:ln>
        </p:spPr>
      </p:pic>
      <p:sp>
        <p:nvSpPr>
          <p:cNvPr id="11" name="TextBox 10"/>
          <p:cNvSpPr txBox="1"/>
          <p:nvPr/>
        </p:nvSpPr>
        <p:spPr>
          <a:xfrm>
            <a:off x="6380544" y="588620"/>
            <a:ext cx="5726575" cy="5908040"/>
          </a:xfrm>
          <a:prstGeom prst="rect">
            <a:avLst/>
          </a:prstGeom>
          <a:noFill/>
        </p:spPr>
        <p:txBody>
          <a:bodyPr wrap="square">
            <a:spAutoFit/>
          </a:bodyPr>
          <a:lstStyle/>
          <a:p>
            <a:r>
              <a:rPr lang="en-US" altLang="en-US" sz="2400" dirty="0">
                <a:latin typeface="Arial" panose="020B0604020202020204" pitchFamily="34" charset="0"/>
                <a:cs typeface="Arial" panose="020B0604020202020204" pitchFamily="34" charset="0"/>
              </a:rPr>
              <a:t>After acquiring the custom domain travelaws.xyz from GoDaddy, I configured DNS routing to integrate it with AWS services. This involved creating a hosted zone in Amazon Route 53 for the domain, which provided a set of nameserver (NS) records. I then updated the domain settings in GoDaddy by replacing the default nameservers with the ones generated by Route 53. This configuration delegated DNS management to Route 53, allowing it to handle all DNS queries for the domain and successfully route traffic to the AWS-hosted static website.</a:t>
            </a:r>
            <a:endParaRPr lang="en-US" altLang="en-US" sz="24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56734" y="3429000"/>
            <a:ext cx="4339265" cy="2232000"/>
          </a:xfrm>
          <a:ln>
            <a:solidFill>
              <a:schemeClr val="tx1"/>
            </a:solidFill>
          </a:ln>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735" y="668454"/>
            <a:ext cx="4339265" cy="2232000"/>
          </a:xfrm>
          <a:prstGeom prst="rect">
            <a:avLst/>
          </a:prstGeom>
          <a:ln>
            <a:solidFill>
              <a:schemeClr val="tx1"/>
            </a:solidFill>
          </a:ln>
        </p:spPr>
      </p:pic>
      <p:sp>
        <p:nvSpPr>
          <p:cNvPr id="9" name="TextBox 8"/>
          <p:cNvSpPr txBox="1"/>
          <p:nvPr/>
        </p:nvSpPr>
        <p:spPr>
          <a:xfrm>
            <a:off x="6380545" y="668454"/>
            <a:ext cx="5811455" cy="4154984"/>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After the DNS was configured, I moved on to securing the website by enabling HTTPS. For this, I used AWS Certificate Manager (ACM) </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to request an SSL certificate for both </a:t>
            </a:r>
            <a:r>
              <a:rPr lang="en-IN" sz="2400" dirty="0" err="1">
                <a:latin typeface="Arial" panose="020B0604020202020204" pitchFamily="34" charset="0"/>
                <a:cs typeface="Arial" panose="020B0604020202020204" pitchFamily="34" charset="0"/>
              </a:rPr>
              <a:t>travelaws.xyz</a:t>
            </a:r>
            <a:r>
              <a:rPr lang="en-IN" sz="2400" dirty="0">
                <a:latin typeface="Arial" panose="020B0604020202020204" pitchFamily="34" charset="0"/>
                <a:cs typeface="Arial" panose="020B0604020202020204" pitchFamily="34" charset="0"/>
              </a:rPr>
              <a:t> and www.travelaws.xyz. Once the request was validated and the certificate was successfully issued, I was able to use it to encrypt data transferred between users and the website, ensuring a secure browsing experience.</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7500</Words>
  <Application>WPS Presentation</Application>
  <PresentationFormat>Widescreen</PresentationFormat>
  <Paragraphs>109</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Arial</vt:lpstr>
      <vt:lpstr>Times New Roman</vt:lpstr>
      <vt:lpstr>MS Mincho</vt:lpstr>
      <vt:lpstr>Yu Gothic UI</vt:lpstr>
      <vt:lpstr>Cambria</vt:lpstr>
      <vt:lpstr>MS Gothic</vt:lpstr>
      <vt:lpstr>Calibri</vt:lpstr>
      <vt:lpstr>Corbel</vt:lpstr>
      <vt:lpstr>Microsoft YaHei</vt:lpstr>
      <vt:lpstr>Arial Unicode MS</vt:lpstr>
      <vt:lpstr>Gear Drives</vt:lpstr>
      <vt:lpstr>Static Website Hosting Using AWS with Custom Domain Integration </vt:lpstr>
      <vt:lpstr>GOAL</vt:lpstr>
      <vt:lpstr>Tools and Technologies Used </vt:lpstr>
      <vt:lpstr>Methodology </vt:lpstr>
      <vt:lpstr>PROBLEM STATEMENT </vt:lpstr>
      <vt:lpstr>SOLUTIONS</vt:lpstr>
      <vt:lpstr>Screenshots &amp; Output Pages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 sai</dc:creator>
  <cp:lastModifiedBy>K _M_REDDY1</cp:lastModifiedBy>
  <cp:revision>4</cp:revision>
  <dcterms:created xsi:type="dcterms:W3CDTF">2025-04-16T16:27:00Z</dcterms:created>
  <dcterms:modified xsi:type="dcterms:W3CDTF">2025-05-27T17:22:52Z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C39AAD467EDD466ABC79F92167481271_13</vt:lpwstr>
  </property>
  <property fmtid="{D5CDD505-2E9C-101B-9397-08002B2CF9AE}" pid="3" name="KSOProductBuildVer">
    <vt:lpwstr>1033-12.2.0.21179</vt:lpwstr>
  </property>
</Properties>
</file>