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80" r:id="rId21"/>
    <p:sldId id="274" r:id="rId22"/>
    <p:sldId id="275"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2" autoAdjust="0"/>
    <p:restoredTop sz="74189" autoAdjust="0"/>
  </p:normalViewPr>
  <p:slideViewPr>
    <p:cSldViewPr snapToGrid="0" snapToObjects="1" showGuides="1">
      <p:cViewPr varScale="1">
        <p:scale>
          <a:sx n="84" d="100"/>
          <a:sy n="84" d="100"/>
        </p:scale>
        <p:origin x="141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docChgLst>
    <pc:chgData name="INTEC AFRICA" userId="5b8c8430856f8b3a" providerId="LiveId" clId="{0C61B619-2FA9-4AC9-A549-9486595AA2D3}"/>
    <pc:docChg chg="undo custSel addSld modSld">
      <pc:chgData name="INTEC AFRICA" userId="5b8c8430856f8b3a" providerId="LiveId" clId="{0C61B619-2FA9-4AC9-A549-9486595AA2D3}" dt="2023-11-07T14:51:57.264" v="999" actId="20577"/>
      <pc:docMkLst>
        <pc:docMk/>
      </pc:docMkLst>
      <pc:sldChg chg="modSp mod">
        <pc:chgData name="INTEC AFRICA" userId="5b8c8430856f8b3a" providerId="LiveId" clId="{0C61B619-2FA9-4AC9-A549-9486595AA2D3}" dt="2023-11-07T02:41:26.759" v="109" actId="1076"/>
        <pc:sldMkLst>
          <pc:docMk/>
          <pc:sldMk cId="3237914124" sldId="256"/>
        </pc:sldMkLst>
        <pc:spChg chg="mod">
          <ac:chgData name="INTEC AFRICA" userId="5b8c8430856f8b3a" providerId="LiveId" clId="{0C61B619-2FA9-4AC9-A549-9486595AA2D3}" dt="2023-11-07T02:40:52.801" v="67" actId="404"/>
          <ac:spMkLst>
            <pc:docMk/>
            <pc:sldMk cId="3237914124" sldId="256"/>
            <ac:spMk id="2" creationId="{2FE973FE-1F8B-4DED-8DC0-71E987678976}"/>
          </ac:spMkLst>
        </pc:spChg>
        <pc:spChg chg="mod">
          <ac:chgData name="INTEC AFRICA" userId="5b8c8430856f8b3a" providerId="LiveId" clId="{0C61B619-2FA9-4AC9-A549-9486595AA2D3}" dt="2023-11-07T02:41:26.759" v="109" actId="1076"/>
          <ac:spMkLst>
            <pc:docMk/>
            <pc:sldMk cId="3237914124" sldId="256"/>
            <ac:spMk id="3" creationId="{93383873-F31C-4E31-B4BA-B40D502705CE}"/>
          </ac:spMkLst>
        </pc:spChg>
      </pc:sldChg>
      <pc:sldChg chg="addSp delSp modSp mod">
        <pc:chgData name="INTEC AFRICA" userId="5b8c8430856f8b3a" providerId="LiveId" clId="{0C61B619-2FA9-4AC9-A549-9486595AA2D3}" dt="2023-11-07T03:07:53.650" v="260" actId="1076"/>
        <pc:sldMkLst>
          <pc:docMk/>
          <pc:sldMk cId="1957259874" sldId="258"/>
        </pc:sldMkLst>
        <pc:spChg chg="mod">
          <ac:chgData name="INTEC AFRICA" userId="5b8c8430856f8b3a" providerId="LiveId" clId="{0C61B619-2FA9-4AC9-A549-9486595AA2D3}" dt="2023-11-07T03:07:53.650" v="260" actId="1076"/>
          <ac:spMkLst>
            <pc:docMk/>
            <pc:sldMk cId="1957259874" sldId="258"/>
            <ac:spMk id="3" creationId="{E4FC0D20-FACF-4D73-BD27-CF8F6B97546A}"/>
          </ac:spMkLst>
        </pc:spChg>
        <pc:spChg chg="mod">
          <ac:chgData name="INTEC AFRICA" userId="5b8c8430856f8b3a" providerId="LiveId" clId="{0C61B619-2FA9-4AC9-A549-9486595AA2D3}" dt="2023-11-07T03:07:49.070" v="259" actId="1076"/>
          <ac:spMkLst>
            <pc:docMk/>
            <pc:sldMk cId="1957259874" sldId="258"/>
            <ac:spMk id="4" creationId="{ACA6A89D-097D-4968-A07A-39A5B4F78A62}"/>
          </ac:spMkLst>
        </pc:spChg>
        <pc:spChg chg="mod">
          <ac:chgData name="INTEC AFRICA" userId="5b8c8430856f8b3a" providerId="LiveId" clId="{0C61B619-2FA9-4AC9-A549-9486595AA2D3}" dt="2023-11-07T03:03:55.750" v="180" actId="20577"/>
          <ac:spMkLst>
            <pc:docMk/>
            <pc:sldMk cId="1957259874" sldId="258"/>
            <ac:spMk id="8" creationId="{D13C2F43-A283-4FD4-9C0D-BFF93C50AC01}"/>
          </ac:spMkLst>
        </pc:spChg>
        <pc:spChg chg="del">
          <ac:chgData name="INTEC AFRICA" userId="5b8c8430856f8b3a" providerId="LiveId" clId="{0C61B619-2FA9-4AC9-A549-9486595AA2D3}" dt="2023-11-07T03:04:57.684" v="190" actId="478"/>
          <ac:spMkLst>
            <pc:docMk/>
            <pc:sldMk cId="1957259874" sldId="258"/>
            <ac:spMk id="10" creationId="{AE706D50-7D14-4DB8-BE17-5497AA1715EE}"/>
          </ac:spMkLst>
        </pc:spChg>
        <pc:picChg chg="add mod modCrop">
          <ac:chgData name="INTEC AFRICA" userId="5b8c8430856f8b3a" providerId="LiveId" clId="{0C61B619-2FA9-4AC9-A549-9486595AA2D3}" dt="2023-11-07T03:04:35.894" v="187" actId="1076"/>
          <ac:picMkLst>
            <pc:docMk/>
            <pc:sldMk cId="1957259874" sldId="258"/>
            <ac:picMk id="6" creationId="{4DF82053-AAA6-ABF5-042A-924DD5E4084D}"/>
          </ac:picMkLst>
        </pc:picChg>
        <pc:picChg chg="add mod modCrop">
          <ac:chgData name="INTEC AFRICA" userId="5b8c8430856f8b3a" providerId="LiveId" clId="{0C61B619-2FA9-4AC9-A549-9486595AA2D3}" dt="2023-11-07T03:07:00.037" v="199" actId="14100"/>
          <ac:picMkLst>
            <pc:docMk/>
            <pc:sldMk cId="1957259874" sldId="258"/>
            <ac:picMk id="9" creationId="{7297A4DD-30D0-310E-CC4D-303C8112AA5C}"/>
          </ac:picMkLst>
        </pc:picChg>
      </pc:sldChg>
      <pc:sldChg chg="addSp delSp modSp mod">
        <pc:chgData name="INTEC AFRICA" userId="5b8c8430856f8b3a" providerId="LiveId" clId="{0C61B619-2FA9-4AC9-A549-9486595AA2D3}" dt="2023-11-07T14:44:40.876" v="963" actId="27636"/>
        <pc:sldMkLst>
          <pc:docMk/>
          <pc:sldMk cId="3083623366" sldId="260"/>
        </pc:sldMkLst>
        <pc:spChg chg="mod">
          <ac:chgData name="INTEC AFRICA" userId="5b8c8430856f8b3a" providerId="LiveId" clId="{0C61B619-2FA9-4AC9-A549-9486595AA2D3}" dt="2023-11-07T14:44:40.876" v="963" actId="27636"/>
          <ac:spMkLst>
            <pc:docMk/>
            <pc:sldMk cId="3083623366" sldId="260"/>
            <ac:spMk id="3" creationId="{902FD5C4-FE5F-46D2-ABC9-49FA4BB8442F}"/>
          </ac:spMkLst>
        </pc:spChg>
        <pc:spChg chg="add del mod">
          <ac:chgData name="INTEC AFRICA" userId="5b8c8430856f8b3a" providerId="LiveId" clId="{0C61B619-2FA9-4AC9-A549-9486595AA2D3}" dt="2023-11-07T14:44:09.058" v="951" actId="478"/>
          <ac:spMkLst>
            <pc:docMk/>
            <pc:sldMk cId="3083623366" sldId="260"/>
            <ac:spMk id="4" creationId="{09805393-5486-2E00-A855-AF51E6F1A580}"/>
          </ac:spMkLst>
        </pc:spChg>
        <pc:spChg chg="add mod">
          <ac:chgData name="INTEC AFRICA" userId="5b8c8430856f8b3a" providerId="LiveId" clId="{0C61B619-2FA9-4AC9-A549-9486595AA2D3}" dt="2023-11-07T13:51:25.514" v="771" actId="1076"/>
          <ac:spMkLst>
            <pc:docMk/>
            <pc:sldMk cId="3083623366" sldId="260"/>
            <ac:spMk id="6" creationId="{E51FEA5D-8E06-5702-8DE4-AAC61201D1C6}"/>
          </ac:spMkLst>
        </pc:spChg>
        <pc:picChg chg="mod">
          <ac:chgData name="INTEC AFRICA" userId="5b8c8430856f8b3a" providerId="LiveId" clId="{0C61B619-2FA9-4AC9-A549-9486595AA2D3}" dt="2023-11-07T13:50:57.471" v="764" actId="1076"/>
          <ac:picMkLst>
            <pc:docMk/>
            <pc:sldMk cId="3083623366" sldId="260"/>
            <ac:picMk id="5" creationId="{65078B9B-93A7-4517-9E78-2F5C028F2238}"/>
          </ac:picMkLst>
        </pc:picChg>
      </pc:sldChg>
      <pc:sldChg chg="modSp mod">
        <pc:chgData name="INTEC AFRICA" userId="5b8c8430856f8b3a" providerId="LiveId" clId="{0C61B619-2FA9-4AC9-A549-9486595AA2D3}" dt="2023-11-07T14:51:57.264" v="999" actId="20577"/>
        <pc:sldMkLst>
          <pc:docMk/>
          <pc:sldMk cId="710623681" sldId="261"/>
        </pc:sldMkLst>
        <pc:spChg chg="mod">
          <ac:chgData name="INTEC AFRICA" userId="5b8c8430856f8b3a" providerId="LiveId" clId="{0C61B619-2FA9-4AC9-A549-9486595AA2D3}" dt="2023-11-07T14:51:57.264" v="999" actId="20577"/>
          <ac:spMkLst>
            <pc:docMk/>
            <pc:sldMk cId="710623681" sldId="261"/>
            <ac:spMk id="5" creationId="{DC710A13-9821-054D-8648-FB592F1CDDDF}"/>
          </ac:spMkLst>
        </pc:spChg>
      </pc:sldChg>
      <pc:sldChg chg="modSp mod">
        <pc:chgData name="INTEC AFRICA" userId="5b8c8430856f8b3a" providerId="LiveId" clId="{0C61B619-2FA9-4AC9-A549-9486595AA2D3}" dt="2023-11-07T04:04:46.551" v="685" actId="313"/>
        <pc:sldMkLst>
          <pc:docMk/>
          <pc:sldMk cId="452859177" sldId="262"/>
        </pc:sldMkLst>
        <pc:spChg chg="mod">
          <ac:chgData name="INTEC AFRICA" userId="5b8c8430856f8b3a" providerId="LiveId" clId="{0C61B619-2FA9-4AC9-A549-9486595AA2D3}" dt="2023-11-07T04:04:46.551" v="685" actId="313"/>
          <ac:spMkLst>
            <pc:docMk/>
            <pc:sldMk cId="452859177" sldId="262"/>
            <ac:spMk id="3" creationId="{902FD5C4-FE5F-46D2-ABC9-49FA4BB8442F}"/>
          </ac:spMkLst>
        </pc:spChg>
      </pc:sldChg>
      <pc:sldChg chg="addSp delSp modSp mod">
        <pc:chgData name="INTEC AFRICA" userId="5b8c8430856f8b3a" providerId="LiveId" clId="{0C61B619-2FA9-4AC9-A549-9486595AA2D3}" dt="2023-11-07T14:30:50.952" v="876"/>
        <pc:sldMkLst>
          <pc:docMk/>
          <pc:sldMk cId="545569246" sldId="264"/>
        </pc:sldMkLst>
        <pc:spChg chg="add del mod">
          <ac:chgData name="INTEC AFRICA" userId="5b8c8430856f8b3a" providerId="LiveId" clId="{0C61B619-2FA9-4AC9-A549-9486595AA2D3}" dt="2023-11-07T14:28:28.533" v="859" actId="478"/>
          <ac:spMkLst>
            <pc:docMk/>
            <pc:sldMk cId="545569246" sldId="264"/>
            <ac:spMk id="3" creationId="{6933EBCB-356A-ABCC-131C-BA37F3FAF5F4}"/>
          </ac:spMkLst>
        </pc:spChg>
        <pc:spChg chg="del mod">
          <ac:chgData name="INTEC AFRICA" userId="5b8c8430856f8b3a" providerId="LiveId" clId="{0C61B619-2FA9-4AC9-A549-9486595AA2D3}" dt="2023-11-07T04:06:34.149" v="687" actId="478"/>
          <ac:spMkLst>
            <pc:docMk/>
            <pc:sldMk cId="545569246" sldId="264"/>
            <ac:spMk id="3" creationId="{E4FC0D20-FACF-4D73-BD27-CF8F6B97546A}"/>
          </ac:spMkLst>
        </pc:spChg>
        <pc:spChg chg="del">
          <ac:chgData name="INTEC AFRICA" userId="5b8c8430856f8b3a" providerId="LiveId" clId="{0C61B619-2FA9-4AC9-A549-9486595AA2D3}" dt="2023-11-07T04:06:37.746" v="688" actId="478"/>
          <ac:spMkLst>
            <pc:docMk/>
            <pc:sldMk cId="545569246" sldId="264"/>
            <ac:spMk id="4" creationId="{ACA6A89D-097D-4968-A07A-39A5B4F78A62}"/>
          </ac:spMkLst>
        </pc:spChg>
        <pc:spChg chg="add mod">
          <ac:chgData name="INTEC AFRICA" userId="5b8c8430856f8b3a" providerId="LiveId" clId="{0C61B619-2FA9-4AC9-A549-9486595AA2D3}" dt="2023-11-07T14:30:50.952" v="876"/>
          <ac:spMkLst>
            <pc:docMk/>
            <pc:sldMk cId="545569246" sldId="264"/>
            <ac:spMk id="6" creationId="{BE517634-DDEF-6C14-798D-2B774CB86A8C}"/>
          </ac:spMkLst>
        </pc:spChg>
      </pc:sldChg>
      <pc:sldChg chg="modSp mod">
        <pc:chgData name="INTEC AFRICA" userId="5b8c8430856f8b3a" providerId="LiveId" clId="{0C61B619-2FA9-4AC9-A549-9486595AA2D3}" dt="2023-11-07T04:03:03.978" v="657" actId="404"/>
        <pc:sldMkLst>
          <pc:docMk/>
          <pc:sldMk cId="9691683" sldId="267"/>
        </pc:sldMkLst>
        <pc:spChg chg="mod">
          <ac:chgData name="INTEC AFRICA" userId="5b8c8430856f8b3a" providerId="LiveId" clId="{0C61B619-2FA9-4AC9-A549-9486595AA2D3}" dt="2023-11-07T04:03:03.978" v="657" actId="404"/>
          <ac:spMkLst>
            <pc:docMk/>
            <pc:sldMk cId="9691683" sldId="267"/>
            <ac:spMk id="3" creationId="{902FD5C4-FE5F-46D2-ABC9-49FA4BB8442F}"/>
          </ac:spMkLst>
        </pc:spChg>
      </pc:sldChg>
      <pc:sldChg chg="addSp delSp modSp mod">
        <pc:chgData name="INTEC AFRICA" userId="5b8c8430856f8b3a" providerId="LiveId" clId="{0C61B619-2FA9-4AC9-A549-9486595AA2D3}" dt="2023-11-07T03:19:23.070" v="506" actId="20577"/>
        <pc:sldMkLst>
          <pc:docMk/>
          <pc:sldMk cId="916853615" sldId="268"/>
        </pc:sldMkLst>
        <pc:spChg chg="mod">
          <ac:chgData name="INTEC AFRICA" userId="5b8c8430856f8b3a" providerId="LiveId" clId="{0C61B619-2FA9-4AC9-A549-9486595AA2D3}" dt="2023-11-07T03:19:23.070" v="506" actId="20577"/>
          <ac:spMkLst>
            <pc:docMk/>
            <pc:sldMk cId="916853615" sldId="268"/>
            <ac:spMk id="2" creationId="{2873BEC0-94F5-4226-A9E7-51B66045EF49}"/>
          </ac:spMkLst>
        </pc:spChg>
        <pc:spChg chg="add del mod">
          <ac:chgData name="INTEC AFRICA" userId="5b8c8430856f8b3a" providerId="LiveId" clId="{0C61B619-2FA9-4AC9-A549-9486595AA2D3}" dt="2023-11-07T03:16:48.565" v="363" actId="478"/>
          <ac:spMkLst>
            <pc:docMk/>
            <pc:sldMk cId="916853615" sldId="268"/>
            <ac:spMk id="6" creationId="{26D295E0-5090-091B-57C5-9105C7B37495}"/>
          </ac:spMkLst>
        </pc:spChg>
        <pc:spChg chg="del">
          <ac:chgData name="INTEC AFRICA" userId="5b8c8430856f8b3a" providerId="LiveId" clId="{0C61B619-2FA9-4AC9-A549-9486595AA2D3}" dt="2023-11-07T03:16:45.345" v="362" actId="478"/>
          <ac:spMkLst>
            <pc:docMk/>
            <pc:sldMk cId="916853615" sldId="268"/>
            <ac:spMk id="8" creationId="{EFCC0E64-0E5B-4BA1-BC72-30FA1DE96F29}"/>
          </ac:spMkLst>
        </pc:spChg>
        <pc:picChg chg="add mod">
          <ac:chgData name="INTEC AFRICA" userId="5b8c8430856f8b3a" providerId="LiveId" clId="{0C61B619-2FA9-4AC9-A549-9486595AA2D3}" dt="2023-11-07T03:17:00.602" v="366" actId="1076"/>
          <ac:picMkLst>
            <pc:docMk/>
            <pc:sldMk cId="916853615" sldId="268"/>
            <ac:picMk id="4" creationId="{467E7A8A-FE41-BA37-26FA-5B77ED606ABD}"/>
          </ac:picMkLst>
        </pc:picChg>
      </pc:sldChg>
      <pc:sldChg chg="addSp delSp modSp mod">
        <pc:chgData name="INTEC AFRICA" userId="5b8c8430856f8b3a" providerId="LiveId" clId="{0C61B619-2FA9-4AC9-A549-9486595AA2D3}" dt="2023-11-07T03:19:30.996" v="512" actId="20577"/>
        <pc:sldMkLst>
          <pc:docMk/>
          <pc:sldMk cId="3266127139" sldId="269"/>
        </pc:sldMkLst>
        <pc:spChg chg="mod">
          <ac:chgData name="INTEC AFRICA" userId="5b8c8430856f8b3a" providerId="LiveId" clId="{0C61B619-2FA9-4AC9-A549-9486595AA2D3}" dt="2023-11-07T03:19:30.996" v="512" actId="20577"/>
          <ac:spMkLst>
            <pc:docMk/>
            <pc:sldMk cId="3266127139" sldId="269"/>
            <ac:spMk id="2" creationId="{2873BEC0-94F5-4226-A9E7-51B66045EF49}"/>
          </ac:spMkLst>
        </pc:spChg>
        <pc:spChg chg="add del mod">
          <ac:chgData name="INTEC AFRICA" userId="5b8c8430856f8b3a" providerId="LiveId" clId="{0C61B619-2FA9-4AC9-A549-9486595AA2D3}" dt="2023-11-07T03:17:18.722" v="368" actId="931"/>
          <ac:spMkLst>
            <pc:docMk/>
            <pc:sldMk cId="3266127139" sldId="269"/>
            <ac:spMk id="4" creationId="{BFA8A7E7-C2D0-AFB8-948F-1530125FBE09}"/>
          </ac:spMkLst>
        </pc:spChg>
        <pc:spChg chg="del">
          <ac:chgData name="INTEC AFRICA" userId="5b8c8430856f8b3a" providerId="LiveId" clId="{0C61B619-2FA9-4AC9-A549-9486595AA2D3}" dt="2023-11-07T03:17:11.359" v="367" actId="478"/>
          <ac:spMkLst>
            <pc:docMk/>
            <pc:sldMk cId="3266127139" sldId="269"/>
            <ac:spMk id="8" creationId="{EFCC0E64-0E5B-4BA1-BC72-30FA1DE96F29}"/>
          </ac:spMkLst>
        </pc:spChg>
        <pc:picChg chg="add mod">
          <ac:chgData name="INTEC AFRICA" userId="5b8c8430856f8b3a" providerId="LiveId" clId="{0C61B619-2FA9-4AC9-A549-9486595AA2D3}" dt="2023-11-07T03:17:27.180" v="369" actId="14100"/>
          <ac:picMkLst>
            <pc:docMk/>
            <pc:sldMk cId="3266127139" sldId="269"/>
            <ac:picMk id="6" creationId="{BF72D38D-7E34-DCE5-EDD5-FEA5FE08203E}"/>
          </ac:picMkLst>
        </pc:picChg>
      </pc:sldChg>
      <pc:sldChg chg="addSp delSp modSp mod">
        <pc:chgData name="INTEC AFRICA" userId="5b8c8430856f8b3a" providerId="LiveId" clId="{0C61B619-2FA9-4AC9-A549-9486595AA2D3}" dt="2023-11-07T03:17:59.277" v="388" actId="20577"/>
        <pc:sldMkLst>
          <pc:docMk/>
          <pc:sldMk cId="3517973280" sldId="270"/>
        </pc:sldMkLst>
        <pc:spChg chg="mod">
          <ac:chgData name="INTEC AFRICA" userId="5b8c8430856f8b3a" providerId="LiveId" clId="{0C61B619-2FA9-4AC9-A549-9486595AA2D3}" dt="2023-11-07T03:17:59.277" v="388" actId="20577"/>
          <ac:spMkLst>
            <pc:docMk/>
            <pc:sldMk cId="3517973280" sldId="270"/>
            <ac:spMk id="2" creationId="{2873BEC0-94F5-4226-A9E7-51B66045EF49}"/>
          </ac:spMkLst>
        </pc:spChg>
        <pc:spChg chg="add del mod">
          <ac:chgData name="INTEC AFRICA" userId="5b8c8430856f8b3a" providerId="LiveId" clId="{0C61B619-2FA9-4AC9-A549-9486595AA2D3}" dt="2023-11-07T03:17:40.893" v="372" actId="931"/>
          <ac:spMkLst>
            <pc:docMk/>
            <pc:sldMk cId="3517973280" sldId="270"/>
            <ac:spMk id="4" creationId="{F2469B55-11E0-727B-CD0B-C9C84B5DE27B}"/>
          </ac:spMkLst>
        </pc:spChg>
        <pc:spChg chg="del mod">
          <ac:chgData name="INTEC AFRICA" userId="5b8c8430856f8b3a" providerId="LiveId" clId="{0C61B619-2FA9-4AC9-A549-9486595AA2D3}" dt="2023-11-07T03:17:37.125" v="371" actId="478"/>
          <ac:spMkLst>
            <pc:docMk/>
            <pc:sldMk cId="3517973280" sldId="270"/>
            <ac:spMk id="8" creationId="{EFCC0E64-0E5B-4BA1-BC72-30FA1DE96F29}"/>
          </ac:spMkLst>
        </pc:spChg>
        <pc:picChg chg="add mod">
          <ac:chgData name="INTEC AFRICA" userId="5b8c8430856f8b3a" providerId="LiveId" clId="{0C61B619-2FA9-4AC9-A549-9486595AA2D3}" dt="2023-11-07T03:17:48.255" v="374" actId="1076"/>
          <ac:picMkLst>
            <pc:docMk/>
            <pc:sldMk cId="3517973280" sldId="270"/>
            <ac:picMk id="6" creationId="{E8B0D859-400D-6D60-C0D0-3CCFD2AB456A}"/>
          </ac:picMkLst>
        </pc:picChg>
      </pc:sldChg>
      <pc:sldChg chg="modSp mod">
        <pc:chgData name="INTEC AFRICA" userId="5b8c8430856f8b3a" providerId="LiveId" clId="{0C61B619-2FA9-4AC9-A549-9486595AA2D3}" dt="2023-11-07T14:47:12.476" v="982" actId="20577"/>
        <pc:sldMkLst>
          <pc:docMk/>
          <pc:sldMk cId="2161130591" sldId="272"/>
        </pc:sldMkLst>
        <pc:spChg chg="mod">
          <ac:chgData name="INTEC AFRICA" userId="5b8c8430856f8b3a" providerId="LiveId" clId="{0C61B619-2FA9-4AC9-A549-9486595AA2D3}" dt="2023-11-07T14:47:12.476" v="982" actId="20577"/>
          <ac:spMkLst>
            <pc:docMk/>
            <pc:sldMk cId="2161130591" sldId="272"/>
            <ac:spMk id="5" creationId="{28684E62-A9F8-4E7A-AB01-78893062A1B4}"/>
          </ac:spMkLst>
        </pc:spChg>
        <pc:picChg chg="mod">
          <ac:chgData name="INTEC AFRICA" userId="5b8c8430856f8b3a" providerId="LiveId" clId="{0C61B619-2FA9-4AC9-A549-9486595AA2D3}" dt="2023-11-07T14:46:29.171" v="970" actId="1076"/>
          <ac:picMkLst>
            <pc:docMk/>
            <pc:sldMk cId="2161130591" sldId="272"/>
            <ac:picMk id="3" creationId="{22E5FA6B-CA5C-4FB5-AAB3-8260D2EF86C9}"/>
          </ac:picMkLst>
        </pc:picChg>
      </pc:sldChg>
      <pc:sldChg chg="addSp delSp modSp mod">
        <pc:chgData name="INTEC AFRICA" userId="5b8c8430856f8b3a" providerId="LiveId" clId="{0C61B619-2FA9-4AC9-A549-9486595AA2D3}" dt="2023-11-07T14:41:39.959" v="942" actId="113"/>
        <pc:sldMkLst>
          <pc:docMk/>
          <pc:sldMk cId="647271476" sldId="273"/>
        </pc:sldMkLst>
        <pc:spChg chg="mod">
          <ac:chgData name="INTEC AFRICA" userId="5b8c8430856f8b3a" providerId="LiveId" clId="{0C61B619-2FA9-4AC9-A549-9486595AA2D3}" dt="2023-11-07T14:41:39.959" v="942" actId="113"/>
          <ac:spMkLst>
            <pc:docMk/>
            <pc:sldMk cId="647271476" sldId="273"/>
            <ac:spMk id="3" creationId="{E4FC0D20-FACF-4D73-BD27-CF8F6B97546A}"/>
          </ac:spMkLst>
        </pc:spChg>
        <pc:spChg chg="del">
          <ac:chgData name="INTEC AFRICA" userId="5b8c8430856f8b3a" providerId="LiveId" clId="{0C61B619-2FA9-4AC9-A549-9486595AA2D3}" dt="2023-11-07T03:21:02.187" v="513" actId="478"/>
          <ac:spMkLst>
            <pc:docMk/>
            <pc:sldMk cId="647271476" sldId="273"/>
            <ac:spMk id="4" creationId="{ACA6A89D-097D-4968-A07A-39A5B4F78A62}"/>
          </ac:spMkLst>
        </pc:spChg>
        <pc:spChg chg="add del mod">
          <ac:chgData name="INTEC AFRICA" userId="5b8c8430856f8b3a" providerId="LiveId" clId="{0C61B619-2FA9-4AC9-A549-9486595AA2D3}" dt="2023-11-07T03:21:04.439" v="514" actId="478"/>
          <ac:spMkLst>
            <pc:docMk/>
            <pc:sldMk cId="647271476" sldId="273"/>
            <ac:spMk id="6" creationId="{62B6F515-5DC2-748A-9018-08CC0011BCFC}"/>
          </ac:spMkLst>
        </pc:spChg>
      </pc:sldChg>
      <pc:sldChg chg="modSp mod">
        <pc:chgData name="INTEC AFRICA" userId="5b8c8430856f8b3a" providerId="LiveId" clId="{0C61B619-2FA9-4AC9-A549-9486595AA2D3}" dt="2023-11-07T14:49:57.069" v="993" actId="27636"/>
        <pc:sldMkLst>
          <pc:docMk/>
          <pc:sldMk cId="1630123617" sldId="274"/>
        </pc:sldMkLst>
        <pc:spChg chg="mod">
          <ac:chgData name="INTEC AFRICA" userId="5b8c8430856f8b3a" providerId="LiveId" clId="{0C61B619-2FA9-4AC9-A549-9486595AA2D3}" dt="2023-11-07T14:49:57.069" v="993" actId="27636"/>
          <ac:spMkLst>
            <pc:docMk/>
            <pc:sldMk cId="1630123617" sldId="274"/>
            <ac:spMk id="5" creationId="{28684E62-A9F8-4E7A-AB01-78893062A1B4}"/>
          </ac:spMkLst>
        </pc:spChg>
      </pc:sldChg>
      <pc:sldChg chg="modSp mod">
        <pc:chgData name="INTEC AFRICA" userId="5b8c8430856f8b3a" providerId="LiveId" clId="{0C61B619-2FA9-4AC9-A549-9486595AA2D3}" dt="2023-11-07T03:23:55.618" v="626" actId="20577"/>
        <pc:sldMkLst>
          <pc:docMk/>
          <pc:sldMk cId="3410008520" sldId="275"/>
        </pc:sldMkLst>
        <pc:spChg chg="mod">
          <ac:chgData name="INTEC AFRICA" userId="5b8c8430856f8b3a" providerId="LiveId" clId="{0C61B619-2FA9-4AC9-A549-9486595AA2D3}" dt="2023-11-07T03:23:55.618" v="626" actId="20577"/>
          <ac:spMkLst>
            <pc:docMk/>
            <pc:sldMk cId="3410008520" sldId="275"/>
            <ac:spMk id="5" creationId="{28684E62-A9F8-4E7A-AB01-78893062A1B4}"/>
          </ac:spMkLst>
        </pc:spChg>
      </pc:sldChg>
      <pc:sldChg chg="addSp delSp modSp mod">
        <pc:chgData name="INTEC AFRICA" userId="5b8c8430856f8b3a" providerId="LiveId" clId="{0C61B619-2FA9-4AC9-A549-9486595AA2D3}" dt="2023-11-07T03:40:28.284" v="646" actId="1076"/>
        <pc:sldMkLst>
          <pc:docMk/>
          <pc:sldMk cId="3078551498" sldId="276"/>
        </pc:sldMkLst>
        <pc:spChg chg="add del mod">
          <ac:chgData name="INTEC AFRICA" userId="5b8c8430856f8b3a" providerId="LiveId" clId="{0C61B619-2FA9-4AC9-A549-9486595AA2D3}" dt="2023-11-07T03:40:05.806" v="643"/>
          <ac:spMkLst>
            <pc:docMk/>
            <pc:sldMk cId="3078551498" sldId="276"/>
            <ac:spMk id="3" creationId="{902FD5C4-FE5F-46D2-ABC9-49FA4BB8442F}"/>
          </ac:spMkLst>
        </pc:spChg>
        <pc:graphicFrameChg chg="add mod">
          <ac:chgData name="INTEC AFRICA" userId="5b8c8430856f8b3a" providerId="LiveId" clId="{0C61B619-2FA9-4AC9-A549-9486595AA2D3}" dt="2023-11-07T03:40:00.380" v="642"/>
          <ac:graphicFrameMkLst>
            <pc:docMk/>
            <pc:sldMk cId="3078551498" sldId="276"/>
            <ac:graphicFrameMk id="4" creationId="{CDE897E3-6650-731A-CD5C-B73E55A14B44}"/>
          </ac:graphicFrameMkLst>
        </pc:graphicFrameChg>
        <pc:picChg chg="add mod">
          <ac:chgData name="INTEC AFRICA" userId="5b8c8430856f8b3a" providerId="LiveId" clId="{0C61B619-2FA9-4AC9-A549-9486595AA2D3}" dt="2023-11-07T03:40:09.996" v="644" actId="1076"/>
          <ac:picMkLst>
            <pc:docMk/>
            <pc:sldMk cId="3078551498" sldId="276"/>
            <ac:picMk id="5" creationId="{14405072-205C-7DE9-065C-9B267C4C7EFA}"/>
          </ac:picMkLst>
        </pc:picChg>
        <pc:picChg chg="add mod">
          <ac:chgData name="INTEC AFRICA" userId="5b8c8430856f8b3a" providerId="LiveId" clId="{0C61B619-2FA9-4AC9-A549-9486595AA2D3}" dt="2023-11-07T03:40:28.284" v="646" actId="1076"/>
          <ac:picMkLst>
            <pc:docMk/>
            <pc:sldMk cId="3078551498" sldId="276"/>
            <ac:picMk id="6" creationId="{49731D80-E960-26DB-DC77-0180324D978C}"/>
          </ac:picMkLst>
        </pc:picChg>
      </pc:sldChg>
      <pc:sldChg chg="addSp delSp modSp mod">
        <pc:chgData name="INTEC AFRICA" userId="5b8c8430856f8b3a" providerId="LiveId" clId="{0C61B619-2FA9-4AC9-A549-9486595AA2D3}" dt="2023-11-07T04:01:42.978" v="652" actId="1076"/>
        <pc:sldMkLst>
          <pc:docMk/>
          <pc:sldMk cId="1817399028" sldId="277"/>
        </pc:sldMkLst>
        <pc:spChg chg="del mod">
          <ac:chgData name="INTEC AFRICA" userId="5b8c8430856f8b3a" providerId="LiveId" clId="{0C61B619-2FA9-4AC9-A549-9486595AA2D3}" dt="2023-11-07T04:01:27.001" v="648"/>
          <ac:spMkLst>
            <pc:docMk/>
            <pc:sldMk cId="1817399028" sldId="277"/>
            <ac:spMk id="3" creationId="{902FD5C4-FE5F-46D2-ABC9-49FA4BB8442F}"/>
          </ac:spMkLst>
        </pc:spChg>
        <pc:graphicFrameChg chg="add mod">
          <ac:chgData name="INTEC AFRICA" userId="5b8c8430856f8b3a" providerId="LiveId" clId="{0C61B619-2FA9-4AC9-A549-9486595AA2D3}" dt="2023-11-07T04:01:42.978" v="652" actId="1076"/>
          <ac:graphicFrameMkLst>
            <pc:docMk/>
            <pc:sldMk cId="1817399028" sldId="277"/>
            <ac:graphicFrameMk id="4" creationId="{8831D033-B015-C047-0483-3B0C956E5B17}"/>
          </ac:graphicFrameMkLst>
        </pc:graphicFrameChg>
      </pc:sldChg>
      <pc:sldChg chg="addSp delSp modSp mod">
        <pc:chgData name="INTEC AFRICA" userId="5b8c8430856f8b3a" providerId="LiveId" clId="{0C61B619-2FA9-4AC9-A549-9486595AA2D3}" dt="2023-11-07T03:13:13.975" v="358" actId="1076"/>
        <pc:sldMkLst>
          <pc:docMk/>
          <pc:sldMk cId="1074638838" sldId="278"/>
        </pc:sldMkLst>
        <pc:spChg chg="mod">
          <ac:chgData name="INTEC AFRICA" userId="5b8c8430856f8b3a" providerId="LiveId" clId="{0C61B619-2FA9-4AC9-A549-9486595AA2D3}" dt="2023-11-07T03:12:05.652" v="347" actId="27636"/>
          <ac:spMkLst>
            <pc:docMk/>
            <pc:sldMk cId="1074638838" sldId="278"/>
            <ac:spMk id="3" creationId="{E4FC0D20-FACF-4D73-BD27-CF8F6B97546A}"/>
          </ac:spMkLst>
        </pc:spChg>
        <pc:spChg chg="mod">
          <ac:chgData name="INTEC AFRICA" userId="5b8c8430856f8b3a" providerId="LiveId" clId="{0C61B619-2FA9-4AC9-A549-9486595AA2D3}" dt="2023-11-07T03:12:05.652" v="348" actId="27636"/>
          <ac:spMkLst>
            <pc:docMk/>
            <pc:sldMk cId="1074638838" sldId="278"/>
            <ac:spMk id="4" creationId="{ACA6A89D-097D-4968-A07A-39A5B4F78A62}"/>
          </ac:spMkLst>
        </pc:spChg>
        <pc:spChg chg="del">
          <ac:chgData name="INTEC AFRICA" userId="5b8c8430856f8b3a" providerId="LiveId" clId="{0C61B619-2FA9-4AC9-A549-9486595AA2D3}" dt="2023-11-07T03:09:45.822" v="268" actId="478"/>
          <ac:spMkLst>
            <pc:docMk/>
            <pc:sldMk cId="1074638838" sldId="278"/>
            <ac:spMk id="8" creationId="{D13C2F43-A283-4FD4-9C0D-BFF93C50AC01}"/>
          </ac:spMkLst>
        </pc:spChg>
        <pc:spChg chg="del">
          <ac:chgData name="INTEC AFRICA" userId="5b8c8430856f8b3a" providerId="LiveId" clId="{0C61B619-2FA9-4AC9-A549-9486595AA2D3}" dt="2023-11-07T03:09:58.157" v="269" actId="478"/>
          <ac:spMkLst>
            <pc:docMk/>
            <pc:sldMk cId="1074638838" sldId="278"/>
            <ac:spMk id="10" creationId="{AE706D50-7D14-4DB8-BE17-5497AA1715EE}"/>
          </ac:spMkLst>
        </pc:spChg>
        <pc:picChg chg="add mod modCrop">
          <ac:chgData name="INTEC AFRICA" userId="5b8c8430856f8b3a" providerId="LiveId" clId="{0C61B619-2FA9-4AC9-A549-9486595AA2D3}" dt="2023-11-07T03:13:06.315" v="356" actId="14100"/>
          <ac:picMkLst>
            <pc:docMk/>
            <pc:sldMk cId="1074638838" sldId="278"/>
            <ac:picMk id="6" creationId="{5630C9D1-C545-9CA8-D7A6-7FE699EA88A2}"/>
          </ac:picMkLst>
        </pc:picChg>
        <pc:picChg chg="add mod modCrop">
          <ac:chgData name="INTEC AFRICA" userId="5b8c8430856f8b3a" providerId="LiveId" clId="{0C61B619-2FA9-4AC9-A549-9486595AA2D3}" dt="2023-11-07T03:13:13.975" v="358" actId="1076"/>
          <ac:picMkLst>
            <pc:docMk/>
            <pc:sldMk cId="1074638838" sldId="278"/>
            <ac:picMk id="9" creationId="{57A5B104-CFC8-4E16-1BA4-347C2CCC8626}"/>
          </ac:picMkLst>
        </pc:picChg>
      </pc:sldChg>
      <pc:sldChg chg="delSp modSp mod">
        <pc:chgData name="INTEC AFRICA" userId="5b8c8430856f8b3a" providerId="LiveId" clId="{0C61B619-2FA9-4AC9-A549-9486595AA2D3}" dt="2023-11-07T14:31:24.009" v="879" actId="20577"/>
        <pc:sldMkLst>
          <pc:docMk/>
          <pc:sldMk cId="2659604895" sldId="279"/>
        </pc:sldMkLst>
        <pc:spChg chg="del mod">
          <ac:chgData name="INTEC AFRICA" userId="5b8c8430856f8b3a" providerId="LiveId" clId="{0C61B619-2FA9-4AC9-A549-9486595AA2D3}" dt="2023-11-07T04:09:08.592" v="697" actId="478"/>
          <ac:spMkLst>
            <pc:docMk/>
            <pc:sldMk cId="2659604895" sldId="279"/>
            <ac:spMk id="3" creationId="{E4FC0D20-FACF-4D73-BD27-CF8F6B97546A}"/>
          </ac:spMkLst>
        </pc:spChg>
        <pc:spChg chg="mod">
          <ac:chgData name="INTEC AFRICA" userId="5b8c8430856f8b3a" providerId="LiveId" clId="{0C61B619-2FA9-4AC9-A549-9486595AA2D3}" dt="2023-11-07T14:31:24.009" v="879" actId="20577"/>
          <ac:spMkLst>
            <pc:docMk/>
            <pc:sldMk cId="2659604895" sldId="279"/>
            <ac:spMk id="4" creationId="{ACA6A89D-097D-4968-A07A-39A5B4F78A62}"/>
          </ac:spMkLst>
        </pc:spChg>
      </pc:sldChg>
      <pc:sldChg chg="modSp add mod">
        <pc:chgData name="INTEC AFRICA" userId="5b8c8430856f8b3a" providerId="LiveId" clId="{0C61B619-2FA9-4AC9-A549-9486595AA2D3}" dt="2023-11-07T14:41:29.329" v="940" actId="113"/>
        <pc:sldMkLst>
          <pc:docMk/>
          <pc:sldMk cId="1671518131" sldId="280"/>
        </pc:sldMkLst>
        <pc:spChg chg="mod">
          <ac:chgData name="INTEC AFRICA" userId="5b8c8430856f8b3a" providerId="LiveId" clId="{0C61B619-2FA9-4AC9-A549-9486595AA2D3}" dt="2023-11-07T14:41:29.329" v="940" actId="113"/>
          <ac:spMkLst>
            <pc:docMk/>
            <pc:sldMk cId="1671518131" sldId="280"/>
            <ac:spMk id="3" creationId="{E4FC0D20-FACF-4D73-BD27-CF8F6B97546A}"/>
          </ac:spMkLst>
        </pc:spChg>
      </pc:sldChg>
    </pc:docChg>
  </pc:docChgLst>
  <pc:docChgLst>
    <pc:chgData name="INTEC AFRICA" userId="5b8c8430856f8b3a" providerId="LiveId" clId="{A2BE2B1D-10E1-45F5-A89B-007F246B448A}"/>
    <pc:docChg chg="modSld">
      <pc:chgData name="INTEC AFRICA" userId="5b8c8430856f8b3a" providerId="LiveId" clId="{A2BE2B1D-10E1-45F5-A89B-007F246B448A}" dt="2023-11-07T14:55:18.712" v="0" actId="12"/>
      <pc:docMkLst>
        <pc:docMk/>
      </pc:docMkLst>
      <pc:sldChg chg="modSp mod">
        <pc:chgData name="INTEC AFRICA" userId="5b8c8430856f8b3a" providerId="LiveId" clId="{A2BE2B1D-10E1-45F5-A89B-007F246B448A}" dt="2023-11-07T14:55:18.712" v="0" actId="12"/>
        <pc:sldMkLst>
          <pc:docMk/>
          <pc:sldMk cId="3083623366" sldId="260"/>
        </pc:sldMkLst>
        <pc:spChg chg="mod">
          <ac:chgData name="INTEC AFRICA" userId="5b8c8430856f8b3a" providerId="LiveId" clId="{A2BE2B1D-10E1-45F5-A89B-007F246B448A}" dt="2023-11-07T14:55:18.712" v="0" actId="12"/>
          <ac:spMkLst>
            <pc:docMk/>
            <pc:sldMk cId="3083623366" sldId="260"/>
            <ac:spMk id="3" creationId="{902FD5C4-FE5F-46D2-ABC9-49FA4BB8442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b8c8430856f8b3a/Desktop/2%20IBM%20Data%20Analysis/9%20IBM%20Data%20Analyst%20Capstone%20Project/Week1/popular-languag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'[popular-languages.xlsx]popular-languages'!$B$1</c:f>
              <c:strCache>
                <c:ptCount val="1"/>
                <c:pt idx="0">
                  <c:v>Average Annual Salary</c:v>
                </c:pt>
              </c:strCache>
            </c:strRef>
          </c:tx>
          <c:spPr>
            <a:solidFill>
              <a:schemeClr val="accent1"/>
            </a:solidFill>
            <a:ln>
              <a:noFill/>
            </a:ln>
            <a:effectLst/>
          </c:spPr>
          <c:invertIfNegative val="0"/>
          <c:cat>
            <c:strRef>
              <c:f>'[popular-languages.xlsx]popular-languages'!$A$2:$A$11</c:f>
              <c:strCache>
                <c:ptCount val="10"/>
                <c:pt idx="0">
                  <c:v>Swift</c:v>
                </c:pt>
                <c:pt idx="1">
                  <c:v>SQL</c:v>
                </c:pt>
                <c:pt idx="2">
                  <c:v>R</c:v>
                </c:pt>
                <c:pt idx="3">
                  <c:v>Python</c:v>
                </c:pt>
                <c:pt idx="4">
                  <c:v>PHP</c:v>
                </c:pt>
                <c:pt idx="5">
                  <c:v>Javascript</c:v>
                </c:pt>
                <c:pt idx="6">
                  <c:v>Java</c:v>
                </c:pt>
                <c:pt idx="7">
                  <c:v>Go</c:v>
                </c:pt>
                <c:pt idx="8">
                  <c:v>C++</c:v>
                </c:pt>
                <c:pt idx="9">
                  <c:v>C#</c:v>
                </c:pt>
              </c:strCache>
            </c:strRef>
          </c:cat>
          <c:val>
            <c:numRef>
              <c:f>'[popular-languages.xlsx]popular-languages'!$B$2:$B$11</c:f>
              <c:numCache>
                <c:formatCode>0.0</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2B7F-470E-A781-665F56776F67}"/>
            </c:ext>
          </c:extLst>
        </c:ser>
        <c:dLbls>
          <c:showLegendKey val="0"/>
          <c:showVal val="0"/>
          <c:showCatName val="0"/>
          <c:showSerName val="0"/>
          <c:showPercent val="0"/>
          <c:showBubbleSize val="0"/>
        </c:dLbls>
        <c:gapWidth val="219"/>
        <c:overlap val="-27"/>
        <c:axId val="295473855"/>
        <c:axId val="290532367"/>
      </c:barChart>
      <c:catAx>
        <c:axId val="29547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532367"/>
        <c:crosses val="autoZero"/>
        <c:auto val="1"/>
        <c:lblAlgn val="ctr"/>
        <c:lblOffset val="100"/>
        <c:noMultiLvlLbl val="0"/>
      </c:catAx>
      <c:valAx>
        <c:axId val="290532367"/>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4738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427858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85723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68982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35772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191114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94537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28547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076173" cy="1325563"/>
          </a:xfrm>
        </p:spPr>
        <p:txBody>
          <a:bodyPr anchor="ctr">
            <a:noAutofit/>
          </a:bodyPr>
          <a:lstStyle/>
          <a:p>
            <a:r>
              <a:rPr lang="en-US" sz="3200" dirty="0">
                <a:solidFill>
                  <a:srgbClr val="0E659B"/>
                </a:solidFill>
              </a:rPr>
              <a:t>Analysis of Stack Overflow Developer Survey 2019</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212128" y="4424303"/>
            <a:ext cx="5181600" cy="2616956"/>
          </a:xfrm>
        </p:spPr>
        <p:txBody>
          <a:bodyPr>
            <a:normAutofit/>
          </a:bodyPr>
          <a:lstStyle/>
          <a:p>
            <a:pPr marL="0" indent="0">
              <a:buNone/>
            </a:pPr>
            <a:r>
              <a:rPr lang="en-US" dirty="0"/>
              <a:t>Karim Ali</a:t>
            </a:r>
          </a:p>
          <a:p>
            <a:pPr marL="0" indent="0">
              <a:buNone/>
            </a:pPr>
            <a:r>
              <a:rPr lang="en-US" dirty="0"/>
              <a:t>07.11.2023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13567" y="1825625"/>
            <a:ext cx="10840233" cy="3973926"/>
          </a:xfrm>
        </p:spPr>
        <p:txBody>
          <a:bodyPr>
            <a:normAutofit/>
          </a:bodyPr>
          <a:lstStyle/>
          <a:p>
            <a:pPr marL="0" indent="0">
              <a:buNone/>
            </a:pPr>
            <a:r>
              <a:rPr lang="en-GB" dirty="0"/>
              <a:t>MySQL is the most widely used database, with Microsoft SQL Server and PostgreSQL following closely. </a:t>
            </a:r>
          </a:p>
          <a:p>
            <a:pPr marL="0" indent="0">
              <a:buNone/>
            </a:pPr>
            <a:r>
              <a:rPr lang="en-GB" dirty="0"/>
              <a:t>MongoDB and Elasticsearch are also widely adopted. </a:t>
            </a:r>
          </a:p>
          <a:p>
            <a:pPr marL="0" indent="0">
              <a:buNone/>
            </a:pPr>
            <a:r>
              <a:rPr lang="en-GB" dirty="0"/>
              <a:t>For future trends, MongoDB and PostgreSQL are poised to maintain their popularity, with Redis and Firebase showing significant growth potential.</a:t>
            </a:r>
          </a:p>
          <a:p>
            <a:pPr marL="0" indent="0">
              <a:buNone/>
            </a:pPr>
            <a:endParaRPr lang="en-GB" dirty="0"/>
          </a:p>
          <a:p>
            <a:pPr marL="0" indent="0">
              <a:buNone/>
            </a:pPr>
            <a:r>
              <a:rPr lang="en-GB" dirty="0"/>
              <a:t>Database administrators must be proficient in MySQL, Microsoft SQL Server, and PostgreSQL.</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401709" cy="2569239"/>
          </a:xfrm>
        </p:spPr>
        <p:txBody>
          <a:bodyPr>
            <a:normAutofit/>
          </a:bodyPr>
          <a:lstStyle/>
          <a:p>
            <a:pPr marL="0" indent="0">
              <a:buNone/>
            </a:pPr>
            <a:r>
              <a:rPr lang="en-US" sz="1600" dirty="0"/>
              <a:t>https://eu-gb.dataplatform.cloud.ibm.com/dashboards/f3dbcee8-c010-4221-afcc-2b80b1207438/view/5769df7703f110de43d1f6e407cf2e507e3f250cbbbbd15083807b490b637197f36a1296c826485e8e100761f5ef125cc9</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TECHNOLOGY USAGE</a:t>
            </a:r>
          </a:p>
        </p:txBody>
      </p:sp>
      <p:pic>
        <p:nvPicPr>
          <p:cNvPr id="4" name="Picture 3">
            <a:extLst>
              <a:ext uri="{FF2B5EF4-FFF2-40B4-BE49-F238E27FC236}">
                <a16:creationId xmlns:a16="http://schemas.microsoft.com/office/drawing/2014/main" id="{467E7A8A-FE41-BA37-26FA-5B77ED606ABD}"/>
              </a:ext>
            </a:extLst>
          </p:cNvPr>
          <p:cNvPicPr>
            <a:picLocks noChangeAspect="1"/>
          </p:cNvPicPr>
          <p:nvPr/>
        </p:nvPicPr>
        <p:blipFill>
          <a:blip r:embed="rId3"/>
          <a:stretch>
            <a:fillRect/>
          </a:stretch>
        </p:blipFill>
        <p:spPr>
          <a:xfrm>
            <a:off x="377190" y="1370993"/>
            <a:ext cx="10618470" cy="484756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a:t>
            </a:r>
          </a:p>
        </p:txBody>
      </p:sp>
      <p:pic>
        <p:nvPicPr>
          <p:cNvPr id="6" name="Content Placeholder 5">
            <a:extLst>
              <a:ext uri="{FF2B5EF4-FFF2-40B4-BE49-F238E27FC236}">
                <a16:creationId xmlns:a16="http://schemas.microsoft.com/office/drawing/2014/main" id="{BF72D38D-7E34-DCE5-EDD5-FEA5FE08203E}"/>
              </a:ext>
            </a:extLst>
          </p:cNvPr>
          <p:cNvPicPr>
            <a:picLocks noGrp="1" noChangeAspect="1"/>
          </p:cNvPicPr>
          <p:nvPr>
            <p:ph idx="1"/>
          </p:nvPr>
        </p:nvPicPr>
        <p:blipFill>
          <a:blip r:embed="rId2"/>
          <a:stretch>
            <a:fillRect/>
          </a:stretch>
        </p:blipFill>
        <p:spPr>
          <a:xfrm>
            <a:off x="342900" y="1299876"/>
            <a:ext cx="10630144" cy="4742149"/>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6" name="Content Placeholder 5">
            <a:extLst>
              <a:ext uri="{FF2B5EF4-FFF2-40B4-BE49-F238E27FC236}">
                <a16:creationId xmlns:a16="http://schemas.microsoft.com/office/drawing/2014/main" id="{E8B0D859-400D-6D60-C0D0-3CCFD2AB456A}"/>
              </a:ext>
            </a:extLst>
          </p:cNvPr>
          <p:cNvPicPr>
            <a:picLocks noGrp="1" noChangeAspect="1"/>
          </p:cNvPicPr>
          <p:nvPr>
            <p:ph idx="1"/>
          </p:nvPr>
        </p:nvPicPr>
        <p:blipFill>
          <a:blip r:embed="rId2"/>
          <a:stretch>
            <a:fillRect/>
          </a:stretch>
        </p:blipFill>
        <p:spPr>
          <a:xfrm>
            <a:off x="308611" y="1482036"/>
            <a:ext cx="10606304" cy="4788589"/>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838200" y="2274569"/>
            <a:ext cx="3182303" cy="3182303"/>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817620" y="1825625"/>
            <a:ext cx="7536180" cy="4351338"/>
          </a:xfrm>
        </p:spPr>
        <p:txBody>
          <a:bodyPr>
            <a:normAutofit fontScale="55000" lnSpcReduction="20000"/>
          </a:bodyPr>
          <a:lstStyle/>
          <a:p>
            <a:pPr marL="0" indent="0">
              <a:buNone/>
            </a:pPr>
            <a:r>
              <a:rPr lang="en-GB" dirty="0"/>
              <a:t>The analysis of current technology trends underscores the pivotal role of HTML/CSS, Bash/Shell/PowerShell, C#, and JavaScript in the software development landscape. </a:t>
            </a:r>
          </a:p>
          <a:p>
            <a:pPr marL="0" indent="0">
              <a:buNone/>
            </a:pPr>
            <a:r>
              <a:rPr lang="en-GB" dirty="0"/>
              <a:t>These languages are the bedrock of modern programming, demanding continuous skill development. </a:t>
            </a:r>
          </a:p>
          <a:p>
            <a:pPr marL="0" indent="0">
              <a:buNone/>
            </a:pPr>
            <a:r>
              <a:rPr lang="en-GB" dirty="0"/>
              <a:t>As Python and Go gain prominence, professionals should consider diversifying their skill sets to adapt to industry evolution. </a:t>
            </a:r>
          </a:p>
          <a:p>
            <a:pPr marL="0" indent="0">
              <a:buNone/>
            </a:pPr>
            <a:r>
              <a:rPr lang="en-GB" dirty="0"/>
              <a:t>Database trends affirm the dominance of MySQL, with the emergence of MongoDB and PostgreSQL on the horizon. </a:t>
            </a:r>
          </a:p>
          <a:p>
            <a:pPr marL="0" indent="0">
              <a:buNone/>
            </a:pPr>
            <a:r>
              <a:rPr lang="en-GB" dirty="0"/>
              <a:t>The prevalence of AWS and Docker in platform trends implies the significance of cloud and containerization technologies. </a:t>
            </a:r>
          </a:p>
          <a:p>
            <a:pPr marL="0" indent="0">
              <a:buNone/>
            </a:pPr>
            <a:r>
              <a:rPr lang="en-GB" dirty="0"/>
              <a:t>In web frameworks, Angular, jQuery, React.js, and ASP.NET remain popular, presenting opportunities for web developers. </a:t>
            </a:r>
          </a:p>
          <a:p>
            <a:pPr marL="0" indent="0">
              <a:buNone/>
            </a:pPr>
            <a:r>
              <a:rPr lang="en-GB" dirty="0"/>
              <a:t>Gender disparity in demographics necessitates efforts to achieve greater diversity, and the global participation of respondents reiterates the survey's global impact, with the USA, India, the UK, and Germany at the forefront.</a:t>
            </a:r>
          </a:p>
          <a:p>
            <a:pPr marL="0" indent="0">
              <a:buNone/>
            </a:pPr>
            <a:r>
              <a:rPr lang="en-GB" dirty="0"/>
              <a:t>Staying updated with these trends is crucial for professionals and organizations to thrive in the ever-changing tech landscape.</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380179"/>
            <a:ext cx="9884664" cy="4097642"/>
          </a:xfrm>
        </p:spPr>
        <p:txBody>
          <a:bodyPr>
            <a:noAutofit/>
          </a:bodyPr>
          <a:lstStyle/>
          <a:p>
            <a:pPr marL="0" indent="0">
              <a:buNone/>
            </a:pPr>
            <a:r>
              <a:rPr lang="en-GB" sz="1200" b="1" dirty="0"/>
              <a:t>Programming Language Trends:</a:t>
            </a:r>
          </a:p>
          <a:p>
            <a:pPr marL="0" indent="0">
              <a:buNone/>
            </a:pPr>
            <a:r>
              <a:rPr lang="en-GB" sz="1200" dirty="0"/>
              <a:t>HTML/CSS, Bash/Shell/PowerShell, C#, and JavaScript are the most used languages today, with Python and Go gaining ground. HTML/CSS, Bash/Shell/PowerShell, and C# are set to maintain their popularity, and Kotlin is on the rise.</a:t>
            </a:r>
          </a:p>
          <a:p>
            <a:pPr marL="0" indent="0">
              <a:buNone/>
            </a:pPr>
            <a:r>
              <a:rPr lang="en-GB" sz="1200" dirty="0"/>
              <a:t>Implications:</a:t>
            </a:r>
          </a:p>
          <a:p>
            <a:pPr marL="0" indent="0">
              <a:buNone/>
            </a:pPr>
            <a:r>
              <a:rPr lang="en-GB" sz="1200" dirty="0"/>
              <a:t>Developers should strengthen their HTML/CSS, Bash/Shell/PowerShell, and C# skills.</a:t>
            </a:r>
          </a:p>
          <a:p>
            <a:pPr marL="0" indent="0">
              <a:buNone/>
            </a:pPr>
            <a:r>
              <a:rPr lang="en-GB" sz="1200" dirty="0"/>
              <a:t>Learning Python and Go opens doors to expanding opportunities.</a:t>
            </a:r>
          </a:p>
          <a:p>
            <a:pPr marL="0" indent="0">
              <a:buNone/>
            </a:pPr>
            <a:r>
              <a:rPr lang="en-GB" sz="1200" b="1" dirty="0"/>
              <a:t>Database Trends:</a:t>
            </a:r>
          </a:p>
          <a:p>
            <a:pPr marL="0" indent="0">
              <a:buNone/>
            </a:pPr>
            <a:r>
              <a:rPr lang="en-GB" sz="1200" dirty="0"/>
              <a:t>MySQL is the top database, closely followed by Microsoft SQL Server and PostgreSQL, underlining their significance in enterprise solutions. The emergence of MongoDB and Elasticsearch reflects the demand for flexible data handling. MongoDB and PostgreSQL are expected to keep their appeal, while Redis and Firebase indicate growth in real-time and cloud-based databases.</a:t>
            </a:r>
          </a:p>
          <a:p>
            <a:pPr marL="0" indent="0">
              <a:buNone/>
            </a:pPr>
            <a:r>
              <a:rPr lang="en-GB" sz="1200" dirty="0"/>
              <a:t>Implications:</a:t>
            </a:r>
          </a:p>
          <a:p>
            <a:pPr marL="0" indent="0">
              <a:buNone/>
            </a:pPr>
            <a:r>
              <a:rPr lang="en-GB" sz="1200" dirty="0"/>
              <a:t>Database administrators should master MySQL, Microsoft SQL Server, and PostgreSQL.</a:t>
            </a:r>
          </a:p>
          <a:p>
            <a:pPr marL="0" indent="0">
              <a:buNone/>
            </a:pPr>
            <a:r>
              <a:rPr lang="en-GB" sz="1200" dirty="0"/>
              <a:t>Exploring MongoDB can offer competitive advantages in NoSQL data management.</a:t>
            </a:r>
          </a:p>
          <a:p>
            <a:pPr marL="0" indent="0">
              <a:buNone/>
            </a:pPr>
            <a:r>
              <a:rPr lang="en-GB" sz="1200" dirty="0"/>
              <a:t>Redis and Firebase proficiency is vital for addressing real-time and cloud data requirements.</a:t>
            </a:r>
          </a:p>
          <a:p>
            <a:pPr marL="0" indent="0">
              <a:buNone/>
            </a:pPr>
            <a:endParaRPr lang="en-US" sz="1200"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1380178"/>
            <a:ext cx="11231880" cy="4883461"/>
          </a:xfrm>
        </p:spPr>
        <p:txBody>
          <a:bodyPr>
            <a:noAutofit/>
          </a:bodyPr>
          <a:lstStyle/>
          <a:p>
            <a:pPr marL="0" indent="0">
              <a:buNone/>
            </a:pPr>
            <a:r>
              <a:rPr lang="en-GB" sz="1200" b="1" dirty="0"/>
              <a:t>Platform Trends:</a:t>
            </a:r>
          </a:p>
          <a:p>
            <a:pPr marL="0" indent="0">
              <a:buNone/>
            </a:pPr>
            <a:r>
              <a:rPr lang="en-GB" sz="1200" dirty="0"/>
              <a:t>AWS leads the platform arena with its comprehensive cloud services, followed by Windows, Linux, and Docker. Docker is gaining significance, and Android, Google Cloud Platform, and Kubernetes are on the rise, meeting evolving mobile and cloud-based solution needs.</a:t>
            </a:r>
          </a:p>
          <a:p>
            <a:pPr marL="0" indent="0">
              <a:buNone/>
            </a:pPr>
            <a:r>
              <a:rPr lang="en-GB" sz="1200" dirty="0"/>
              <a:t>Implications:</a:t>
            </a:r>
          </a:p>
          <a:p>
            <a:pPr marL="0" indent="0">
              <a:buNone/>
            </a:pPr>
            <a:r>
              <a:rPr lang="en-GB" sz="1200" dirty="0"/>
              <a:t>Organizations should consider AWS for robust cloud solutions.</a:t>
            </a:r>
          </a:p>
          <a:p>
            <a:pPr marL="0" indent="0">
              <a:buNone/>
            </a:pPr>
            <a:r>
              <a:rPr lang="en-GB" sz="1200" dirty="0"/>
              <a:t>Proficiency in Docker is essential for modern software development and DevOps.</a:t>
            </a:r>
          </a:p>
          <a:p>
            <a:pPr marL="0" indent="0">
              <a:buNone/>
            </a:pPr>
            <a:r>
              <a:rPr lang="en-GB" sz="1200" dirty="0"/>
              <a:t>Developers should embrace Android, Google Cloud Platform, and Kubernetes for application deployment.</a:t>
            </a:r>
          </a:p>
          <a:p>
            <a:pPr marL="0" indent="0">
              <a:buNone/>
            </a:pPr>
            <a:r>
              <a:rPr lang="en-GB" sz="1200" b="1" dirty="0"/>
              <a:t>Web Framework Trends:</a:t>
            </a:r>
          </a:p>
          <a:p>
            <a:pPr marL="0" indent="0">
              <a:buNone/>
            </a:pPr>
            <a:r>
              <a:rPr lang="en-GB" sz="1200" dirty="0"/>
              <a:t>Angular and jQuery dominate web development, with React.js and ASP.NET also well-received. Angular is expected to maintain its lead, with React.js and ASP.NET remaining popular for web application development.</a:t>
            </a:r>
          </a:p>
          <a:p>
            <a:pPr marL="0" indent="0">
              <a:buNone/>
            </a:pPr>
            <a:r>
              <a:rPr lang="en-GB" sz="1200" dirty="0"/>
              <a:t>Implications:</a:t>
            </a:r>
          </a:p>
          <a:p>
            <a:pPr marL="0" indent="0">
              <a:buNone/>
            </a:pPr>
            <a:r>
              <a:rPr lang="en-GB" sz="1200" dirty="0"/>
              <a:t>Web developers should focus on Angular and jQuery for feature-rich websites.</a:t>
            </a:r>
          </a:p>
          <a:p>
            <a:pPr marL="0" indent="0">
              <a:buNone/>
            </a:pPr>
            <a:r>
              <a:rPr lang="en-GB" sz="1200" dirty="0"/>
              <a:t>Proficiency in React.js and ASP.NET empowers developers in creating modern, interactive web applications.</a:t>
            </a:r>
          </a:p>
          <a:p>
            <a:pPr marL="0" indent="0">
              <a:buNone/>
            </a:pPr>
            <a:r>
              <a:rPr lang="en-GB" sz="1200" b="1" dirty="0"/>
              <a:t>Demographics:</a:t>
            </a:r>
          </a:p>
          <a:p>
            <a:pPr marL="0" indent="0">
              <a:buNone/>
            </a:pPr>
            <a:r>
              <a:rPr lang="en-GB" sz="1200" dirty="0"/>
              <a:t>The survey reveals a gender imbalance, with 93.6% of respondents identifying as men and 6.4% as women. The USA, India, the UK, and Germany host the highest respondent numbers, emphasizing the survey's global reach.</a:t>
            </a:r>
          </a:p>
          <a:p>
            <a:pPr marL="0" indent="0">
              <a:buNone/>
            </a:pPr>
            <a:r>
              <a:rPr lang="en-GB" sz="1200" dirty="0"/>
              <a:t>Implications:</a:t>
            </a:r>
          </a:p>
          <a:p>
            <a:pPr marL="0" indent="0">
              <a:buNone/>
            </a:pPr>
            <a:r>
              <a:rPr lang="en-GB" sz="1200" dirty="0"/>
              <a:t>The tech industry should prioritize diversity and inclusivity for better gender balance.</a:t>
            </a:r>
          </a:p>
          <a:p>
            <a:pPr marL="0" indent="0">
              <a:buNone/>
            </a:pPr>
            <a:r>
              <a:rPr lang="en-GB" sz="1200" dirty="0"/>
              <a:t>Global perspectives should guide tech-related decisions, ensuring broader relevance and impact.</a:t>
            </a:r>
            <a:endParaRPr lang="en-US" sz="1200" dirty="0"/>
          </a:p>
        </p:txBody>
      </p:sp>
    </p:spTree>
    <p:extLst>
      <p:ext uri="{BB962C8B-B14F-4D97-AF65-F5344CB8AC3E}">
        <p14:creationId xmlns:p14="http://schemas.microsoft.com/office/powerpoint/2010/main" val="1671518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pPr marL="0" indent="0">
              <a:buNone/>
            </a:pPr>
            <a:r>
              <a:rPr lang="en-GB" dirty="0"/>
              <a:t>The analysis of current and future technology trends underscores the prominence of HTML/CSS, Bash/Shell/PowerShell, and C# in the software development landscape, with Python and Go gaining traction. </a:t>
            </a:r>
          </a:p>
          <a:p>
            <a:pPr marL="0" indent="0">
              <a:buNone/>
            </a:pPr>
            <a:r>
              <a:rPr lang="en-GB" dirty="0"/>
              <a:t>In the database realm, MySQL leads the pack, while MongoDB and PostgreSQL maintain their appeal for the future. </a:t>
            </a:r>
          </a:p>
          <a:p>
            <a:pPr marL="0" indent="0">
              <a:buNone/>
            </a:pPr>
            <a:r>
              <a:rPr lang="en-GB" dirty="0"/>
              <a:t>AWS and Docker continue to dominate the platform space, and Angular remains a key player in web development, with React.js and ASP.NET showing promise. </a:t>
            </a:r>
          </a:p>
          <a:p>
            <a:pPr marL="0" indent="0">
              <a:buNone/>
            </a:pPr>
            <a:r>
              <a:rPr lang="en-GB" dirty="0"/>
              <a:t>The gender disparity in survey participation and the survey's global reach demonstrate the need for increased diversity efforts and underline its impact on the industry.</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marL="0" indent="0">
              <a:buNone/>
            </a:pPr>
            <a:r>
              <a:rPr lang="en-GB" dirty="0"/>
              <a:t>For a detailed examination of the data, additional charts, code snippets, and in-depth analysis, please refer to the following link:</a:t>
            </a:r>
          </a:p>
          <a:p>
            <a:pPr marL="0" indent="0">
              <a:buNone/>
            </a:pPr>
            <a:endParaRPr lang="en-GB" dirty="0"/>
          </a:p>
          <a:p>
            <a:pPr marL="0" indent="0">
              <a:buNone/>
            </a:pPr>
            <a:r>
              <a:rPr lang="en-US" sz="1600" dirty="0"/>
              <a:t>https://eu-gb.dataplatform.cloud.ibm.com/dashboards/f3dbcee8-c010-4221-afcc-2b80b1207438/view/5769df7703f110de43d1f6e407cf2e507e3f250cbbbbd15083807b490b637197f36a1296c826485e8e100761f5ef125cc9</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a:extLst>
              <a:ext uri="{FF2B5EF4-FFF2-40B4-BE49-F238E27FC236}">
                <a16:creationId xmlns:a16="http://schemas.microsoft.com/office/drawing/2014/main" id="{14405072-205C-7DE9-065C-9B267C4C7EFA}"/>
              </a:ext>
            </a:extLst>
          </p:cNvPr>
          <p:cNvPicPr>
            <a:picLocks noGrp="1" noChangeAspect="1"/>
          </p:cNvPicPr>
          <p:nvPr>
            <p:ph sz="half" idx="2"/>
          </p:nvPr>
        </p:nvPicPr>
        <p:blipFill>
          <a:blip r:embed="rId3"/>
          <a:stretch>
            <a:fillRect/>
          </a:stretch>
        </p:blipFill>
        <p:spPr>
          <a:xfrm>
            <a:off x="700375" y="2051184"/>
            <a:ext cx="4578493" cy="2755631"/>
          </a:xfrm>
          <a:prstGeom prst="rect">
            <a:avLst/>
          </a:prstGeom>
        </p:spPr>
      </p:pic>
      <p:pic>
        <p:nvPicPr>
          <p:cNvPr id="6" name="Picture 5">
            <a:extLst>
              <a:ext uri="{FF2B5EF4-FFF2-40B4-BE49-F238E27FC236}">
                <a16:creationId xmlns:a16="http://schemas.microsoft.com/office/drawing/2014/main" id="{49731D80-E960-26DB-DC77-0180324D978C}"/>
              </a:ext>
            </a:extLst>
          </p:cNvPr>
          <p:cNvPicPr>
            <a:picLocks noChangeAspect="1"/>
          </p:cNvPicPr>
          <p:nvPr/>
        </p:nvPicPr>
        <p:blipFill>
          <a:blip r:embed="rId4"/>
          <a:stretch>
            <a:fillRect/>
          </a:stretch>
        </p:blipFill>
        <p:spPr>
          <a:xfrm>
            <a:off x="6008286" y="2051183"/>
            <a:ext cx="4584589" cy="2755631"/>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4" name="Content Placeholder 3">
            <a:extLst>
              <a:ext uri="{FF2B5EF4-FFF2-40B4-BE49-F238E27FC236}">
                <a16:creationId xmlns:a16="http://schemas.microsoft.com/office/drawing/2014/main" id="{8831D033-B015-C047-0483-3B0C956E5B17}"/>
              </a:ext>
            </a:extLst>
          </p:cNvPr>
          <p:cNvGraphicFramePr>
            <a:graphicFrameLocks noGrp="1"/>
          </p:cNvGraphicFramePr>
          <p:nvPr>
            <p:ph sz="half" idx="2"/>
            <p:extLst>
              <p:ext uri="{D42A27DB-BD31-4B8C-83A1-F6EECF244321}">
                <p14:modId xmlns:p14="http://schemas.microsoft.com/office/powerpoint/2010/main" val="1359718456"/>
              </p:ext>
            </p:extLst>
          </p:nvPr>
        </p:nvGraphicFramePr>
        <p:xfrm>
          <a:off x="363256" y="1495672"/>
          <a:ext cx="11165018" cy="43164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6" y="1825624"/>
            <a:ext cx="7739284" cy="4465447"/>
          </a:xfrm>
        </p:spPr>
        <p:txBody>
          <a:bodyPr>
            <a:normAutofit fontScale="85000" lnSpcReduction="20000"/>
          </a:bodyPr>
          <a:lstStyle/>
          <a:p>
            <a:r>
              <a:rPr lang="en-GB" sz="2200" dirty="0"/>
              <a:t>The analysis of current technology trends underscores the significance of HTML/CSS, Bash/Shell/PowerShell, C#, and JavaScript, which have firmly established themselves as dominant languages. </a:t>
            </a:r>
          </a:p>
          <a:p>
            <a:r>
              <a:rPr lang="en-GB" sz="2200" dirty="0"/>
              <a:t>Python and Go also show notable growth, presenting promising opportunities for developers and organizations to explore. </a:t>
            </a:r>
          </a:p>
          <a:p>
            <a:r>
              <a:rPr lang="en-GB" sz="2200" dirty="0"/>
              <a:t>As the future unfolds, HTML/CSS, Bash/Shell/PowerShell, and C# are expected to maintain their positions, emphasizing their continued relevance in the evolving tech sphere. </a:t>
            </a:r>
          </a:p>
          <a:p>
            <a:r>
              <a:rPr lang="en-GB" sz="2200" dirty="0"/>
              <a:t>In the database landscape, MySQL, Microsoft SQL Server, and PostgreSQL stand out, with MongoDB and Elasticsearch showing robust potential for the future. </a:t>
            </a:r>
          </a:p>
          <a:p>
            <a:r>
              <a:rPr lang="en-GB" sz="2200" dirty="0"/>
              <a:t>When it comes to platforms, AWS reigns supreme, while Docker, Android, Google Cloud Platform, and Kubernetes are poised for significant growth. </a:t>
            </a:r>
          </a:p>
          <a:p>
            <a:r>
              <a:rPr lang="en-GB" sz="2200" dirty="0"/>
              <a:t>The ever-popular Angular, React.js, and ASP.NET web frameworks continue to dominate web development. In demographics, addressing gender disparities and recognizing the global reach of tech talent become crucial for building a more inclusive and globally relevant industry.</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639232" y="3138636"/>
            <a:ext cx="3194581" cy="3194581"/>
          </a:xfrm>
          <a:prstGeom prst="rect">
            <a:avLst/>
          </a:prstGeom>
        </p:spPr>
      </p:pic>
      <p:sp>
        <p:nvSpPr>
          <p:cNvPr id="6" name="TextBox 5">
            <a:extLst>
              <a:ext uri="{FF2B5EF4-FFF2-40B4-BE49-F238E27FC236}">
                <a16:creationId xmlns:a16="http://schemas.microsoft.com/office/drawing/2014/main" id="{E51FEA5D-8E06-5702-8DE4-AAC61201D1C6}"/>
              </a:ext>
            </a:extLst>
          </p:cNvPr>
          <p:cNvSpPr txBox="1"/>
          <p:nvPr/>
        </p:nvSpPr>
        <p:spPr>
          <a:xfrm>
            <a:off x="843148" y="1819042"/>
            <a:ext cx="3194581" cy="113107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GB" sz="15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The analysis of programming language and database trends from the Stack Overflow Developer Survey 2019 reveals critical insights into the tech industry.</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In today's ever-evolving digital landscape, the choices made by software developers have a profound impact on the technology we use and the future of the industry. </a:t>
            </a:r>
          </a:p>
          <a:p>
            <a:pPr marL="0" indent="0">
              <a:buNone/>
            </a:pPr>
            <a:r>
              <a:rPr lang="en-GB" sz="1800" dirty="0"/>
              <a:t>This analysis delves into the programming languages, databases, platforms, and web frameworks that developers are utilizing in their current projects. </a:t>
            </a:r>
          </a:p>
          <a:p>
            <a:pPr marL="0" indent="0">
              <a:buNone/>
            </a:pPr>
            <a:r>
              <a:rPr lang="en-GB" sz="1800" dirty="0"/>
              <a:t>Furthermore, it explores the trends that are shaping the technology landscape, providing valuable insights into the direction of the industry.</a:t>
            </a:r>
          </a:p>
          <a:p>
            <a:pPr marL="0" indent="0">
              <a:buNone/>
            </a:pPr>
            <a:r>
              <a:rPr lang="en-GB" sz="1800" dirty="0"/>
              <a:t> The demographics of survey respondents also provide a glimpse into the diversity of voices and perspectives in the world of software development. </a:t>
            </a:r>
          </a:p>
          <a:p>
            <a:pPr marL="0" indent="0">
              <a:buNone/>
            </a:pPr>
            <a:r>
              <a:rPr lang="en-GB" sz="1800" dirty="0"/>
              <a:t>This report offers a comprehensive overview of the current state of technology and provides a basis for understanding future shifts and emerging trends.</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GB" sz="2200" dirty="0"/>
              <a:t>Our analysis was conducted through a meticulous process of data extraction(web scrapping and SQLite) , cleaning, preparation, and visualization using Python and specialized data dashboarding tools (IBM </a:t>
            </a:r>
            <a:r>
              <a:rPr lang="en-GB" sz="2200" dirty="0" err="1"/>
              <a:t>cognos</a:t>
            </a:r>
            <a:r>
              <a:rPr lang="en-GB" sz="2200" dirty="0"/>
              <a:t> embedded). </a:t>
            </a:r>
          </a:p>
          <a:p>
            <a:r>
              <a:rPr lang="en-GB" sz="2200" dirty="0"/>
              <a:t>Our results are presented in three sections: </a:t>
            </a:r>
          </a:p>
          <a:p>
            <a:r>
              <a:rPr lang="en-GB" sz="2200" dirty="0"/>
              <a:t>"Results," </a:t>
            </a:r>
          </a:p>
          <a:p>
            <a:r>
              <a:rPr lang="en-GB" sz="2200" dirty="0"/>
              <a:t>"Discussion," and </a:t>
            </a:r>
          </a:p>
          <a:p>
            <a:r>
              <a:rPr lang="en-GB" sz="2200" dirty="0"/>
              <a:t>"Conclusion."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08307" y="1847705"/>
            <a:ext cx="3594061" cy="501939"/>
          </a:xfrm>
        </p:spPr>
        <p:txBody>
          <a:bodyPr>
            <a:normAutofit fontScale="70000" lnSpcReduction="20000"/>
          </a:bodyPr>
          <a:lstStyle/>
          <a:p>
            <a:pPr marL="0" indent="0">
              <a:buNone/>
            </a:pPr>
            <a:r>
              <a:rPr lang="en-US" dirty="0"/>
              <a:t>TOP 10 Languages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175461" y="1825319"/>
            <a:ext cx="4202723" cy="501939"/>
          </a:xfrm>
        </p:spPr>
        <p:txBody>
          <a:bodyPr>
            <a:normAutofit fontScale="70000" lnSpcReduction="20000"/>
          </a:bodyPr>
          <a:lstStyle/>
          <a:p>
            <a:pPr marL="0" indent="0">
              <a:buNone/>
            </a:pPr>
            <a:r>
              <a:rPr lang="en-US" dirty="0"/>
              <a:t>TOP 10 Languages 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4DF82053-AAA6-ABF5-042A-924DD5E4084D}"/>
              </a:ext>
            </a:extLst>
          </p:cNvPr>
          <p:cNvPicPr>
            <a:picLocks noChangeAspect="1"/>
          </p:cNvPicPr>
          <p:nvPr/>
        </p:nvPicPr>
        <p:blipFill rotWithShape="1">
          <a:blip r:embed="rId3"/>
          <a:srcRect r="59536"/>
          <a:stretch/>
        </p:blipFill>
        <p:spPr>
          <a:xfrm>
            <a:off x="55150" y="2327564"/>
            <a:ext cx="5135671" cy="3296622"/>
          </a:xfrm>
          <a:prstGeom prst="rect">
            <a:avLst/>
          </a:prstGeom>
        </p:spPr>
      </p:pic>
      <p:pic>
        <p:nvPicPr>
          <p:cNvPr id="9" name="Picture 8">
            <a:extLst>
              <a:ext uri="{FF2B5EF4-FFF2-40B4-BE49-F238E27FC236}">
                <a16:creationId xmlns:a16="http://schemas.microsoft.com/office/drawing/2014/main" id="{7297A4DD-30D0-310E-CC4D-303C8112AA5C}"/>
              </a:ext>
            </a:extLst>
          </p:cNvPr>
          <p:cNvPicPr>
            <a:picLocks noChangeAspect="1"/>
          </p:cNvPicPr>
          <p:nvPr/>
        </p:nvPicPr>
        <p:blipFill rotWithShape="1">
          <a:blip r:embed="rId4"/>
          <a:srcRect l="3447" r="71229" b="7978"/>
          <a:stretch/>
        </p:blipFill>
        <p:spPr>
          <a:xfrm>
            <a:off x="5803886" y="2327564"/>
            <a:ext cx="5574298" cy="351052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6" name="Content Placeholder 5">
            <a:extLst>
              <a:ext uri="{FF2B5EF4-FFF2-40B4-BE49-F238E27FC236}">
                <a16:creationId xmlns:a16="http://schemas.microsoft.com/office/drawing/2014/main" id="{BE517634-DDEF-6C14-798D-2B774CB86A8C}"/>
              </a:ext>
            </a:extLst>
          </p:cNvPr>
          <p:cNvSpPr>
            <a:spLocks noGrp="1"/>
          </p:cNvSpPr>
          <p:nvPr>
            <p:ph sz="half" idx="2"/>
          </p:nvPr>
        </p:nvSpPr>
        <p:spPr>
          <a:xfrm>
            <a:off x="225469" y="1462370"/>
            <a:ext cx="11128331" cy="2959318"/>
          </a:xfrm>
        </p:spPr>
        <p:txBody>
          <a:bodyPr>
            <a:noAutofit/>
          </a:bodyPr>
          <a:lstStyle/>
          <a:p>
            <a:pPr marL="0" indent="0">
              <a:buNone/>
            </a:pPr>
            <a:r>
              <a:rPr lang="en-GB" sz="2000" dirty="0"/>
              <a:t>In the current technology landscape, HTML/CSS is the most used language, </a:t>
            </a:r>
          </a:p>
          <a:p>
            <a:pPr marL="0" indent="0">
              <a:buNone/>
            </a:pPr>
            <a:r>
              <a:rPr lang="en-GB" sz="2000" dirty="0"/>
              <a:t>followed by Bash/Shell/PowerShell, C#, and JavaScript. </a:t>
            </a:r>
          </a:p>
          <a:p>
            <a:pPr marL="0" indent="0">
              <a:buNone/>
            </a:pPr>
            <a:r>
              <a:rPr lang="en-GB" sz="2000" dirty="0"/>
              <a:t>Python and Go are also gaining prominence. </a:t>
            </a:r>
          </a:p>
          <a:p>
            <a:pPr marL="0" indent="0">
              <a:buNone/>
            </a:pPr>
            <a:r>
              <a:rPr lang="en-GB" sz="2000" dirty="0"/>
              <a:t>For future trends, HTML/CSS, Bash/Shell/PowerShell, and C# are anticipated to remain popular, while Kotlin is expected to grow.</a:t>
            </a:r>
          </a:p>
          <a:p>
            <a:pPr marL="0" indent="0">
              <a:buNone/>
            </a:pPr>
            <a:endParaRPr lang="en-GB" sz="2000" dirty="0"/>
          </a:p>
          <a:p>
            <a:pPr marL="0" indent="0">
              <a:buNone/>
            </a:pPr>
            <a:r>
              <a:rPr lang="en-GB" sz="2000" dirty="0"/>
              <a:t>Developers should continue to focus on HTML/CSS, Bash/Shell/PowerShell, C#, and JavaScript skills to stay relevant.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03361"/>
            <a:ext cx="5198364" cy="501939"/>
          </a:xfrm>
        </p:spPr>
        <p:txBody>
          <a:bodyPr>
            <a:normAutofit fontScale="77500" lnSpcReduction="20000"/>
          </a:bodyPr>
          <a:lstStyle/>
          <a:p>
            <a:pPr marL="0" indent="0">
              <a:buNone/>
            </a:pPr>
            <a:r>
              <a:rPr lang="en-US" dirty="0"/>
              <a:t>TOP 10 Databases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507432" y="1562069"/>
            <a:ext cx="3522518" cy="501939"/>
          </a:xfrm>
        </p:spPr>
        <p:txBody>
          <a:bodyPr>
            <a:normAutofit fontScale="77500" lnSpcReduction="20000"/>
          </a:bodyPr>
          <a:lstStyle/>
          <a:p>
            <a:pPr marL="0" indent="0">
              <a:buNone/>
            </a:pPr>
            <a:r>
              <a:rPr lang="en-US" dirty="0"/>
              <a:t>TOP 10 Databases Next Year</a:t>
            </a:r>
          </a:p>
        </p:txBody>
      </p:sp>
      <p:pic>
        <p:nvPicPr>
          <p:cNvPr id="6" name="Picture 5">
            <a:extLst>
              <a:ext uri="{FF2B5EF4-FFF2-40B4-BE49-F238E27FC236}">
                <a16:creationId xmlns:a16="http://schemas.microsoft.com/office/drawing/2014/main" id="{5630C9D1-C545-9CA8-D7A6-7FE699EA88A2}"/>
              </a:ext>
            </a:extLst>
          </p:cNvPr>
          <p:cNvPicPr>
            <a:picLocks noChangeAspect="1"/>
          </p:cNvPicPr>
          <p:nvPr/>
        </p:nvPicPr>
        <p:blipFill rotWithShape="1">
          <a:blip r:embed="rId3"/>
          <a:srcRect l="4124" t="10237" r="1563" b="10674"/>
          <a:stretch/>
        </p:blipFill>
        <p:spPr>
          <a:xfrm>
            <a:off x="182879" y="3088502"/>
            <a:ext cx="5477689" cy="2015167"/>
          </a:xfrm>
          <a:prstGeom prst="rect">
            <a:avLst/>
          </a:prstGeom>
        </p:spPr>
      </p:pic>
      <p:pic>
        <p:nvPicPr>
          <p:cNvPr id="9" name="Picture 8">
            <a:extLst>
              <a:ext uri="{FF2B5EF4-FFF2-40B4-BE49-F238E27FC236}">
                <a16:creationId xmlns:a16="http://schemas.microsoft.com/office/drawing/2014/main" id="{57A5B104-CFC8-4E16-1BA4-347C2CCC8626}"/>
              </a:ext>
            </a:extLst>
          </p:cNvPr>
          <p:cNvPicPr>
            <a:picLocks noChangeAspect="1"/>
          </p:cNvPicPr>
          <p:nvPr/>
        </p:nvPicPr>
        <p:blipFill rotWithShape="1">
          <a:blip r:embed="rId4"/>
          <a:srcRect l="7075" t="18407" r="1500" b="2951"/>
          <a:stretch/>
        </p:blipFill>
        <p:spPr>
          <a:xfrm>
            <a:off x="5843447" y="2851210"/>
            <a:ext cx="6348553" cy="225246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617</TotalTime>
  <Words>1439</Words>
  <Application>Microsoft Office PowerPoint</Application>
  <PresentationFormat>Widescreen</PresentationFormat>
  <Paragraphs>120</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Analysis of Stack Overflow Developer Survey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INTEC AFRICA</cp:lastModifiedBy>
  <cp:revision>18</cp:revision>
  <dcterms:created xsi:type="dcterms:W3CDTF">2020-10-28T18:29:43Z</dcterms:created>
  <dcterms:modified xsi:type="dcterms:W3CDTF">2023-11-07T14:55:22Z</dcterms:modified>
</cp:coreProperties>
</file>