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51206400"/>
  <p:notesSz cx="6858000" cy="9144000"/>
  <p:defaultTextStyle>
    <a:defPPr>
      <a:defRPr lang="en-US"/>
    </a:defPPr>
    <a:lvl1pPr marL="0" algn="l" defTabSz="5434096" rtl="0" eaLnBrk="1" latinLnBrk="0" hangingPunct="1">
      <a:defRPr sz="10700" kern="1200">
        <a:solidFill>
          <a:schemeClr val="tx1"/>
        </a:solidFill>
        <a:latin typeface="+mn-lt"/>
        <a:ea typeface="+mn-ea"/>
        <a:cs typeface="+mn-cs"/>
      </a:defRPr>
    </a:lvl1pPr>
    <a:lvl2pPr marL="2717048" algn="l" defTabSz="5434096" rtl="0" eaLnBrk="1" latinLnBrk="0" hangingPunct="1">
      <a:defRPr sz="10700" kern="1200">
        <a:solidFill>
          <a:schemeClr val="tx1"/>
        </a:solidFill>
        <a:latin typeface="+mn-lt"/>
        <a:ea typeface="+mn-ea"/>
        <a:cs typeface="+mn-cs"/>
      </a:defRPr>
    </a:lvl2pPr>
    <a:lvl3pPr marL="5434096" algn="l" defTabSz="5434096" rtl="0" eaLnBrk="1" latinLnBrk="0" hangingPunct="1">
      <a:defRPr sz="10700" kern="1200">
        <a:solidFill>
          <a:schemeClr val="tx1"/>
        </a:solidFill>
        <a:latin typeface="+mn-lt"/>
        <a:ea typeface="+mn-ea"/>
        <a:cs typeface="+mn-cs"/>
      </a:defRPr>
    </a:lvl3pPr>
    <a:lvl4pPr marL="8151144" algn="l" defTabSz="5434096" rtl="0" eaLnBrk="1" latinLnBrk="0" hangingPunct="1">
      <a:defRPr sz="10700" kern="1200">
        <a:solidFill>
          <a:schemeClr val="tx1"/>
        </a:solidFill>
        <a:latin typeface="+mn-lt"/>
        <a:ea typeface="+mn-ea"/>
        <a:cs typeface="+mn-cs"/>
      </a:defRPr>
    </a:lvl4pPr>
    <a:lvl5pPr marL="10868193" algn="l" defTabSz="5434096" rtl="0" eaLnBrk="1" latinLnBrk="0" hangingPunct="1">
      <a:defRPr sz="10700" kern="1200">
        <a:solidFill>
          <a:schemeClr val="tx1"/>
        </a:solidFill>
        <a:latin typeface="+mn-lt"/>
        <a:ea typeface="+mn-ea"/>
        <a:cs typeface="+mn-cs"/>
      </a:defRPr>
    </a:lvl5pPr>
    <a:lvl6pPr marL="13585241" algn="l" defTabSz="5434096" rtl="0" eaLnBrk="1" latinLnBrk="0" hangingPunct="1">
      <a:defRPr sz="10700" kern="1200">
        <a:solidFill>
          <a:schemeClr val="tx1"/>
        </a:solidFill>
        <a:latin typeface="+mn-lt"/>
        <a:ea typeface="+mn-ea"/>
        <a:cs typeface="+mn-cs"/>
      </a:defRPr>
    </a:lvl6pPr>
    <a:lvl7pPr marL="16302289" algn="l" defTabSz="5434096" rtl="0" eaLnBrk="1" latinLnBrk="0" hangingPunct="1">
      <a:defRPr sz="10700" kern="1200">
        <a:solidFill>
          <a:schemeClr val="tx1"/>
        </a:solidFill>
        <a:latin typeface="+mn-lt"/>
        <a:ea typeface="+mn-ea"/>
        <a:cs typeface="+mn-cs"/>
      </a:defRPr>
    </a:lvl7pPr>
    <a:lvl8pPr marL="19019337" algn="l" defTabSz="5434096" rtl="0" eaLnBrk="1" latinLnBrk="0" hangingPunct="1">
      <a:defRPr sz="10700" kern="1200">
        <a:solidFill>
          <a:schemeClr val="tx1"/>
        </a:solidFill>
        <a:latin typeface="+mn-lt"/>
        <a:ea typeface="+mn-ea"/>
        <a:cs typeface="+mn-cs"/>
      </a:defRPr>
    </a:lvl8pPr>
    <a:lvl9pPr marL="21736385" algn="l" defTabSz="5434096" rtl="0" eaLnBrk="1" latinLnBrk="0" hangingPunct="1">
      <a:defRPr sz="10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CC66"/>
    <a:srgbClr val="FF9966"/>
    <a:srgbClr val="FFCC99"/>
    <a:srgbClr val="FF33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648" y="4566"/>
      </p:cViewPr>
      <p:guideLst>
        <p:guide orient="horz" pos="16128"/>
        <p:guide pos="12096"/>
      </p:guideLst>
    </p:cSldViewPr>
  </p:slideViewPr>
  <p:notesTextViewPr>
    <p:cViewPr>
      <p:scale>
        <a:sx n="1" d="1"/>
        <a:sy n="1" d="1"/>
      </p:scale>
      <p:origin x="0" y="0"/>
    </p:cViewPr>
  </p:notesTextViewPr>
  <p:gridSpacing cx="228600" cy="2286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DBC66C-495C-4F6B-94AE-0A23986A5164}" type="datetimeFigureOut">
              <a:rPr lang="en-US" smtClean="0"/>
              <a:t>12/12/2012</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E55E29-C2AA-4FB9-BF50-EF96DD220E11}" type="slidenum">
              <a:rPr lang="en-US" smtClean="0"/>
              <a:t>‹#›</a:t>
            </a:fld>
            <a:endParaRPr lang="en-US"/>
          </a:p>
        </p:txBody>
      </p:sp>
    </p:spTree>
    <p:extLst>
      <p:ext uri="{BB962C8B-B14F-4D97-AF65-F5344CB8AC3E}">
        <p14:creationId xmlns:p14="http://schemas.microsoft.com/office/powerpoint/2010/main" val="626452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E55E29-C2AA-4FB9-BF50-EF96DD220E11}" type="slidenum">
              <a:rPr lang="en-US" smtClean="0"/>
              <a:t>1</a:t>
            </a:fld>
            <a:endParaRPr lang="en-US"/>
          </a:p>
        </p:txBody>
      </p:sp>
    </p:spTree>
    <p:extLst>
      <p:ext uri="{BB962C8B-B14F-4D97-AF65-F5344CB8AC3E}">
        <p14:creationId xmlns:p14="http://schemas.microsoft.com/office/powerpoint/2010/main" val="3773010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5907187"/>
            <a:ext cx="32644080" cy="10976185"/>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9016960"/>
            <a:ext cx="26883360" cy="13086080"/>
          </a:xfrm>
        </p:spPr>
        <p:txBody>
          <a:bodyPr/>
          <a:lstStyle>
            <a:lvl1pPr marL="0" indent="0" algn="ctr">
              <a:buNone/>
              <a:defRPr>
                <a:solidFill>
                  <a:schemeClr val="tx1">
                    <a:tint val="75000"/>
                  </a:schemeClr>
                </a:solidFill>
              </a:defRPr>
            </a:lvl1pPr>
            <a:lvl2pPr marL="2717048" indent="0" algn="ctr">
              <a:buNone/>
              <a:defRPr>
                <a:solidFill>
                  <a:schemeClr val="tx1">
                    <a:tint val="75000"/>
                  </a:schemeClr>
                </a:solidFill>
              </a:defRPr>
            </a:lvl2pPr>
            <a:lvl3pPr marL="5434096" indent="0" algn="ctr">
              <a:buNone/>
              <a:defRPr>
                <a:solidFill>
                  <a:schemeClr val="tx1">
                    <a:tint val="75000"/>
                  </a:schemeClr>
                </a:solidFill>
              </a:defRPr>
            </a:lvl3pPr>
            <a:lvl4pPr marL="8151144" indent="0" algn="ctr">
              <a:buNone/>
              <a:defRPr>
                <a:solidFill>
                  <a:schemeClr val="tx1">
                    <a:tint val="75000"/>
                  </a:schemeClr>
                </a:solidFill>
              </a:defRPr>
            </a:lvl4pPr>
            <a:lvl5pPr marL="10868193" indent="0" algn="ctr">
              <a:buNone/>
              <a:defRPr>
                <a:solidFill>
                  <a:schemeClr val="tx1">
                    <a:tint val="75000"/>
                  </a:schemeClr>
                </a:solidFill>
              </a:defRPr>
            </a:lvl5pPr>
            <a:lvl6pPr marL="13585241" indent="0" algn="ctr">
              <a:buNone/>
              <a:defRPr>
                <a:solidFill>
                  <a:schemeClr val="tx1">
                    <a:tint val="75000"/>
                  </a:schemeClr>
                </a:solidFill>
              </a:defRPr>
            </a:lvl6pPr>
            <a:lvl7pPr marL="16302289" indent="0" algn="ctr">
              <a:buNone/>
              <a:defRPr>
                <a:solidFill>
                  <a:schemeClr val="tx1">
                    <a:tint val="75000"/>
                  </a:schemeClr>
                </a:solidFill>
              </a:defRPr>
            </a:lvl7pPr>
            <a:lvl8pPr marL="19019337" indent="0" algn="ctr">
              <a:buNone/>
              <a:defRPr>
                <a:solidFill>
                  <a:schemeClr val="tx1">
                    <a:tint val="75000"/>
                  </a:schemeClr>
                </a:solidFill>
              </a:defRPr>
            </a:lvl8pPr>
            <a:lvl9pPr marL="2173638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354795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45849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2050642"/>
            <a:ext cx="8641080" cy="4369138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2050642"/>
            <a:ext cx="25283160" cy="4369138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1676494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356564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32904855"/>
            <a:ext cx="32644080" cy="10170160"/>
          </a:xfrm>
        </p:spPr>
        <p:txBody>
          <a:bodyPr anchor="t"/>
          <a:lstStyle>
            <a:lvl1pPr algn="l">
              <a:defRPr sz="23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6" y="21703464"/>
            <a:ext cx="32644080" cy="11201394"/>
          </a:xfrm>
        </p:spPr>
        <p:txBody>
          <a:bodyPr anchor="b"/>
          <a:lstStyle>
            <a:lvl1pPr marL="0" indent="0">
              <a:buNone/>
              <a:defRPr sz="11900">
                <a:solidFill>
                  <a:schemeClr val="tx1">
                    <a:tint val="75000"/>
                  </a:schemeClr>
                </a:solidFill>
              </a:defRPr>
            </a:lvl1pPr>
            <a:lvl2pPr marL="2717048" indent="0">
              <a:buNone/>
              <a:defRPr sz="10700">
                <a:solidFill>
                  <a:schemeClr val="tx1">
                    <a:tint val="75000"/>
                  </a:schemeClr>
                </a:solidFill>
              </a:defRPr>
            </a:lvl2pPr>
            <a:lvl3pPr marL="5434096" indent="0">
              <a:buNone/>
              <a:defRPr sz="9500">
                <a:solidFill>
                  <a:schemeClr val="tx1">
                    <a:tint val="75000"/>
                  </a:schemeClr>
                </a:solidFill>
              </a:defRPr>
            </a:lvl3pPr>
            <a:lvl4pPr marL="8151144" indent="0">
              <a:buNone/>
              <a:defRPr sz="8300">
                <a:solidFill>
                  <a:schemeClr val="tx1">
                    <a:tint val="75000"/>
                  </a:schemeClr>
                </a:solidFill>
              </a:defRPr>
            </a:lvl4pPr>
            <a:lvl5pPr marL="10868193" indent="0">
              <a:buNone/>
              <a:defRPr sz="8300">
                <a:solidFill>
                  <a:schemeClr val="tx1">
                    <a:tint val="75000"/>
                  </a:schemeClr>
                </a:solidFill>
              </a:defRPr>
            </a:lvl5pPr>
            <a:lvl6pPr marL="13585241" indent="0">
              <a:buNone/>
              <a:defRPr sz="8300">
                <a:solidFill>
                  <a:schemeClr val="tx1">
                    <a:tint val="75000"/>
                  </a:schemeClr>
                </a:solidFill>
              </a:defRPr>
            </a:lvl6pPr>
            <a:lvl7pPr marL="16302289" indent="0">
              <a:buNone/>
              <a:defRPr sz="8300">
                <a:solidFill>
                  <a:schemeClr val="tx1">
                    <a:tint val="75000"/>
                  </a:schemeClr>
                </a:solidFill>
              </a:defRPr>
            </a:lvl7pPr>
            <a:lvl8pPr marL="19019337" indent="0">
              <a:buNone/>
              <a:defRPr sz="8300">
                <a:solidFill>
                  <a:schemeClr val="tx1">
                    <a:tint val="75000"/>
                  </a:schemeClr>
                </a:solidFill>
              </a:defRPr>
            </a:lvl8pPr>
            <a:lvl9pPr marL="21736385" indent="0">
              <a:buNone/>
              <a:defRPr sz="8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133162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11948172"/>
            <a:ext cx="16962120" cy="33793855"/>
          </a:xfrm>
        </p:spPr>
        <p:txBody>
          <a:bodyPr/>
          <a:lstStyle>
            <a:lvl1pPr>
              <a:defRPr sz="16600"/>
            </a:lvl1pPr>
            <a:lvl2pPr>
              <a:defRPr sz="14300"/>
            </a:lvl2pPr>
            <a:lvl3pPr>
              <a:defRPr sz="11900"/>
            </a:lvl3pPr>
            <a:lvl4pPr>
              <a:defRPr sz="10700"/>
            </a:lvl4pPr>
            <a:lvl5pPr>
              <a:defRPr sz="10700"/>
            </a:lvl5pPr>
            <a:lvl6pPr>
              <a:defRPr sz="10700"/>
            </a:lvl6pPr>
            <a:lvl7pPr>
              <a:defRPr sz="10700"/>
            </a:lvl7pPr>
            <a:lvl8pPr>
              <a:defRPr sz="10700"/>
            </a:lvl8pPr>
            <a:lvl9pPr>
              <a:defRPr sz="10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11948172"/>
            <a:ext cx="16962120" cy="33793855"/>
          </a:xfrm>
        </p:spPr>
        <p:txBody>
          <a:bodyPr/>
          <a:lstStyle>
            <a:lvl1pPr>
              <a:defRPr sz="16600"/>
            </a:lvl1pPr>
            <a:lvl2pPr>
              <a:defRPr sz="14300"/>
            </a:lvl2pPr>
            <a:lvl3pPr>
              <a:defRPr sz="11900"/>
            </a:lvl3pPr>
            <a:lvl4pPr>
              <a:defRPr sz="10700"/>
            </a:lvl4pPr>
            <a:lvl5pPr>
              <a:defRPr sz="10700"/>
            </a:lvl5pPr>
            <a:lvl6pPr>
              <a:defRPr sz="10700"/>
            </a:lvl6pPr>
            <a:lvl7pPr>
              <a:defRPr sz="10700"/>
            </a:lvl7pPr>
            <a:lvl8pPr>
              <a:defRPr sz="10700"/>
            </a:lvl8pPr>
            <a:lvl9pPr>
              <a:defRPr sz="10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056013-238D-4BFC-AB2A-D59CDCA7C0DD}"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299837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3" y="11462175"/>
            <a:ext cx="16968789" cy="4776890"/>
          </a:xfrm>
        </p:spPr>
        <p:txBody>
          <a:bodyPr anchor="b"/>
          <a:lstStyle>
            <a:lvl1pPr marL="0" indent="0">
              <a:buNone/>
              <a:defRPr sz="14300" b="1"/>
            </a:lvl1pPr>
            <a:lvl2pPr marL="2717048" indent="0">
              <a:buNone/>
              <a:defRPr sz="11900" b="1"/>
            </a:lvl2pPr>
            <a:lvl3pPr marL="5434096" indent="0">
              <a:buNone/>
              <a:defRPr sz="10700" b="1"/>
            </a:lvl3pPr>
            <a:lvl4pPr marL="8151144" indent="0">
              <a:buNone/>
              <a:defRPr sz="9500" b="1"/>
            </a:lvl4pPr>
            <a:lvl5pPr marL="10868193" indent="0">
              <a:buNone/>
              <a:defRPr sz="9500" b="1"/>
            </a:lvl5pPr>
            <a:lvl6pPr marL="13585241" indent="0">
              <a:buNone/>
              <a:defRPr sz="9500" b="1"/>
            </a:lvl6pPr>
            <a:lvl7pPr marL="16302289" indent="0">
              <a:buNone/>
              <a:defRPr sz="9500" b="1"/>
            </a:lvl7pPr>
            <a:lvl8pPr marL="19019337" indent="0">
              <a:buNone/>
              <a:defRPr sz="9500" b="1"/>
            </a:lvl8pPr>
            <a:lvl9pPr marL="21736385" indent="0">
              <a:buNone/>
              <a:defRPr sz="9500" b="1"/>
            </a:lvl9pPr>
          </a:lstStyle>
          <a:p>
            <a:pPr lvl="0"/>
            <a:r>
              <a:rPr lang="en-US" smtClean="0"/>
              <a:t>Click to edit Master text styles</a:t>
            </a:r>
          </a:p>
        </p:txBody>
      </p:sp>
      <p:sp>
        <p:nvSpPr>
          <p:cNvPr id="4" name="Content Placeholder 3"/>
          <p:cNvSpPr>
            <a:spLocks noGrp="1"/>
          </p:cNvSpPr>
          <p:nvPr>
            <p:ph sz="half" idx="2"/>
          </p:nvPr>
        </p:nvSpPr>
        <p:spPr>
          <a:xfrm>
            <a:off x="1920243" y="16239065"/>
            <a:ext cx="16968789" cy="29502950"/>
          </a:xfrm>
        </p:spPr>
        <p:txBody>
          <a:bodyPr/>
          <a:lstStyle>
            <a:lvl1pPr>
              <a:defRPr sz="14300"/>
            </a:lvl1pPr>
            <a:lvl2pPr>
              <a:defRPr sz="11900"/>
            </a:lvl2pPr>
            <a:lvl3pPr>
              <a:defRPr sz="107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0" y="11462175"/>
            <a:ext cx="16975453" cy="4776890"/>
          </a:xfrm>
        </p:spPr>
        <p:txBody>
          <a:bodyPr anchor="b"/>
          <a:lstStyle>
            <a:lvl1pPr marL="0" indent="0">
              <a:buNone/>
              <a:defRPr sz="14300" b="1"/>
            </a:lvl1pPr>
            <a:lvl2pPr marL="2717048" indent="0">
              <a:buNone/>
              <a:defRPr sz="11900" b="1"/>
            </a:lvl2pPr>
            <a:lvl3pPr marL="5434096" indent="0">
              <a:buNone/>
              <a:defRPr sz="10700" b="1"/>
            </a:lvl3pPr>
            <a:lvl4pPr marL="8151144" indent="0">
              <a:buNone/>
              <a:defRPr sz="9500" b="1"/>
            </a:lvl4pPr>
            <a:lvl5pPr marL="10868193" indent="0">
              <a:buNone/>
              <a:defRPr sz="9500" b="1"/>
            </a:lvl5pPr>
            <a:lvl6pPr marL="13585241" indent="0">
              <a:buNone/>
              <a:defRPr sz="9500" b="1"/>
            </a:lvl6pPr>
            <a:lvl7pPr marL="16302289" indent="0">
              <a:buNone/>
              <a:defRPr sz="9500" b="1"/>
            </a:lvl7pPr>
            <a:lvl8pPr marL="19019337" indent="0">
              <a:buNone/>
              <a:defRPr sz="9500" b="1"/>
            </a:lvl8pPr>
            <a:lvl9pPr marL="21736385" indent="0">
              <a:buNone/>
              <a:defRPr sz="9500" b="1"/>
            </a:lvl9pPr>
          </a:lstStyle>
          <a:p>
            <a:pPr lvl="0"/>
            <a:r>
              <a:rPr lang="en-US" smtClean="0"/>
              <a:t>Click to edit Master text styles</a:t>
            </a:r>
          </a:p>
        </p:txBody>
      </p:sp>
      <p:sp>
        <p:nvSpPr>
          <p:cNvPr id="6" name="Content Placeholder 5"/>
          <p:cNvSpPr>
            <a:spLocks noGrp="1"/>
          </p:cNvSpPr>
          <p:nvPr>
            <p:ph sz="quarter" idx="4"/>
          </p:nvPr>
        </p:nvSpPr>
        <p:spPr>
          <a:xfrm>
            <a:off x="19509110" y="16239065"/>
            <a:ext cx="16975453" cy="29502950"/>
          </a:xfrm>
        </p:spPr>
        <p:txBody>
          <a:bodyPr/>
          <a:lstStyle>
            <a:lvl1pPr>
              <a:defRPr sz="14300"/>
            </a:lvl1pPr>
            <a:lvl2pPr>
              <a:defRPr sz="11900"/>
            </a:lvl2pPr>
            <a:lvl3pPr>
              <a:defRPr sz="107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056013-238D-4BFC-AB2A-D59CDCA7C0DD}" type="datetimeFigureOut">
              <a:rPr lang="en-US" smtClean="0"/>
              <a:t>12/12/2012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386919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056013-238D-4BFC-AB2A-D59CDCA7C0DD}" type="datetimeFigureOut">
              <a:rPr lang="en-US" smtClean="0"/>
              <a:t>12/12/2012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176363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056013-238D-4BFC-AB2A-D59CDCA7C0DD}" type="datetimeFigureOut">
              <a:rPr lang="en-US" smtClean="0"/>
              <a:t>12/12/2012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79416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4" y="2038775"/>
            <a:ext cx="12634916" cy="8676640"/>
          </a:xfrm>
        </p:spPr>
        <p:txBody>
          <a:bodyPr anchor="b"/>
          <a:lstStyle>
            <a:lvl1pPr algn="l">
              <a:defRPr sz="11900" b="1"/>
            </a:lvl1pPr>
          </a:lstStyle>
          <a:p>
            <a:r>
              <a:rPr lang="en-US" smtClean="0"/>
              <a:t>Click to edit Master title style</a:t>
            </a:r>
            <a:endParaRPr lang="en-US"/>
          </a:p>
        </p:txBody>
      </p:sp>
      <p:sp>
        <p:nvSpPr>
          <p:cNvPr id="3" name="Content Placeholder 2"/>
          <p:cNvSpPr>
            <a:spLocks noGrp="1"/>
          </p:cNvSpPr>
          <p:nvPr>
            <p:ph idx="1"/>
          </p:nvPr>
        </p:nvSpPr>
        <p:spPr>
          <a:xfrm>
            <a:off x="15015210" y="2038778"/>
            <a:ext cx="21469354" cy="43703246"/>
          </a:xfrm>
        </p:spPr>
        <p:txBody>
          <a:bodyPr/>
          <a:lstStyle>
            <a:lvl1pPr>
              <a:defRPr sz="19000"/>
            </a:lvl1pPr>
            <a:lvl2pPr>
              <a:defRPr sz="16600"/>
            </a:lvl2pPr>
            <a:lvl3pPr>
              <a:defRPr sz="14300"/>
            </a:lvl3pPr>
            <a:lvl4pPr>
              <a:defRPr sz="11900"/>
            </a:lvl4pPr>
            <a:lvl5pPr>
              <a:defRPr sz="11900"/>
            </a:lvl5pPr>
            <a:lvl6pPr>
              <a:defRPr sz="11900"/>
            </a:lvl6pPr>
            <a:lvl7pPr>
              <a:defRPr sz="11900"/>
            </a:lvl7pPr>
            <a:lvl8pPr>
              <a:defRPr sz="11900"/>
            </a:lvl8pPr>
            <a:lvl9pPr>
              <a:defRPr sz="1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4" y="10715418"/>
            <a:ext cx="12634916" cy="35026606"/>
          </a:xfrm>
        </p:spPr>
        <p:txBody>
          <a:bodyPr/>
          <a:lstStyle>
            <a:lvl1pPr marL="0" indent="0">
              <a:buNone/>
              <a:defRPr sz="8300"/>
            </a:lvl1pPr>
            <a:lvl2pPr marL="2717048" indent="0">
              <a:buNone/>
              <a:defRPr sz="7100"/>
            </a:lvl2pPr>
            <a:lvl3pPr marL="5434096" indent="0">
              <a:buNone/>
              <a:defRPr sz="5900"/>
            </a:lvl3pPr>
            <a:lvl4pPr marL="8151144" indent="0">
              <a:buNone/>
              <a:defRPr sz="5300"/>
            </a:lvl4pPr>
            <a:lvl5pPr marL="10868193" indent="0">
              <a:buNone/>
              <a:defRPr sz="5300"/>
            </a:lvl5pPr>
            <a:lvl6pPr marL="13585241" indent="0">
              <a:buNone/>
              <a:defRPr sz="5300"/>
            </a:lvl6pPr>
            <a:lvl7pPr marL="16302289" indent="0">
              <a:buNone/>
              <a:defRPr sz="5300"/>
            </a:lvl7pPr>
            <a:lvl8pPr marL="19019337" indent="0">
              <a:buNone/>
              <a:defRPr sz="5300"/>
            </a:lvl8pPr>
            <a:lvl9pPr marL="21736385" indent="0">
              <a:buNone/>
              <a:defRPr sz="5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056013-238D-4BFC-AB2A-D59CDCA7C0DD}"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2746664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35844483"/>
            <a:ext cx="23042880" cy="4231646"/>
          </a:xfrm>
        </p:spPr>
        <p:txBody>
          <a:bodyPr anchor="b"/>
          <a:lstStyle>
            <a:lvl1pPr algn="l">
              <a:defRPr sz="11900" b="1"/>
            </a:lvl1pPr>
          </a:lstStyle>
          <a:p>
            <a:r>
              <a:rPr lang="en-US" smtClean="0"/>
              <a:t>Click to edit Master title style</a:t>
            </a:r>
            <a:endParaRPr lang="en-US"/>
          </a:p>
        </p:txBody>
      </p:sp>
      <p:sp>
        <p:nvSpPr>
          <p:cNvPr id="3" name="Picture Placeholder 2"/>
          <p:cNvSpPr>
            <a:spLocks noGrp="1"/>
          </p:cNvSpPr>
          <p:nvPr>
            <p:ph type="pic" idx="1"/>
          </p:nvPr>
        </p:nvSpPr>
        <p:spPr>
          <a:xfrm>
            <a:off x="7527609" y="4575385"/>
            <a:ext cx="23042880" cy="30723840"/>
          </a:xfrm>
        </p:spPr>
        <p:txBody>
          <a:bodyPr/>
          <a:lstStyle>
            <a:lvl1pPr marL="0" indent="0">
              <a:buNone/>
              <a:defRPr sz="19000"/>
            </a:lvl1pPr>
            <a:lvl2pPr marL="2717048" indent="0">
              <a:buNone/>
              <a:defRPr sz="16600"/>
            </a:lvl2pPr>
            <a:lvl3pPr marL="5434096" indent="0">
              <a:buNone/>
              <a:defRPr sz="14300"/>
            </a:lvl3pPr>
            <a:lvl4pPr marL="8151144" indent="0">
              <a:buNone/>
              <a:defRPr sz="11900"/>
            </a:lvl4pPr>
            <a:lvl5pPr marL="10868193" indent="0">
              <a:buNone/>
              <a:defRPr sz="11900"/>
            </a:lvl5pPr>
            <a:lvl6pPr marL="13585241" indent="0">
              <a:buNone/>
              <a:defRPr sz="11900"/>
            </a:lvl6pPr>
            <a:lvl7pPr marL="16302289" indent="0">
              <a:buNone/>
              <a:defRPr sz="11900"/>
            </a:lvl7pPr>
            <a:lvl8pPr marL="19019337" indent="0">
              <a:buNone/>
              <a:defRPr sz="11900"/>
            </a:lvl8pPr>
            <a:lvl9pPr marL="21736385" indent="0">
              <a:buNone/>
              <a:defRPr sz="11900"/>
            </a:lvl9pPr>
          </a:lstStyle>
          <a:p>
            <a:endParaRPr lang="en-US"/>
          </a:p>
        </p:txBody>
      </p:sp>
      <p:sp>
        <p:nvSpPr>
          <p:cNvPr id="4" name="Text Placeholder 3"/>
          <p:cNvSpPr>
            <a:spLocks noGrp="1"/>
          </p:cNvSpPr>
          <p:nvPr>
            <p:ph type="body" sz="half" idx="2"/>
          </p:nvPr>
        </p:nvSpPr>
        <p:spPr>
          <a:xfrm>
            <a:off x="7527609" y="40076129"/>
            <a:ext cx="23042880" cy="6009634"/>
          </a:xfrm>
        </p:spPr>
        <p:txBody>
          <a:bodyPr/>
          <a:lstStyle>
            <a:lvl1pPr marL="0" indent="0">
              <a:buNone/>
              <a:defRPr sz="8300"/>
            </a:lvl1pPr>
            <a:lvl2pPr marL="2717048" indent="0">
              <a:buNone/>
              <a:defRPr sz="7100"/>
            </a:lvl2pPr>
            <a:lvl3pPr marL="5434096" indent="0">
              <a:buNone/>
              <a:defRPr sz="5900"/>
            </a:lvl3pPr>
            <a:lvl4pPr marL="8151144" indent="0">
              <a:buNone/>
              <a:defRPr sz="5300"/>
            </a:lvl4pPr>
            <a:lvl5pPr marL="10868193" indent="0">
              <a:buNone/>
              <a:defRPr sz="5300"/>
            </a:lvl5pPr>
            <a:lvl6pPr marL="13585241" indent="0">
              <a:buNone/>
              <a:defRPr sz="5300"/>
            </a:lvl6pPr>
            <a:lvl7pPr marL="16302289" indent="0">
              <a:buNone/>
              <a:defRPr sz="5300"/>
            </a:lvl7pPr>
            <a:lvl8pPr marL="19019337" indent="0">
              <a:buNone/>
              <a:defRPr sz="5300"/>
            </a:lvl8pPr>
            <a:lvl9pPr marL="21736385" indent="0">
              <a:buNone/>
              <a:defRPr sz="5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056013-238D-4BFC-AB2A-D59CDCA7C0DD}"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2831732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2050630"/>
            <a:ext cx="34564320" cy="8534400"/>
          </a:xfrm>
          <a:prstGeom prst="rect">
            <a:avLst/>
          </a:prstGeom>
        </p:spPr>
        <p:txBody>
          <a:bodyPr vert="horz" lIns="543410" tIns="271705" rIns="543410" bIns="27170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11948172"/>
            <a:ext cx="34564320" cy="33793855"/>
          </a:xfrm>
          <a:prstGeom prst="rect">
            <a:avLst/>
          </a:prstGeom>
        </p:spPr>
        <p:txBody>
          <a:bodyPr vert="horz" lIns="543410" tIns="271705" rIns="543410" bIns="27170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47460756"/>
            <a:ext cx="8961120" cy="2726265"/>
          </a:xfrm>
          <a:prstGeom prst="rect">
            <a:avLst/>
          </a:prstGeom>
        </p:spPr>
        <p:txBody>
          <a:bodyPr vert="horz" lIns="543410" tIns="271705" rIns="543410" bIns="271705" rtlCol="0" anchor="ctr"/>
          <a:lstStyle>
            <a:lvl1pPr algn="l">
              <a:defRPr sz="7100">
                <a:solidFill>
                  <a:schemeClr val="tx1">
                    <a:tint val="75000"/>
                  </a:schemeClr>
                </a:solidFill>
              </a:defRPr>
            </a:lvl1pPr>
          </a:lstStyle>
          <a:p>
            <a:fld id="{FD056013-238D-4BFC-AB2A-D59CDCA7C0DD}" type="datetimeFigureOut">
              <a:rPr lang="en-US" smtClean="0"/>
              <a:t>12/12/2012</a:t>
            </a:fld>
            <a:endParaRPr lang="en-US"/>
          </a:p>
        </p:txBody>
      </p:sp>
      <p:sp>
        <p:nvSpPr>
          <p:cNvPr id="5" name="Footer Placeholder 4"/>
          <p:cNvSpPr>
            <a:spLocks noGrp="1"/>
          </p:cNvSpPr>
          <p:nvPr>
            <p:ph type="ftr" sz="quarter" idx="3"/>
          </p:nvPr>
        </p:nvSpPr>
        <p:spPr>
          <a:xfrm>
            <a:off x="13121640" y="47460756"/>
            <a:ext cx="12161520" cy="2726265"/>
          </a:xfrm>
          <a:prstGeom prst="rect">
            <a:avLst/>
          </a:prstGeom>
        </p:spPr>
        <p:txBody>
          <a:bodyPr vert="horz" lIns="543410" tIns="271705" rIns="543410" bIns="271705" rtlCol="0" anchor="ctr"/>
          <a:lstStyle>
            <a:lvl1pPr algn="ctr">
              <a:defRPr sz="7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47460756"/>
            <a:ext cx="8961120" cy="2726265"/>
          </a:xfrm>
          <a:prstGeom prst="rect">
            <a:avLst/>
          </a:prstGeom>
        </p:spPr>
        <p:txBody>
          <a:bodyPr vert="horz" lIns="543410" tIns="271705" rIns="543410" bIns="271705" rtlCol="0" anchor="ctr"/>
          <a:lstStyle>
            <a:lvl1pPr algn="r">
              <a:defRPr sz="7100">
                <a:solidFill>
                  <a:schemeClr val="tx1">
                    <a:tint val="75000"/>
                  </a:schemeClr>
                </a:solidFill>
              </a:defRPr>
            </a:lvl1pPr>
          </a:lstStyle>
          <a:p>
            <a:fld id="{1C1CA9FE-682C-4CBB-A23B-A07787CECA86}" type="slidenum">
              <a:rPr lang="en-US" smtClean="0"/>
              <a:t>‹#›</a:t>
            </a:fld>
            <a:endParaRPr lang="en-US"/>
          </a:p>
        </p:txBody>
      </p:sp>
    </p:spTree>
    <p:extLst>
      <p:ext uri="{BB962C8B-B14F-4D97-AF65-F5344CB8AC3E}">
        <p14:creationId xmlns:p14="http://schemas.microsoft.com/office/powerpoint/2010/main" val="1328786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434096" rtl="0" eaLnBrk="1" latinLnBrk="0" hangingPunct="1">
        <a:spcBef>
          <a:spcPct val="0"/>
        </a:spcBef>
        <a:buNone/>
        <a:defRPr sz="26100" kern="1200">
          <a:solidFill>
            <a:schemeClr val="tx1"/>
          </a:solidFill>
          <a:latin typeface="+mj-lt"/>
          <a:ea typeface="+mj-ea"/>
          <a:cs typeface="+mj-cs"/>
        </a:defRPr>
      </a:lvl1pPr>
    </p:titleStyle>
    <p:bodyStyle>
      <a:lvl1pPr marL="2037786" indent="-2037786" algn="l" defTabSz="5434096" rtl="0" eaLnBrk="1" latinLnBrk="0" hangingPunct="1">
        <a:spcBef>
          <a:spcPct val="20000"/>
        </a:spcBef>
        <a:buFont typeface="Arial" pitchFamily="34" charset="0"/>
        <a:buChar char="•"/>
        <a:defRPr sz="19000" kern="1200">
          <a:solidFill>
            <a:schemeClr val="tx1"/>
          </a:solidFill>
          <a:latin typeface="+mn-lt"/>
          <a:ea typeface="+mn-ea"/>
          <a:cs typeface="+mn-cs"/>
        </a:defRPr>
      </a:lvl1pPr>
      <a:lvl2pPr marL="4415203" indent="-1698155" algn="l" defTabSz="5434096" rtl="0" eaLnBrk="1" latinLnBrk="0" hangingPunct="1">
        <a:spcBef>
          <a:spcPct val="20000"/>
        </a:spcBef>
        <a:buFont typeface="Arial" pitchFamily="34" charset="0"/>
        <a:buChar char="–"/>
        <a:defRPr sz="16600" kern="1200">
          <a:solidFill>
            <a:schemeClr val="tx1"/>
          </a:solidFill>
          <a:latin typeface="+mn-lt"/>
          <a:ea typeface="+mn-ea"/>
          <a:cs typeface="+mn-cs"/>
        </a:defRPr>
      </a:lvl2pPr>
      <a:lvl3pPr marL="6792620" indent="-1358524" algn="l" defTabSz="5434096" rtl="0" eaLnBrk="1" latinLnBrk="0" hangingPunct="1">
        <a:spcBef>
          <a:spcPct val="20000"/>
        </a:spcBef>
        <a:buFont typeface="Arial" pitchFamily="34" charset="0"/>
        <a:buChar char="•"/>
        <a:defRPr sz="14300" kern="1200">
          <a:solidFill>
            <a:schemeClr val="tx1"/>
          </a:solidFill>
          <a:latin typeface="+mn-lt"/>
          <a:ea typeface="+mn-ea"/>
          <a:cs typeface="+mn-cs"/>
        </a:defRPr>
      </a:lvl3pPr>
      <a:lvl4pPr marL="9509669"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4pPr>
      <a:lvl5pPr marL="12226717"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5pPr>
      <a:lvl6pPr marL="14943765"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6pPr>
      <a:lvl7pPr marL="17660813"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7pPr>
      <a:lvl8pPr marL="20377861"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8pPr>
      <a:lvl9pPr marL="23094909"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9pPr>
    </p:bodyStyle>
    <p:otherStyle>
      <a:defPPr>
        <a:defRPr lang="en-US"/>
      </a:defPPr>
      <a:lvl1pPr marL="0" algn="l" defTabSz="5434096" rtl="0" eaLnBrk="1" latinLnBrk="0" hangingPunct="1">
        <a:defRPr sz="10700" kern="1200">
          <a:solidFill>
            <a:schemeClr val="tx1"/>
          </a:solidFill>
          <a:latin typeface="+mn-lt"/>
          <a:ea typeface="+mn-ea"/>
          <a:cs typeface="+mn-cs"/>
        </a:defRPr>
      </a:lvl1pPr>
      <a:lvl2pPr marL="2717048" algn="l" defTabSz="5434096" rtl="0" eaLnBrk="1" latinLnBrk="0" hangingPunct="1">
        <a:defRPr sz="10700" kern="1200">
          <a:solidFill>
            <a:schemeClr val="tx1"/>
          </a:solidFill>
          <a:latin typeface="+mn-lt"/>
          <a:ea typeface="+mn-ea"/>
          <a:cs typeface="+mn-cs"/>
        </a:defRPr>
      </a:lvl2pPr>
      <a:lvl3pPr marL="5434096" algn="l" defTabSz="5434096" rtl="0" eaLnBrk="1" latinLnBrk="0" hangingPunct="1">
        <a:defRPr sz="10700" kern="1200">
          <a:solidFill>
            <a:schemeClr val="tx1"/>
          </a:solidFill>
          <a:latin typeface="+mn-lt"/>
          <a:ea typeface="+mn-ea"/>
          <a:cs typeface="+mn-cs"/>
        </a:defRPr>
      </a:lvl3pPr>
      <a:lvl4pPr marL="8151144" algn="l" defTabSz="5434096" rtl="0" eaLnBrk="1" latinLnBrk="0" hangingPunct="1">
        <a:defRPr sz="10700" kern="1200">
          <a:solidFill>
            <a:schemeClr val="tx1"/>
          </a:solidFill>
          <a:latin typeface="+mn-lt"/>
          <a:ea typeface="+mn-ea"/>
          <a:cs typeface="+mn-cs"/>
        </a:defRPr>
      </a:lvl4pPr>
      <a:lvl5pPr marL="10868193" algn="l" defTabSz="5434096" rtl="0" eaLnBrk="1" latinLnBrk="0" hangingPunct="1">
        <a:defRPr sz="10700" kern="1200">
          <a:solidFill>
            <a:schemeClr val="tx1"/>
          </a:solidFill>
          <a:latin typeface="+mn-lt"/>
          <a:ea typeface="+mn-ea"/>
          <a:cs typeface="+mn-cs"/>
        </a:defRPr>
      </a:lvl5pPr>
      <a:lvl6pPr marL="13585241" algn="l" defTabSz="5434096" rtl="0" eaLnBrk="1" latinLnBrk="0" hangingPunct="1">
        <a:defRPr sz="10700" kern="1200">
          <a:solidFill>
            <a:schemeClr val="tx1"/>
          </a:solidFill>
          <a:latin typeface="+mn-lt"/>
          <a:ea typeface="+mn-ea"/>
          <a:cs typeface="+mn-cs"/>
        </a:defRPr>
      </a:lvl6pPr>
      <a:lvl7pPr marL="16302289" algn="l" defTabSz="5434096" rtl="0" eaLnBrk="1" latinLnBrk="0" hangingPunct="1">
        <a:defRPr sz="10700" kern="1200">
          <a:solidFill>
            <a:schemeClr val="tx1"/>
          </a:solidFill>
          <a:latin typeface="+mn-lt"/>
          <a:ea typeface="+mn-ea"/>
          <a:cs typeface="+mn-cs"/>
        </a:defRPr>
      </a:lvl7pPr>
      <a:lvl8pPr marL="19019337" algn="l" defTabSz="5434096" rtl="0" eaLnBrk="1" latinLnBrk="0" hangingPunct="1">
        <a:defRPr sz="10700" kern="1200">
          <a:solidFill>
            <a:schemeClr val="tx1"/>
          </a:solidFill>
          <a:latin typeface="+mn-lt"/>
          <a:ea typeface="+mn-ea"/>
          <a:cs typeface="+mn-cs"/>
        </a:defRPr>
      </a:lvl8pPr>
      <a:lvl9pPr marL="21736385" algn="l" defTabSz="5434096" rtl="0" eaLnBrk="1" latinLnBrk="0" hangingPunct="1">
        <a:defRPr sz="10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tiff"/><Relationship Id="rId5" Type="http://schemas.openxmlformats.org/officeDocument/2006/relationships/image" Target="../media/image3.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 y="12801600"/>
            <a:ext cx="38404800" cy="9067800"/>
          </a:xfrm>
          <a:prstGeom prst="rect">
            <a:avLst/>
          </a:prstGeom>
          <a:solidFill>
            <a:schemeClr val="bg1">
              <a:alpha val="231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143000" y="228600"/>
            <a:ext cx="29489400" cy="4401205"/>
          </a:xfrm>
          <a:prstGeom prst="rect">
            <a:avLst/>
          </a:prstGeom>
          <a:solidFill>
            <a:schemeClr val="bg1"/>
          </a:solidFill>
        </p:spPr>
        <p:txBody>
          <a:bodyPr wrap="square" rtlCol="0">
            <a:spAutoFit/>
          </a:bodyPr>
          <a:lstStyle/>
          <a:p>
            <a:r>
              <a:rPr lang="en-US" sz="14000" dirty="0" smtClean="0">
                <a:solidFill>
                  <a:srgbClr val="CC0000"/>
                </a:solidFill>
              </a:rPr>
              <a:t>STYLOMETRY FOR ONLINE FORUMS</a:t>
            </a:r>
          </a:p>
          <a:p>
            <a:pPr algn="r"/>
            <a:r>
              <a:rPr lang="en-US" sz="14000" dirty="0" smtClean="0">
                <a:solidFill>
                  <a:srgbClr val="CC0000"/>
                </a:solidFill>
              </a:rPr>
              <a:t>Identifying Authors by Writing </a:t>
            </a:r>
            <a:r>
              <a:rPr lang="en-US" sz="14000" dirty="0">
                <a:solidFill>
                  <a:srgbClr val="CC0000"/>
                </a:solidFill>
              </a:rPr>
              <a:t>S</a:t>
            </a:r>
            <a:r>
              <a:rPr lang="en-US" sz="14000" dirty="0" smtClean="0">
                <a:solidFill>
                  <a:srgbClr val="CC0000"/>
                </a:solidFill>
              </a:rPr>
              <a:t>tyle</a:t>
            </a:r>
            <a:endParaRPr lang="en-US" sz="14000" dirty="0">
              <a:solidFill>
                <a:srgbClr val="CC0000"/>
              </a:solidFill>
            </a:endParaRPr>
          </a:p>
        </p:txBody>
      </p:sp>
      <p:sp>
        <p:nvSpPr>
          <p:cNvPr id="31" name="Rectangle 30"/>
          <p:cNvSpPr/>
          <p:nvPr/>
        </p:nvSpPr>
        <p:spPr>
          <a:xfrm>
            <a:off x="457200" y="30480"/>
            <a:ext cx="38404800" cy="4617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724400"/>
            <a:ext cx="38404800" cy="8001000"/>
          </a:xfrm>
          <a:prstGeom prst="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43281600"/>
            <a:ext cx="38404800" cy="7924800"/>
          </a:xfrm>
          <a:prstGeom prst="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11"/>
              <p:cNvSpPr/>
              <p:nvPr/>
            </p:nvSpPr>
            <p:spPr>
              <a:xfrm>
                <a:off x="0" y="31013400"/>
                <a:ext cx="38404800" cy="12344400"/>
              </a:xfrm>
              <a:prstGeom prst="rect">
                <a:avLst/>
              </a:prstGeom>
              <a:solidFill>
                <a:schemeClr val="bg1">
                  <a:alpha val="231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𝐾</m:t>
                      </m:r>
                      <m:r>
                        <a:rPr lang="en-US" b="0" i="1" smtClean="0">
                          <a:latin typeface="Cambria Math"/>
                        </a:rPr>
                        <m:t>   </m:t>
                      </m:r>
                      <m:r>
                        <a:rPr lang="en-US" b="0" i="1" smtClean="0">
                          <a:latin typeface="Cambria Math"/>
                        </a:rPr>
                        <m:t>𝑎𝑠𝑑𝑓𝑗𝑎𝑠𝑑𝑙𝑓𝑘𝑗𝑎𝑠𝑙𝑑𝑓𝑎𝐾</m:t>
                      </m:r>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0" y="31013400"/>
                <a:ext cx="38404800" cy="12344400"/>
              </a:xfrm>
              <a:prstGeom prst="rect">
                <a:avLst/>
              </a:prstGeom>
              <a:blipFill rotWithShape="1">
                <a:blip r:embed="rId3"/>
                <a:stretch>
                  <a:fillRect/>
                </a:stretch>
              </a:blipFill>
              <a:ln>
                <a:noFill/>
              </a:ln>
            </p:spPr>
            <p:txBody>
              <a:bodyPr/>
              <a:lstStyle/>
              <a:p>
                <a:r>
                  <a:rPr lang="en-US">
                    <a:noFill/>
                  </a:rPr>
                  <a:t> </a:t>
                </a:r>
              </a:p>
            </p:txBody>
          </p:sp>
        </mc:Fallback>
      </mc:AlternateContent>
      <p:sp>
        <p:nvSpPr>
          <p:cNvPr id="10" name="Rectangle 9"/>
          <p:cNvSpPr/>
          <p:nvPr/>
        </p:nvSpPr>
        <p:spPr>
          <a:xfrm>
            <a:off x="0" y="22631400"/>
            <a:ext cx="38404800" cy="9144000"/>
          </a:xfrm>
          <a:prstGeom prst="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hord 31"/>
          <p:cNvSpPr/>
          <p:nvPr/>
        </p:nvSpPr>
        <p:spPr>
          <a:xfrm rot="10800000">
            <a:off x="-12344400" y="2514600"/>
            <a:ext cx="23317199" cy="50524992"/>
          </a:xfrm>
          <a:prstGeom prst="chord">
            <a:avLst>
              <a:gd name="adj1" fmla="val 5450841"/>
              <a:gd name="adj2" fmla="val 16162476"/>
            </a:avLst>
          </a:prstGeom>
          <a:solidFill>
            <a:schemeClr val="accent6">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28575000"/>
            <a:ext cx="6268825" cy="6400800"/>
          </a:xfrm>
          <a:prstGeom prst="rect">
            <a:avLst/>
          </a:prstGeom>
        </p:spPr>
      </p:pic>
      <p:grpSp>
        <p:nvGrpSpPr>
          <p:cNvPr id="27" name="Group 26"/>
          <p:cNvGrpSpPr/>
          <p:nvPr/>
        </p:nvGrpSpPr>
        <p:grpSpPr>
          <a:xfrm>
            <a:off x="1447800" y="5029200"/>
            <a:ext cx="7391400" cy="7087643"/>
            <a:chOff x="1447800" y="5257800"/>
            <a:chExt cx="7391400" cy="7087643"/>
          </a:xfrm>
          <a:solidFill>
            <a:srgbClr val="C00000"/>
          </a:solidFill>
        </p:grpSpPr>
        <p:sp>
          <p:nvSpPr>
            <p:cNvPr id="6" name="Oval 5"/>
            <p:cNvSpPr/>
            <p:nvPr/>
          </p:nvSpPr>
          <p:spPr>
            <a:xfrm>
              <a:off x="1447800" y="5257800"/>
              <a:ext cx="7391400" cy="7087643"/>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438400" y="7924800"/>
              <a:ext cx="5486400" cy="1738938"/>
            </a:xfrm>
            <a:prstGeom prst="rect">
              <a:avLst/>
            </a:prstGeom>
            <a:grpFill/>
            <a:ln>
              <a:noFill/>
            </a:ln>
          </p:spPr>
          <p:txBody>
            <a:bodyPr wrap="square" rtlCol="0">
              <a:spAutoFit/>
            </a:bodyPr>
            <a:lstStyle/>
            <a:p>
              <a:r>
                <a:rPr lang="en-US" dirty="0" smtClean="0">
                  <a:solidFill>
                    <a:schemeClr val="accent6">
                      <a:lumMod val="40000"/>
                      <a:lumOff val="60000"/>
                    </a:schemeClr>
                  </a:solidFill>
                </a:rPr>
                <a:t>Abstract</a:t>
              </a:r>
              <a:endParaRPr lang="en-US" dirty="0">
                <a:solidFill>
                  <a:schemeClr val="accent6">
                    <a:lumMod val="40000"/>
                    <a:lumOff val="60000"/>
                  </a:schemeClr>
                </a:solidFill>
              </a:endParaRPr>
            </a:p>
          </p:txBody>
        </p:sp>
      </p:grpSp>
      <p:grpSp>
        <p:nvGrpSpPr>
          <p:cNvPr id="29" name="Group 28"/>
          <p:cNvGrpSpPr/>
          <p:nvPr/>
        </p:nvGrpSpPr>
        <p:grpSpPr>
          <a:xfrm>
            <a:off x="7315200" y="23393400"/>
            <a:ext cx="7315200" cy="7014575"/>
            <a:chOff x="9448800" y="21107400"/>
            <a:chExt cx="7315200" cy="7014575"/>
          </a:xfrm>
          <a:solidFill>
            <a:srgbClr val="CC0000"/>
          </a:solidFill>
        </p:grpSpPr>
        <p:sp>
          <p:nvSpPr>
            <p:cNvPr id="23" name="Oval 22"/>
            <p:cNvSpPr/>
            <p:nvPr/>
          </p:nvSpPr>
          <p:spPr>
            <a:xfrm>
              <a:off x="9448800" y="21107400"/>
              <a:ext cx="7315200" cy="701457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906000" y="23622000"/>
              <a:ext cx="6781800" cy="1738938"/>
            </a:xfrm>
            <a:prstGeom prst="rect">
              <a:avLst/>
            </a:prstGeom>
            <a:grpFill/>
            <a:ln>
              <a:noFill/>
            </a:ln>
          </p:spPr>
          <p:txBody>
            <a:bodyPr wrap="square" rtlCol="0">
              <a:spAutoFit/>
            </a:bodyPr>
            <a:lstStyle/>
            <a:p>
              <a:r>
                <a:rPr lang="en-US" dirty="0" smtClean="0">
                  <a:solidFill>
                    <a:schemeClr val="accent6">
                      <a:lumMod val="40000"/>
                      <a:lumOff val="60000"/>
                    </a:schemeClr>
                  </a:solidFill>
                </a:rPr>
                <a:t>Techniques</a:t>
              </a:r>
              <a:endParaRPr lang="en-US" dirty="0">
                <a:solidFill>
                  <a:schemeClr val="accent6">
                    <a:lumMod val="40000"/>
                    <a:lumOff val="60000"/>
                  </a:schemeClr>
                </a:solidFill>
              </a:endParaRPr>
            </a:p>
          </p:txBody>
        </p:sp>
      </p:grpSp>
      <p:grpSp>
        <p:nvGrpSpPr>
          <p:cNvPr id="26" name="Group 25"/>
          <p:cNvGrpSpPr/>
          <p:nvPr/>
        </p:nvGrpSpPr>
        <p:grpSpPr>
          <a:xfrm>
            <a:off x="3200400" y="43662600"/>
            <a:ext cx="7315200" cy="7014575"/>
            <a:chOff x="685800" y="37338000"/>
            <a:chExt cx="7315200" cy="7014575"/>
          </a:xfrm>
          <a:solidFill>
            <a:srgbClr val="CC0000"/>
          </a:solidFill>
        </p:grpSpPr>
        <p:sp>
          <p:nvSpPr>
            <p:cNvPr id="25" name="Oval 24"/>
            <p:cNvSpPr/>
            <p:nvPr/>
          </p:nvSpPr>
          <p:spPr>
            <a:xfrm>
              <a:off x="685800" y="37338000"/>
              <a:ext cx="7315200" cy="701457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219200" y="39852600"/>
              <a:ext cx="6553200" cy="1738938"/>
            </a:xfrm>
            <a:prstGeom prst="rect">
              <a:avLst/>
            </a:prstGeom>
            <a:grpFill/>
            <a:ln>
              <a:noFill/>
            </a:ln>
          </p:spPr>
          <p:txBody>
            <a:bodyPr wrap="square" rtlCol="0">
              <a:spAutoFit/>
            </a:bodyPr>
            <a:lstStyle/>
            <a:p>
              <a:r>
                <a:rPr lang="en-US" dirty="0" smtClean="0">
                  <a:solidFill>
                    <a:schemeClr val="accent6">
                      <a:lumMod val="40000"/>
                      <a:lumOff val="60000"/>
                    </a:schemeClr>
                  </a:solidFill>
                </a:rPr>
                <a:t>Conclusion</a:t>
              </a:r>
              <a:endParaRPr lang="en-US" dirty="0">
                <a:solidFill>
                  <a:schemeClr val="accent6">
                    <a:lumMod val="40000"/>
                    <a:lumOff val="60000"/>
                  </a:schemeClr>
                </a:solidFill>
              </a:endParaRPr>
            </a:p>
          </p:txBody>
        </p:sp>
      </p:grpSp>
      <p:grpSp>
        <p:nvGrpSpPr>
          <p:cNvPr id="30" name="Group 29"/>
          <p:cNvGrpSpPr/>
          <p:nvPr/>
        </p:nvGrpSpPr>
        <p:grpSpPr>
          <a:xfrm>
            <a:off x="6858000" y="34362025"/>
            <a:ext cx="7315200" cy="7014575"/>
            <a:chOff x="7467600" y="28498800"/>
            <a:chExt cx="7315200" cy="7014575"/>
          </a:xfrm>
        </p:grpSpPr>
        <p:sp>
          <p:nvSpPr>
            <p:cNvPr id="24" name="Oval 23"/>
            <p:cNvSpPr/>
            <p:nvPr/>
          </p:nvSpPr>
          <p:spPr>
            <a:xfrm>
              <a:off x="7467600" y="28498800"/>
              <a:ext cx="7315200" cy="7014575"/>
            </a:xfrm>
            <a:prstGeom prst="ellipse">
              <a:avLst/>
            </a:prstGeom>
            <a:solidFill>
              <a:srgbClr val="CC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001000" y="31165800"/>
              <a:ext cx="6248400" cy="1738938"/>
            </a:xfrm>
            <a:prstGeom prst="rect">
              <a:avLst/>
            </a:prstGeom>
            <a:noFill/>
            <a:ln>
              <a:noFill/>
            </a:ln>
          </p:spPr>
          <p:txBody>
            <a:bodyPr wrap="square" rtlCol="0">
              <a:spAutoFit/>
            </a:bodyPr>
            <a:lstStyle/>
            <a:p>
              <a:pPr algn="ctr"/>
              <a:r>
                <a:rPr lang="en-US" dirty="0" smtClean="0">
                  <a:solidFill>
                    <a:schemeClr val="accent6">
                      <a:lumMod val="40000"/>
                      <a:lumOff val="60000"/>
                    </a:schemeClr>
                  </a:solidFill>
                </a:rPr>
                <a:t>Results</a:t>
              </a:r>
              <a:endParaRPr lang="en-US" dirty="0">
                <a:solidFill>
                  <a:schemeClr val="accent6">
                    <a:lumMod val="40000"/>
                    <a:lumOff val="60000"/>
                  </a:schemeClr>
                </a:solidFill>
              </a:endParaRPr>
            </a:p>
          </p:txBody>
        </p:sp>
      </p:grpSp>
      <p:grpSp>
        <p:nvGrpSpPr>
          <p:cNvPr id="28" name="Group 27"/>
          <p:cNvGrpSpPr/>
          <p:nvPr/>
        </p:nvGrpSpPr>
        <p:grpSpPr>
          <a:xfrm>
            <a:off x="5486400" y="13563600"/>
            <a:ext cx="7467600" cy="7014575"/>
            <a:chOff x="7162800" y="13030200"/>
            <a:chExt cx="7467600" cy="7014575"/>
          </a:xfrm>
          <a:solidFill>
            <a:srgbClr val="CC0000"/>
          </a:solidFill>
        </p:grpSpPr>
        <p:sp>
          <p:nvSpPr>
            <p:cNvPr id="9" name="Oval 8"/>
            <p:cNvSpPr/>
            <p:nvPr/>
          </p:nvSpPr>
          <p:spPr>
            <a:xfrm>
              <a:off x="7162800" y="13030200"/>
              <a:ext cx="7315200" cy="701457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315200" y="15544800"/>
              <a:ext cx="7315200" cy="1738938"/>
            </a:xfrm>
            <a:prstGeom prst="rect">
              <a:avLst/>
            </a:prstGeom>
            <a:noFill/>
            <a:ln>
              <a:noFill/>
            </a:ln>
          </p:spPr>
          <p:txBody>
            <a:bodyPr wrap="square" rtlCol="0">
              <a:spAutoFit/>
            </a:bodyPr>
            <a:lstStyle/>
            <a:p>
              <a:pPr algn="ctr"/>
              <a:r>
                <a:rPr lang="en-US" dirty="0" smtClean="0">
                  <a:solidFill>
                    <a:schemeClr val="accent6">
                      <a:lumMod val="40000"/>
                      <a:lumOff val="60000"/>
                    </a:schemeClr>
                  </a:solidFill>
                </a:rPr>
                <a:t>Introduction</a:t>
              </a:r>
              <a:endParaRPr lang="en-US" dirty="0">
                <a:solidFill>
                  <a:schemeClr val="accent6">
                    <a:lumMod val="40000"/>
                    <a:lumOff val="60000"/>
                  </a:schemeClr>
                </a:solidFill>
              </a:endParaRPr>
            </a:p>
          </p:txBody>
        </p:sp>
      </p:grpSp>
      <p:sp>
        <p:nvSpPr>
          <p:cNvPr id="35" name="TextBox 34"/>
          <p:cNvSpPr txBox="1"/>
          <p:nvPr/>
        </p:nvSpPr>
        <p:spPr>
          <a:xfrm>
            <a:off x="914400" y="20956012"/>
            <a:ext cx="9448800" cy="3046988"/>
          </a:xfrm>
          <a:prstGeom prst="rect">
            <a:avLst/>
          </a:prstGeom>
          <a:noFill/>
        </p:spPr>
        <p:txBody>
          <a:bodyPr wrap="square" rtlCol="0">
            <a:spAutoFit/>
          </a:bodyPr>
          <a:lstStyle/>
          <a:p>
            <a:r>
              <a:rPr lang="en-US" sz="9600" dirty="0" smtClean="0"/>
              <a:t>Are you really anonymous?...</a:t>
            </a:r>
            <a:endParaRPr lang="en-US" sz="9600" dirty="0"/>
          </a:p>
        </p:txBody>
      </p:sp>
      <p:sp>
        <p:nvSpPr>
          <p:cNvPr id="36" name="TextBox 35"/>
          <p:cNvSpPr txBox="1"/>
          <p:nvPr/>
        </p:nvSpPr>
        <p:spPr>
          <a:xfrm>
            <a:off x="11201400" y="6400800"/>
            <a:ext cx="25679400" cy="4154984"/>
          </a:xfrm>
          <a:prstGeom prst="rect">
            <a:avLst/>
          </a:prstGeom>
          <a:noFill/>
        </p:spPr>
        <p:txBody>
          <a:bodyPr wrap="square" rtlCol="0">
            <a:spAutoFit/>
          </a:bodyPr>
          <a:lstStyle/>
          <a:p>
            <a:r>
              <a:rPr lang="en-US" sz="4400" dirty="0" smtClean="0"/>
              <a:t>Given a set of posts from an online forum, we ask the question: can a post’s author be identified solely via writing style?  We apply several machine learning techniques in order to explore this question and contrast the effectiveness of the methods chosen.  We quantitatively select effective features using information gain, and utilize the multinomial Naïve Bayes and Support Vector Machine (SVM) algorithms with ten-fold cross validation to estimate the probability of predicting the correct author of a post. We find that our methods significantly outperform random chance.</a:t>
            </a:r>
            <a:endParaRPr lang="en-US" sz="4400" dirty="0"/>
          </a:p>
        </p:txBody>
      </p:sp>
      <p:graphicFrame>
        <p:nvGraphicFramePr>
          <p:cNvPr id="39" name="Table 38"/>
          <p:cNvGraphicFramePr>
            <a:graphicFrameLocks noGrp="1"/>
          </p:cNvGraphicFramePr>
          <p:nvPr>
            <p:extLst>
              <p:ext uri="{D42A27DB-BD31-4B8C-83A1-F6EECF244321}">
                <p14:modId xmlns:p14="http://schemas.microsoft.com/office/powerpoint/2010/main" val="333297584"/>
              </p:ext>
            </p:extLst>
          </p:nvPr>
        </p:nvGraphicFramePr>
        <p:xfrm>
          <a:off x="15544800" y="23088600"/>
          <a:ext cx="4189942" cy="7772400"/>
        </p:xfrm>
        <a:graphic>
          <a:graphicData uri="http://schemas.openxmlformats.org/drawingml/2006/table">
            <a:tbl>
              <a:tblPr firstRow="1" bandRow="1">
                <a:tableStyleId>{2D5ABB26-0587-4C30-8999-92F81FD0307C}</a:tableStyleId>
              </a:tblPr>
              <a:tblGrid>
                <a:gridCol w="4189942"/>
              </a:tblGrid>
              <a:tr h="370840">
                <a:tc>
                  <a:txBody>
                    <a:bodyPr/>
                    <a:lstStyle/>
                    <a:p>
                      <a:pPr algn="ctr"/>
                      <a:r>
                        <a:rPr lang="en-US" sz="5400" dirty="0" smtClean="0"/>
                        <a:t>Features</a:t>
                      </a:r>
                      <a:endParaRPr lang="en-US" sz="5400" dirty="0"/>
                    </a:p>
                  </a:txBody>
                  <a:tcPr/>
                </a:tc>
              </a:tr>
              <a:tr h="370840">
                <a:tc>
                  <a:txBody>
                    <a:bodyPr/>
                    <a:lstStyle/>
                    <a:p>
                      <a:r>
                        <a:rPr lang="en-US" sz="2400" dirty="0" smtClean="0"/>
                        <a:t>Number of words</a:t>
                      </a:r>
                    </a:p>
                  </a:txBody>
                  <a:tcPr/>
                </a:tc>
              </a:tr>
              <a:tr h="370840">
                <a:tc>
                  <a:txBody>
                    <a:bodyPr/>
                    <a:lstStyle/>
                    <a:p>
                      <a:r>
                        <a:rPr lang="en-US" sz="2400" dirty="0" smtClean="0"/>
                        <a:t>Complexity</a:t>
                      </a:r>
                      <a:endParaRPr lang="en-US" sz="2400" dirty="0"/>
                    </a:p>
                  </a:txBody>
                  <a:tcPr/>
                </a:tc>
              </a:tr>
              <a:tr h="370840">
                <a:tc>
                  <a:txBody>
                    <a:bodyPr/>
                    <a:lstStyle/>
                    <a:p>
                      <a:r>
                        <a:rPr lang="en-US" sz="2400" dirty="0" smtClean="0"/>
                        <a:t>Fraction of letters</a:t>
                      </a:r>
                      <a:endParaRPr lang="en-US" sz="2400" dirty="0"/>
                    </a:p>
                  </a:txBody>
                  <a:tcPr/>
                </a:tc>
              </a:tr>
              <a:tr h="370840">
                <a:tc>
                  <a:txBody>
                    <a:bodyPr/>
                    <a:lstStyle/>
                    <a:p>
                      <a:r>
                        <a:rPr lang="en-US" sz="2400" dirty="0" smtClean="0"/>
                        <a:t>Fraction</a:t>
                      </a:r>
                      <a:r>
                        <a:rPr lang="en-US" sz="2400" baseline="0" dirty="0" smtClean="0"/>
                        <a:t> of upper case letters</a:t>
                      </a:r>
                      <a:endParaRPr lang="en-US" sz="2400" dirty="0"/>
                    </a:p>
                  </a:txBody>
                  <a:tcPr/>
                </a:tc>
              </a:tr>
              <a:tr h="370840">
                <a:tc>
                  <a:txBody>
                    <a:bodyPr/>
                    <a:lstStyle/>
                    <a:p>
                      <a:r>
                        <a:rPr lang="en-US" sz="2400" dirty="0" smtClean="0"/>
                        <a:t>Time</a:t>
                      </a:r>
                      <a:r>
                        <a:rPr lang="en-US" sz="2400" baseline="0" dirty="0" smtClean="0"/>
                        <a:t> of posting</a:t>
                      </a:r>
                      <a:endParaRPr lang="en-US" sz="2400" dirty="0"/>
                    </a:p>
                  </a:txBody>
                  <a:tcPr/>
                </a:tc>
              </a:tr>
              <a:tr h="370840">
                <a:tc>
                  <a:txBody>
                    <a:bodyPr/>
                    <a:lstStyle/>
                    <a:p>
                      <a:r>
                        <a:rPr lang="en-US" sz="2400" dirty="0" smtClean="0"/>
                        <a:t>Number</a:t>
                      </a:r>
                      <a:r>
                        <a:rPr lang="en-US" sz="2400" baseline="0" dirty="0" smtClean="0"/>
                        <a:t> of characters</a:t>
                      </a:r>
                      <a:endParaRPr lang="en-US" sz="2400" dirty="0"/>
                    </a:p>
                  </a:txBody>
                  <a:tcPr/>
                </a:tc>
              </a:tr>
              <a:tr h="457200">
                <a:tc>
                  <a:txBody>
                    <a:bodyPr/>
                    <a:lstStyle/>
                    <a:p>
                      <a:r>
                        <a:rPr lang="en-US" sz="2400" dirty="0" smtClean="0"/>
                        <a:t>Fraction</a:t>
                      </a:r>
                      <a:r>
                        <a:rPr lang="en-US" sz="2400" baseline="0" dirty="0" smtClean="0"/>
                        <a:t> of white space</a:t>
                      </a:r>
                      <a:endParaRPr lang="en-US" sz="2400" dirty="0"/>
                    </a:p>
                  </a:txBody>
                  <a:tcPr/>
                </a:tc>
              </a:tr>
              <a:tr h="370840">
                <a:tc>
                  <a:txBody>
                    <a:bodyPr/>
                    <a:lstStyle/>
                    <a:p>
                      <a:r>
                        <a:rPr lang="en-US" sz="2400" dirty="0" smtClean="0"/>
                        <a:t>Characters per word</a:t>
                      </a:r>
                      <a:endParaRPr lang="en-US" sz="2400" dirty="0"/>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Fraction of digits</a:t>
                      </a:r>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Fraction of punctuation</a:t>
                      </a:r>
                    </a:p>
                  </a:txBody>
                  <a:tcPr/>
                </a:tc>
              </a:tr>
              <a:tr h="370840">
                <a:tc>
                  <a:txBody>
                    <a:bodyPr/>
                    <a:lstStyle/>
                    <a:p>
                      <a:r>
                        <a:rPr lang="en-US" sz="2400" dirty="0" smtClean="0"/>
                        <a:t>Fraction of special characters</a:t>
                      </a:r>
                      <a:endParaRPr lang="en-US" sz="2400" dirty="0"/>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Fraction of emoticons</a:t>
                      </a:r>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Apostrophes per word</a:t>
                      </a:r>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Bigram</a:t>
                      </a:r>
                      <a:r>
                        <a:rPr lang="en-US" sz="2400" baseline="0" dirty="0" smtClean="0"/>
                        <a:t> frequencies</a:t>
                      </a:r>
                      <a:r>
                        <a:rPr lang="en-US" sz="2400" dirty="0" smtClean="0"/>
                        <a:t> (</a:t>
                      </a:r>
                      <a:r>
                        <a:rPr lang="en-US" sz="2400" dirty="0" err="1" smtClean="0"/>
                        <a:t>aa</a:t>
                      </a:r>
                      <a:r>
                        <a:rPr lang="en-US" sz="2400" dirty="0" smtClean="0"/>
                        <a:t>, </a:t>
                      </a:r>
                      <a:r>
                        <a:rPr lang="en-US" sz="2400" dirty="0" err="1" smtClean="0"/>
                        <a:t>ab</a:t>
                      </a:r>
                      <a:r>
                        <a:rPr lang="en-US" sz="2400" dirty="0" smtClean="0"/>
                        <a:t>, etc.)</a:t>
                      </a:r>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Letter frequencies</a:t>
                      </a:r>
                    </a:p>
                  </a:txBody>
                  <a:tcPr/>
                </a:tc>
              </a:tr>
            </a:tbl>
          </a:graphicData>
        </a:graphic>
      </p:graphicFrame>
      <p:grpSp>
        <p:nvGrpSpPr>
          <p:cNvPr id="53" name="Group 52"/>
          <p:cNvGrpSpPr/>
          <p:nvPr/>
        </p:nvGrpSpPr>
        <p:grpSpPr>
          <a:xfrm>
            <a:off x="29489400" y="23088600"/>
            <a:ext cx="8458200" cy="5297507"/>
            <a:chOff x="30632400" y="22631400"/>
            <a:chExt cx="8458200" cy="5297507"/>
          </a:xfrm>
        </p:grpSpPr>
        <p:sp>
          <p:nvSpPr>
            <p:cNvPr id="40" name="TextBox 39"/>
            <p:cNvSpPr txBox="1"/>
            <p:nvPr/>
          </p:nvSpPr>
          <p:spPr>
            <a:xfrm>
              <a:off x="31318200" y="23585269"/>
              <a:ext cx="5029200" cy="646331"/>
            </a:xfrm>
            <a:prstGeom prst="rect">
              <a:avLst/>
            </a:prstGeom>
            <a:noFill/>
          </p:spPr>
          <p:txBody>
            <a:bodyPr wrap="square" rtlCol="0">
              <a:spAutoFit/>
            </a:bodyPr>
            <a:lstStyle/>
            <a:p>
              <a:r>
                <a:rPr lang="en-US" sz="3600" u="sng" dirty="0" smtClean="0"/>
                <a:t>Multinomial Naïve Bayes</a:t>
              </a:r>
            </a:p>
          </p:txBody>
        </p:sp>
        <p:sp>
          <p:nvSpPr>
            <p:cNvPr id="41" name="TextBox 40"/>
            <p:cNvSpPr txBox="1"/>
            <p:nvPr/>
          </p:nvSpPr>
          <p:spPr>
            <a:xfrm>
              <a:off x="31318200" y="24460200"/>
              <a:ext cx="7772400" cy="1384995"/>
            </a:xfrm>
            <a:prstGeom prst="rect">
              <a:avLst/>
            </a:prstGeom>
            <a:noFill/>
          </p:spPr>
          <p:txBody>
            <a:bodyPr wrap="square" rtlCol="0">
              <a:spAutoFit/>
            </a:bodyPr>
            <a:lstStyle/>
            <a:p>
              <a:pPr marL="457200" indent="-457200">
                <a:buFont typeface="Arial" pitchFamily="34" charset="0"/>
                <a:buChar char="•"/>
              </a:pPr>
              <a:r>
                <a:rPr lang="en-US" sz="2800" dirty="0" smtClean="0"/>
                <a:t>Discretization bins are optimized</a:t>
              </a:r>
            </a:p>
            <a:p>
              <a:pPr marL="457200" indent="-457200">
                <a:buFont typeface="Arial" pitchFamily="34" charset="0"/>
                <a:buChar char="•"/>
              </a:pPr>
              <a:r>
                <a:rPr lang="en-US" sz="2800" dirty="0" smtClean="0"/>
                <a:t>K-fold cross validation</a:t>
              </a:r>
            </a:p>
            <a:p>
              <a:pPr marL="457200" indent="-457200">
                <a:buFont typeface="Arial" pitchFamily="34" charset="0"/>
                <a:buChar char="•"/>
              </a:pPr>
              <a:r>
                <a:rPr lang="en-US" sz="2800" dirty="0" smtClean="0"/>
                <a:t>Laplace smoothing</a:t>
              </a:r>
              <a:endParaRPr lang="en-US" sz="2800" dirty="0"/>
            </a:p>
          </p:txBody>
        </p:sp>
        <p:sp>
          <p:nvSpPr>
            <p:cNvPr id="42" name="TextBox 41"/>
            <p:cNvSpPr txBox="1"/>
            <p:nvPr/>
          </p:nvSpPr>
          <p:spPr>
            <a:xfrm>
              <a:off x="31318200" y="26283616"/>
              <a:ext cx="5486400" cy="646331"/>
            </a:xfrm>
            <a:prstGeom prst="rect">
              <a:avLst/>
            </a:prstGeom>
            <a:noFill/>
          </p:spPr>
          <p:txBody>
            <a:bodyPr wrap="square" rtlCol="0">
              <a:spAutoFit/>
            </a:bodyPr>
            <a:lstStyle/>
            <a:p>
              <a:r>
                <a:rPr lang="en-US" sz="3600" u="sng" dirty="0" smtClean="0"/>
                <a:t>Support Vector Machine</a:t>
              </a:r>
              <a:endParaRPr lang="en-US" sz="3600" u="sng" dirty="0"/>
            </a:p>
          </p:txBody>
        </p:sp>
        <p:sp>
          <p:nvSpPr>
            <p:cNvPr id="44" name="TextBox 43"/>
            <p:cNvSpPr txBox="1"/>
            <p:nvPr/>
          </p:nvSpPr>
          <p:spPr>
            <a:xfrm>
              <a:off x="31318200" y="26974800"/>
              <a:ext cx="6172200" cy="954107"/>
            </a:xfrm>
            <a:prstGeom prst="rect">
              <a:avLst/>
            </a:prstGeom>
            <a:noFill/>
          </p:spPr>
          <p:txBody>
            <a:bodyPr wrap="square" rtlCol="0">
              <a:spAutoFit/>
            </a:bodyPr>
            <a:lstStyle/>
            <a:p>
              <a:pPr marL="457200" indent="-457200">
                <a:buFont typeface="Arial" pitchFamily="34" charset="0"/>
                <a:buChar char="•"/>
              </a:pPr>
              <a:r>
                <a:rPr lang="en-US" sz="2800" dirty="0" smtClean="0"/>
                <a:t>Linear, exponential, and polynomial Kernels</a:t>
              </a:r>
              <a:endParaRPr lang="en-US" sz="2800" dirty="0"/>
            </a:p>
          </p:txBody>
        </p:sp>
        <p:sp>
          <p:nvSpPr>
            <p:cNvPr id="45" name="TextBox 44"/>
            <p:cNvSpPr txBox="1"/>
            <p:nvPr/>
          </p:nvSpPr>
          <p:spPr>
            <a:xfrm>
              <a:off x="30632400" y="22631400"/>
              <a:ext cx="7086600" cy="923330"/>
            </a:xfrm>
            <a:prstGeom prst="rect">
              <a:avLst/>
            </a:prstGeom>
            <a:noFill/>
          </p:spPr>
          <p:txBody>
            <a:bodyPr wrap="square" rtlCol="0">
              <a:spAutoFit/>
            </a:bodyPr>
            <a:lstStyle/>
            <a:p>
              <a:r>
                <a:rPr lang="en-US" sz="5400" dirty="0" smtClean="0"/>
                <a:t>Classification Algorithms</a:t>
              </a:r>
              <a:endParaRPr lang="en-US" sz="5400" dirty="0"/>
            </a:p>
          </p:txBody>
        </p:sp>
      </p:grpSp>
      <p:sp>
        <p:nvSpPr>
          <p:cNvPr id="48" name="TextBox 47"/>
          <p:cNvSpPr txBox="1"/>
          <p:nvPr/>
        </p:nvSpPr>
        <p:spPr>
          <a:xfrm>
            <a:off x="20231100" y="23079670"/>
            <a:ext cx="7658100" cy="923330"/>
          </a:xfrm>
          <a:prstGeom prst="rect">
            <a:avLst/>
          </a:prstGeom>
          <a:noFill/>
        </p:spPr>
        <p:txBody>
          <a:bodyPr wrap="square" rtlCol="0">
            <a:spAutoFit/>
          </a:bodyPr>
          <a:lstStyle/>
          <a:p>
            <a:pPr algn="ctr"/>
            <a:r>
              <a:rPr lang="en-US" sz="5400" dirty="0" smtClean="0"/>
              <a:t>Feature Selection</a:t>
            </a:r>
            <a:endParaRPr lang="en-US" sz="5400" dirty="0"/>
          </a:p>
        </p:txBody>
      </p:sp>
      <p:sp>
        <p:nvSpPr>
          <p:cNvPr id="49" name="TextBox 48"/>
          <p:cNvSpPr txBox="1"/>
          <p:nvPr/>
        </p:nvSpPr>
        <p:spPr>
          <a:xfrm>
            <a:off x="22174200" y="24042469"/>
            <a:ext cx="3429000" cy="646331"/>
          </a:xfrm>
          <a:prstGeom prst="rect">
            <a:avLst/>
          </a:prstGeom>
          <a:noFill/>
        </p:spPr>
        <p:txBody>
          <a:bodyPr wrap="square" rtlCol="0">
            <a:spAutoFit/>
          </a:bodyPr>
          <a:lstStyle/>
          <a:p>
            <a:r>
              <a:rPr lang="en-US" sz="3600" u="sng" dirty="0" smtClean="0"/>
              <a:t>Information Gain</a:t>
            </a:r>
            <a:endParaRPr lang="en-US" sz="3600" u="sng" dirty="0"/>
          </a:p>
        </p:txBody>
      </p:sp>
      <mc:AlternateContent xmlns:mc="http://schemas.openxmlformats.org/markup-compatibility/2006" xmlns:a14="http://schemas.microsoft.com/office/drawing/2010/main">
        <mc:Choice Requires="a14">
          <p:sp>
            <p:nvSpPr>
              <p:cNvPr id="50" name="TextBox 49"/>
              <p:cNvSpPr txBox="1"/>
              <p:nvPr/>
            </p:nvSpPr>
            <p:spPr>
              <a:xfrm>
                <a:off x="22174200" y="24917400"/>
                <a:ext cx="5486400" cy="5431936"/>
              </a:xfrm>
              <a:prstGeom prst="rect">
                <a:avLst/>
              </a:prstGeom>
              <a:noFill/>
            </p:spPr>
            <p:txBody>
              <a:bodyPr wrap="square" rtlCol="0">
                <a:spAutoFit/>
              </a:bodyPr>
              <a:lstStyle/>
              <a:p>
                <a:r>
                  <a:rPr lang="en-US" sz="3200" dirty="0" smtClean="0"/>
                  <a:t>Measures the information acquired by knowing the distribution of a feature among users</a:t>
                </a:r>
              </a:p>
              <a:p>
                <a:endParaRPr lang="en-US" sz="3200" dirty="0"/>
              </a:p>
              <a:p>
                <a:pPr/>
                <a14:m>
                  <m:oMathPara xmlns:m="http://schemas.openxmlformats.org/officeDocument/2006/math">
                    <m:oMathParaPr>
                      <m:jc m:val="centerGroup"/>
                    </m:oMathParaPr>
                    <m:oMath xmlns:m="http://schemas.openxmlformats.org/officeDocument/2006/math">
                      <m:r>
                        <a:rPr lang="en-US" sz="3200" b="0" i="1" smtClean="0">
                          <a:latin typeface="Cambria Math"/>
                        </a:rPr>
                        <m:t>𝐼𝐺</m:t>
                      </m:r>
                      <m:d>
                        <m:dPr>
                          <m:ctrlPr>
                            <a:rPr lang="en-US" sz="3200" b="0" i="1" smtClean="0">
                              <a:latin typeface="Cambria Math"/>
                            </a:rPr>
                          </m:ctrlPr>
                        </m:dPr>
                        <m:e>
                          <m:r>
                            <a:rPr lang="en-US" sz="3200" b="0" i="1" smtClean="0">
                              <a:latin typeface="Cambria Math"/>
                            </a:rPr>
                            <m:t>𝑌</m:t>
                          </m:r>
                        </m:e>
                        <m:e>
                          <m:r>
                            <a:rPr lang="en-US" sz="3200" b="0" i="1" smtClean="0">
                              <a:latin typeface="Cambria Math"/>
                            </a:rPr>
                            <m:t>𝑋</m:t>
                          </m:r>
                        </m:e>
                      </m:d>
                      <m:r>
                        <a:rPr lang="en-US" sz="3200" b="0" i="1" smtClean="0">
                          <a:latin typeface="Cambria Math"/>
                        </a:rPr>
                        <m:t>=</m:t>
                      </m:r>
                      <m:r>
                        <a:rPr lang="en-US" sz="3200" b="0" i="1" smtClean="0">
                          <a:latin typeface="Cambria Math"/>
                        </a:rPr>
                        <m:t>𝐻</m:t>
                      </m:r>
                      <m:d>
                        <m:dPr>
                          <m:ctrlPr>
                            <a:rPr lang="en-US" sz="3200" b="0" i="1" smtClean="0">
                              <a:latin typeface="Cambria Math"/>
                            </a:rPr>
                          </m:ctrlPr>
                        </m:dPr>
                        <m:e>
                          <m:r>
                            <a:rPr lang="en-US" sz="3200" b="0" i="1" smtClean="0">
                              <a:latin typeface="Cambria Math"/>
                            </a:rPr>
                            <m:t>𝑌</m:t>
                          </m:r>
                        </m:e>
                      </m:d>
                      <m:r>
                        <a:rPr lang="en-US" sz="3200" b="0" i="1" smtClean="0">
                          <a:latin typeface="Cambria Math"/>
                        </a:rPr>
                        <m:t>−</m:t>
                      </m:r>
                      <m:r>
                        <a:rPr lang="en-US" sz="3200" b="0" i="1" smtClean="0">
                          <a:latin typeface="Cambria Math"/>
                        </a:rPr>
                        <m:t>𝐻</m:t>
                      </m:r>
                      <m:r>
                        <a:rPr lang="en-US" sz="3200" b="0" i="1" smtClean="0">
                          <a:latin typeface="Cambria Math"/>
                        </a:rPr>
                        <m:t>(</m:t>
                      </m:r>
                      <m:r>
                        <a:rPr lang="en-US" sz="3200" b="0" i="1" smtClean="0">
                          <a:latin typeface="Cambria Math"/>
                        </a:rPr>
                        <m:t>𝑌</m:t>
                      </m:r>
                      <m:r>
                        <a:rPr lang="en-US" sz="3200" b="0" i="1" smtClean="0">
                          <a:latin typeface="Cambria Math"/>
                        </a:rPr>
                        <m:t>|</m:t>
                      </m:r>
                      <m:r>
                        <a:rPr lang="en-US" sz="3200" b="0" i="1" smtClean="0">
                          <a:latin typeface="Cambria Math"/>
                        </a:rPr>
                        <m:t>𝑋</m:t>
                      </m:r>
                      <m:r>
                        <a:rPr lang="en-US" sz="3200" b="0" i="1" smtClean="0">
                          <a:latin typeface="Cambria Math"/>
                        </a:rPr>
                        <m:t>)</m:t>
                      </m:r>
                    </m:oMath>
                  </m:oMathPara>
                </a14:m>
                <a:endParaRPr lang="en-US" sz="3200" dirty="0" smtClean="0"/>
              </a:p>
              <a:p>
                <a:pPr/>
                <a14:m>
                  <m:oMathPara xmlns:m="http://schemas.openxmlformats.org/officeDocument/2006/math">
                    <m:oMathParaPr>
                      <m:jc m:val="centerGroup"/>
                    </m:oMathParaPr>
                    <m:oMath xmlns:m="http://schemas.openxmlformats.org/officeDocument/2006/math">
                      <m:r>
                        <m:rPr>
                          <m:sty m:val="p"/>
                        </m:rPr>
                        <a:rPr lang="en-US" sz="3200" b="0" i="0" smtClean="0">
                          <a:latin typeface="Cambria Math"/>
                        </a:rPr>
                        <m:t>H</m:t>
                      </m:r>
                      <m:r>
                        <a:rPr lang="en-US" sz="3200" b="0" i="0" smtClean="0">
                          <a:latin typeface="Cambria Math"/>
                        </a:rPr>
                        <m:t>(</m:t>
                      </m:r>
                      <m:r>
                        <m:rPr>
                          <m:sty m:val="p"/>
                        </m:rPr>
                        <a:rPr lang="en-US" sz="3200" b="0" i="0" smtClean="0">
                          <a:latin typeface="Cambria Math"/>
                        </a:rPr>
                        <m:t>Y</m:t>
                      </m:r>
                      <m:r>
                        <a:rPr lang="en-US" sz="3200" b="0" i="0" smtClean="0">
                          <a:latin typeface="Cambria Math"/>
                        </a:rPr>
                        <m:t>)=</m:t>
                      </m:r>
                      <m:r>
                        <a:rPr lang="en-US" sz="3200" b="0" i="1" smtClean="0">
                          <a:latin typeface="Cambria Math"/>
                        </a:rPr>
                        <m:t>−</m:t>
                      </m:r>
                      <m:nary>
                        <m:naryPr>
                          <m:chr m:val="∑"/>
                          <m:ctrlPr>
                            <a:rPr lang="en-US" sz="3200" b="0" i="1" smtClean="0">
                              <a:latin typeface="Cambria Math"/>
                            </a:rPr>
                          </m:ctrlPr>
                        </m:naryPr>
                        <m:sub>
                          <m:r>
                            <m:rPr>
                              <m:brk m:alnAt="23"/>
                            </m:rPr>
                            <a:rPr lang="en-US" sz="3200" b="0" i="1" smtClean="0">
                              <a:latin typeface="Cambria Math"/>
                            </a:rPr>
                            <m:t>𝑗</m:t>
                          </m:r>
                          <m:r>
                            <a:rPr lang="en-US" sz="3200" b="0" i="1" smtClean="0">
                              <a:latin typeface="Cambria Math"/>
                            </a:rPr>
                            <m:t>=1</m:t>
                          </m:r>
                        </m:sub>
                        <m:sup>
                          <m:r>
                            <a:rPr lang="en-US" sz="3200" b="0" i="1" smtClean="0">
                              <a:latin typeface="Cambria Math"/>
                            </a:rPr>
                            <m:t>𝑚</m:t>
                          </m:r>
                        </m:sup>
                        <m:e>
                          <m:r>
                            <a:rPr lang="en-US" sz="3200" b="0" i="1" smtClean="0">
                              <a:latin typeface="Cambria Math"/>
                            </a:rPr>
                            <m:t>𝑝</m:t>
                          </m:r>
                          <m:r>
                            <a:rPr lang="en-US" sz="3200" b="0" i="1" baseline="-25000" smtClean="0">
                              <a:latin typeface="Cambria Math"/>
                            </a:rPr>
                            <m:t>𝑗</m:t>
                          </m:r>
                          <m:func>
                            <m:funcPr>
                              <m:ctrlPr>
                                <a:rPr lang="en-US" sz="3200" b="0" i="1" smtClean="0">
                                  <a:latin typeface="Cambria Math"/>
                                </a:rPr>
                              </m:ctrlPr>
                            </m:funcPr>
                            <m:fName>
                              <m:sSub>
                                <m:sSubPr>
                                  <m:ctrlPr>
                                    <a:rPr lang="en-US" sz="3200" b="0" i="1" smtClean="0">
                                      <a:latin typeface="Cambria Math"/>
                                    </a:rPr>
                                  </m:ctrlPr>
                                </m:sSubPr>
                                <m:e>
                                  <m:r>
                                    <m:rPr>
                                      <m:sty m:val="p"/>
                                    </m:rPr>
                                    <a:rPr lang="en-US" sz="3200" b="0" i="0" smtClean="0">
                                      <a:latin typeface="Cambria Math"/>
                                    </a:rPr>
                                    <m:t>log</m:t>
                                  </m:r>
                                </m:e>
                                <m:sub>
                                  <m:r>
                                    <a:rPr lang="en-US" sz="3200" b="0" i="1" smtClean="0">
                                      <a:latin typeface="Cambria Math"/>
                                    </a:rPr>
                                    <m:t>2</m:t>
                                  </m:r>
                                </m:sub>
                              </m:sSub>
                            </m:fName>
                            <m:e>
                              <m:r>
                                <a:rPr lang="en-US" sz="3200" b="0" i="1" smtClean="0">
                                  <a:latin typeface="Cambria Math"/>
                                </a:rPr>
                                <m:t>𝑝</m:t>
                              </m:r>
                              <m:r>
                                <a:rPr lang="en-US" sz="3200" b="0" i="1" baseline="-25000" smtClean="0">
                                  <a:latin typeface="Cambria Math"/>
                                </a:rPr>
                                <m:t>𝑗</m:t>
                              </m:r>
                            </m:e>
                          </m:func>
                        </m:e>
                      </m:nary>
                    </m:oMath>
                  </m:oMathPara>
                </a14:m>
                <a:endParaRPr lang="en-US" sz="3200" dirty="0" smtClean="0"/>
              </a:p>
              <a:p>
                <a:pPr/>
                <a14:m>
                  <m:oMathPara xmlns:m="http://schemas.openxmlformats.org/officeDocument/2006/math">
                    <m:oMathParaPr>
                      <m:jc m:val="centerGroup"/>
                    </m:oMathParaPr>
                    <m:oMath xmlns:m="http://schemas.openxmlformats.org/officeDocument/2006/math">
                      <m:r>
                        <a:rPr lang="en-US" sz="3200" b="0" i="1" smtClean="0">
                          <a:latin typeface="Cambria Math"/>
                        </a:rPr>
                        <m:t>𝑋</m:t>
                      </m:r>
                      <m:r>
                        <a:rPr lang="en-US" sz="3200" b="0" i="1" smtClean="0">
                          <a:latin typeface="Cambria Math"/>
                        </a:rPr>
                        <m:t>=</m:t>
                      </m:r>
                      <m:r>
                        <a:rPr lang="en-US" sz="3200" b="0" i="1" smtClean="0">
                          <a:latin typeface="Cambria Math"/>
                        </a:rPr>
                        <m:t>𝑓𝑒𝑎𝑡𝑢𝑟𝑒</m:t>
                      </m:r>
                    </m:oMath>
                  </m:oMathPara>
                </a14:m>
                <a:endParaRPr lang="en-US" sz="3200" b="0" i="1" dirty="0" smtClean="0">
                  <a:latin typeface="Cambria Math"/>
                </a:endParaRPr>
              </a:p>
              <a:p>
                <a:pPr/>
                <a14:m>
                  <m:oMathPara xmlns:m="http://schemas.openxmlformats.org/officeDocument/2006/math">
                    <m:oMathParaPr>
                      <m:jc m:val="centerGroup"/>
                    </m:oMathParaPr>
                    <m:oMath xmlns:m="http://schemas.openxmlformats.org/officeDocument/2006/math">
                      <m:r>
                        <a:rPr lang="en-US" sz="3200" b="0" i="1" smtClean="0">
                          <a:latin typeface="Cambria Math"/>
                        </a:rPr>
                        <m:t>𝑌</m:t>
                      </m:r>
                      <m:r>
                        <a:rPr lang="en-US" sz="3200" b="0" i="1" smtClean="0">
                          <a:latin typeface="Cambria Math"/>
                        </a:rPr>
                        <m:t>=</m:t>
                      </m:r>
                      <m:r>
                        <a:rPr lang="en-US" sz="3200" b="0" i="1" smtClean="0">
                          <a:latin typeface="Cambria Math"/>
                        </a:rPr>
                        <m:t>𝑢𝑠𝑒𝑟</m:t>
                      </m:r>
                    </m:oMath>
                  </m:oMathPara>
                </a14:m>
                <a:endParaRPr lang="en-US" sz="3200" dirty="0"/>
              </a:p>
            </p:txBody>
          </p:sp>
        </mc:Choice>
        <mc:Fallback xmlns="">
          <p:sp>
            <p:nvSpPr>
              <p:cNvPr id="50" name="TextBox 49"/>
              <p:cNvSpPr txBox="1">
                <a:spLocks noRot="1" noChangeAspect="1" noMove="1" noResize="1" noEditPoints="1" noAdjustHandles="1" noChangeArrowheads="1" noChangeShapeType="1" noTextEdit="1"/>
              </p:cNvSpPr>
              <p:nvPr/>
            </p:nvSpPr>
            <p:spPr>
              <a:xfrm>
                <a:off x="22174200" y="24917400"/>
                <a:ext cx="5486400" cy="5431936"/>
              </a:xfrm>
              <a:prstGeom prst="rect">
                <a:avLst/>
              </a:prstGeom>
              <a:blipFill rotWithShape="1">
                <a:blip r:embed="rId5"/>
                <a:stretch>
                  <a:fillRect l="-2889" t="-1459" r="-1778"/>
                </a:stretch>
              </a:blipFill>
            </p:spPr>
            <p:txBody>
              <a:bodyPr/>
              <a:lstStyle/>
              <a:p>
                <a:r>
                  <a:rPr lang="en-US">
                    <a:noFill/>
                  </a:rPr>
                  <a:t> </a:t>
                </a:r>
              </a:p>
            </p:txBody>
          </p:sp>
        </mc:Fallback>
      </mc:AlternateContent>
      <p:sp>
        <p:nvSpPr>
          <p:cNvPr id="51" name="Right Arrow 50"/>
          <p:cNvSpPr/>
          <p:nvPr/>
        </p:nvSpPr>
        <p:spPr>
          <a:xfrm>
            <a:off x="20345400" y="26060400"/>
            <a:ext cx="1143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p:cNvSpPr/>
          <p:nvPr/>
        </p:nvSpPr>
        <p:spPr>
          <a:xfrm>
            <a:off x="28117800" y="26079450"/>
            <a:ext cx="1143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44800" y="32461200"/>
            <a:ext cx="8021954" cy="10515600"/>
          </a:xfrm>
          <a:prstGeom prst="rect">
            <a:avLst/>
          </a:prstGeom>
        </p:spPr>
      </p:pic>
      <p:sp>
        <p:nvSpPr>
          <p:cNvPr id="56" name="TextBox 55"/>
          <p:cNvSpPr txBox="1"/>
          <p:nvPr/>
        </p:nvSpPr>
        <p:spPr>
          <a:xfrm>
            <a:off x="13030200" y="13030200"/>
            <a:ext cx="13258800" cy="9048631"/>
          </a:xfrm>
          <a:prstGeom prst="rect">
            <a:avLst/>
          </a:prstGeom>
          <a:noFill/>
        </p:spPr>
        <p:txBody>
          <a:bodyPr wrap="square" rtlCol="0">
            <a:spAutoFit/>
          </a:bodyPr>
          <a:lstStyle/>
          <a:p>
            <a:pPr algn="ctr"/>
            <a:r>
              <a:rPr lang="en-US" sz="5400" dirty="0" smtClean="0"/>
              <a:t>Background</a:t>
            </a:r>
          </a:p>
          <a:p>
            <a:r>
              <a:rPr lang="en-US" sz="4400" dirty="0" err="1" smtClean="0"/>
              <a:t>Stylometry</a:t>
            </a:r>
            <a:r>
              <a:rPr lang="en-US" sz="4400" dirty="0"/>
              <a:t>, the study of linguistic </a:t>
            </a:r>
            <a:r>
              <a:rPr lang="en-US" sz="4400" dirty="0" smtClean="0"/>
              <a:t>style, </a:t>
            </a:r>
            <a:r>
              <a:rPr lang="en-US" sz="4400" dirty="0"/>
              <a:t>was used long before the internet existed to </a:t>
            </a:r>
            <a:r>
              <a:rPr lang="en-US" sz="4400" dirty="0" smtClean="0"/>
              <a:t>resolve historical </a:t>
            </a:r>
            <a:r>
              <a:rPr lang="en-US" sz="4400" dirty="0"/>
              <a:t>authorship </a:t>
            </a:r>
            <a:r>
              <a:rPr lang="en-US" sz="4400" dirty="0" smtClean="0"/>
              <a:t>disputes .  In </a:t>
            </a:r>
            <a:r>
              <a:rPr lang="en-US" sz="4400" dirty="0"/>
              <a:t>the information age, it has been studied as a means to </a:t>
            </a:r>
            <a:r>
              <a:rPr lang="en-US" sz="4400" dirty="0" smtClean="0"/>
              <a:t>identify bloggers [1,2].  It </a:t>
            </a:r>
            <a:r>
              <a:rPr lang="en-US" sz="4400" dirty="0"/>
              <a:t>is essentially the only tool one has to attempt to reveal or track anonymous </a:t>
            </a:r>
            <a:r>
              <a:rPr lang="en-US" sz="4400" dirty="0" smtClean="0"/>
              <a:t>individuals </a:t>
            </a:r>
            <a:r>
              <a:rPr lang="en-US" sz="4400" dirty="0"/>
              <a:t>in </a:t>
            </a:r>
            <a:r>
              <a:rPr lang="en-US" sz="4400" dirty="0" smtClean="0"/>
              <a:t>web forums</a:t>
            </a:r>
            <a:r>
              <a:rPr lang="en-US" sz="4400" dirty="0"/>
              <a:t>. </a:t>
            </a:r>
            <a:r>
              <a:rPr lang="en-US" sz="4400" dirty="0" smtClean="0"/>
              <a:t>However, this </a:t>
            </a:r>
            <a:r>
              <a:rPr lang="en-US" sz="4400" dirty="0"/>
              <a:t>environment presents </a:t>
            </a:r>
            <a:r>
              <a:rPr lang="en-US" sz="4400" dirty="0" smtClean="0"/>
              <a:t>challenges.  The </a:t>
            </a:r>
            <a:r>
              <a:rPr lang="en-US" sz="4400" dirty="0"/>
              <a:t>very short length of many forum </a:t>
            </a:r>
            <a:r>
              <a:rPr lang="en-US" sz="4400" dirty="0" smtClean="0"/>
              <a:t>posts yields </a:t>
            </a:r>
            <a:r>
              <a:rPr lang="en-US" sz="4400" dirty="0"/>
              <a:t>little </a:t>
            </a:r>
            <a:r>
              <a:rPr lang="en-US" sz="4400" dirty="0" err="1"/>
              <a:t>stylometric</a:t>
            </a:r>
            <a:r>
              <a:rPr lang="en-US" sz="4400" dirty="0"/>
              <a:t> information. </a:t>
            </a:r>
            <a:r>
              <a:rPr lang="en-US" sz="4400" dirty="0" smtClean="0"/>
              <a:t>  Many </a:t>
            </a:r>
            <a:r>
              <a:rPr lang="en-US" sz="4400" dirty="0"/>
              <a:t>users are only active on a forum for a brief time, making </a:t>
            </a:r>
            <a:r>
              <a:rPr lang="en-US" sz="4400" dirty="0" smtClean="0"/>
              <a:t>few posts </a:t>
            </a:r>
            <a:r>
              <a:rPr lang="en-US" sz="4400" dirty="0"/>
              <a:t>before their activity ceases. It is an open question as to what extent </a:t>
            </a:r>
            <a:r>
              <a:rPr lang="en-US" sz="4400" dirty="0" err="1"/>
              <a:t>stylometry</a:t>
            </a:r>
            <a:r>
              <a:rPr lang="en-US" sz="4400" dirty="0"/>
              <a:t> can succeed </a:t>
            </a:r>
            <a:r>
              <a:rPr lang="en-US" sz="4400" dirty="0" smtClean="0"/>
              <a:t>in such </a:t>
            </a:r>
            <a:r>
              <a:rPr lang="en-US" sz="4400" dirty="0"/>
              <a:t>an environment.</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89000" y="35661600"/>
            <a:ext cx="9806889" cy="73914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020017361"/>
              </p:ext>
            </p:extLst>
          </p:nvPr>
        </p:nvGraphicFramePr>
        <p:xfrm>
          <a:off x="25374600" y="33375600"/>
          <a:ext cx="11506200" cy="1974918"/>
        </p:xfrm>
        <a:graphic>
          <a:graphicData uri="http://schemas.openxmlformats.org/drawingml/2006/table">
            <a:tbl>
              <a:tblPr firstRow="1" bandRow="1">
                <a:tableStyleId>{5C22544A-7EE6-4342-B048-85BDC9FD1C3A}</a:tableStyleId>
              </a:tblPr>
              <a:tblGrid>
                <a:gridCol w="4572000"/>
                <a:gridCol w="2743200"/>
                <a:gridCol w="2273300"/>
                <a:gridCol w="1917700"/>
              </a:tblGrid>
              <a:tr h="504134">
                <a:tc>
                  <a:txBody>
                    <a:bodyPr/>
                    <a:lstStyle/>
                    <a:p>
                      <a:pPr algn="ctr"/>
                      <a:endParaRPr lang="en-US" sz="3100" dirty="0"/>
                    </a:p>
                  </a:txBody>
                  <a:tcPr marL="26732" marR="26732" marT="13366" marB="13366"/>
                </a:tc>
                <a:tc>
                  <a:txBody>
                    <a:bodyPr/>
                    <a:lstStyle/>
                    <a:p>
                      <a:pPr algn="ctr"/>
                      <a:r>
                        <a:rPr lang="en-US" sz="3100" dirty="0" smtClean="0"/>
                        <a:t>Naïve Bayes</a:t>
                      </a:r>
                      <a:endParaRPr lang="en-US" sz="3100" dirty="0"/>
                    </a:p>
                  </a:txBody>
                  <a:tcPr marL="26732" marR="26732" marT="13366" marB="13366" anchor="ctr"/>
                </a:tc>
                <a:tc>
                  <a:txBody>
                    <a:bodyPr/>
                    <a:lstStyle/>
                    <a:p>
                      <a:pPr algn="ctr"/>
                      <a:r>
                        <a:rPr lang="en-US" sz="3100" dirty="0" smtClean="0"/>
                        <a:t>SVM</a:t>
                      </a:r>
                      <a:endParaRPr lang="en-US" sz="3100" dirty="0"/>
                    </a:p>
                  </a:txBody>
                  <a:tcPr marL="26732" marR="26732" marT="13366" marB="13366" anchor="ctr"/>
                </a:tc>
                <a:tc>
                  <a:txBody>
                    <a:bodyPr/>
                    <a:lstStyle/>
                    <a:p>
                      <a:pPr algn="ctr"/>
                      <a:r>
                        <a:rPr lang="en-US" sz="3100" dirty="0" smtClean="0"/>
                        <a:t>Random Chance</a:t>
                      </a:r>
                      <a:endParaRPr lang="en-US" sz="3100" dirty="0"/>
                    </a:p>
                  </a:txBody>
                  <a:tcPr marL="26732" marR="26732" marT="13366" marB="13366" anchor="ctr"/>
                </a:tc>
              </a:tr>
              <a:tr h="0">
                <a:tc>
                  <a:txBody>
                    <a:bodyPr/>
                    <a:lstStyle/>
                    <a:p>
                      <a:r>
                        <a:rPr lang="en-US" sz="3100" dirty="0" smtClean="0"/>
                        <a:t>Users with 500+ posts</a:t>
                      </a:r>
                      <a:endParaRPr lang="en-US" sz="3100" dirty="0"/>
                    </a:p>
                  </a:txBody>
                  <a:tcPr marL="26732" marR="26732" marT="13366" marB="13366"/>
                </a:tc>
                <a:tc>
                  <a:txBody>
                    <a:bodyPr/>
                    <a:lstStyle/>
                    <a:p>
                      <a:pPr algn="ctr"/>
                      <a:r>
                        <a:rPr lang="en-US" sz="3100" dirty="0" smtClean="0"/>
                        <a:t>40%</a:t>
                      </a:r>
                      <a:endParaRPr lang="en-US" sz="3100" dirty="0"/>
                    </a:p>
                  </a:txBody>
                  <a:tcPr marL="26732" marR="26732" marT="13366" marB="13366"/>
                </a:tc>
                <a:tc>
                  <a:txBody>
                    <a:bodyPr/>
                    <a:lstStyle/>
                    <a:p>
                      <a:pPr algn="ctr"/>
                      <a:r>
                        <a:rPr lang="en-US" sz="3100" dirty="0" smtClean="0"/>
                        <a:t>53%</a:t>
                      </a:r>
                      <a:endParaRPr lang="en-US" sz="3100" dirty="0"/>
                    </a:p>
                  </a:txBody>
                  <a:tcPr marL="26732" marR="26732" marT="13366" marB="13366"/>
                </a:tc>
                <a:tc>
                  <a:txBody>
                    <a:bodyPr/>
                    <a:lstStyle/>
                    <a:p>
                      <a:pPr algn="ctr"/>
                      <a:r>
                        <a:rPr lang="en-US" sz="3100" dirty="0" smtClean="0"/>
                        <a:t>17%</a:t>
                      </a:r>
                      <a:endParaRPr lang="en-US" sz="3100" dirty="0"/>
                    </a:p>
                  </a:txBody>
                  <a:tcPr marL="26732" marR="26732" marT="13366" marB="13366"/>
                </a:tc>
              </a:tr>
              <a:tr h="504134">
                <a:tc>
                  <a:txBody>
                    <a:bodyPr/>
                    <a:lstStyle/>
                    <a:p>
                      <a:r>
                        <a:rPr lang="en-US" sz="3100" dirty="0" smtClean="0"/>
                        <a:t>Users with 50+ posts</a:t>
                      </a:r>
                      <a:endParaRPr lang="en-US" sz="3100" dirty="0"/>
                    </a:p>
                  </a:txBody>
                  <a:tcPr marL="26732" marR="26732" marT="13366" marB="13366"/>
                </a:tc>
                <a:tc>
                  <a:txBody>
                    <a:bodyPr/>
                    <a:lstStyle/>
                    <a:p>
                      <a:pPr algn="ctr"/>
                      <a:r>
                        <a:rPr lang="en-US" sz="3100" dirty="0" smtClean="0"/>
                        <a:t>20%</a:t>
                      </a:r>
                      <a:endParaRPr lang="en-US" sz="3100" dirty="0"/>
                    </a:p>
                  </a:txBody>
                  <a:tcPr marL="26732" marR="26732" marT="13366" marB="13366"/>
                </a:tc>
                <a:tc>
                  <a:txBody>
                    <a:bodyPr/>
                    <a:lstStyle/>
                    <a:p>
                      <a:pPr algn="ctr"/>
                      <a:r>
                        <a:rPr lang="en-US" sz="3100" dirty="0" smtClean="0"/>
                        <a:t>33%</a:t>
                      </a:r>
                      <a:endParaRPr lang="en-US" sz="3100" dirty="0"/>
                    </a:p>
                  </a:txBody>
                  <a:tcPr marL="26732" marR="26732" marT="13366" marB="13366"/>
                </a:tc>
                <a:tc>
                  <a:txBody>
                    <a:bodyPr/>
                    <a:lstStyle/>
                    <a:p>
                      <a:pPr algn="ctr"/>
                      <a:r>
                        <a:rPr lang="en-US" sz="3100" dirty="0" smtClean="0"/>
                        <a:t>2%</a:t>
                      </a:r>
                      <a:endParaRPr lang="en-US" sz="3100" dirty="0"/>
                    </a:p>
                  </a:txBody>
                  <a:tcPr marL="26732" marR="26732" marT="13366" marB="13366"/>
                </a:tc>
              </a:tr>
            </a:tbl>
          </a:graphicData>
        </a:graphic>
      </p:graphicFrame>
      <p:sp>
        <p:nvSpPr>
          <p:cNvPr id="11" name="TextBox 10"/>
          <p:cNvSpPr txBox="1"/>
          <p:nvPr/>
        </p:nvSpPr>
        <p:spPr>
          <a:xfrm>
            <a:off x="29489400" y="32232600"/>
            <a:ext cx="3200400" cy="923330"/>
          </a:xfrm>
          <a:prstGeom prst="rect">
            <a:avLst/>
          </a:prstGeom>
          <a:noFill/>
        </p:spPr>
        <p:txBody>
          <a:bodyPr wrap="square" rtlCol="0">
            <a:spAutoFit/>
          </a:bodyPr>
          <a:lstStyle/>
          <a:p>
            <a:r>
              <a:rPr lang="en-US" sz="5400" dirty="0" smtClean="0"/>
              <a:t>Accuracy</a:t>
            </a:r>
            <a:endParaRPr lang="en-US" sz="5400" dirty="0"/>
          </a:p>
        </p:txBody>
      </p:sp>
      <p:sp>
        <p:nvSpPr>
          <p:cNvPr id="15" name="TextBox 14"/>
          <p:cNvSpPr txBox="1"/>
          <p:nvPr/>
        </p:nvSpPr>
        <p:spPr>
          <a:xfrm>
            <a:off x="31775400" y="13030200"/>
            <a:ext cx="2743200" cy="923330"/>
          </a:xfrm>
          <a:prstGeom prst="rect">
            <a:avLst/>
          </a:prstGeom>
          <a:noFill/>
        </p:spPr>
        <p:txBody>
          <a:bodyPr wrap="square" rtlCol="0">
            <a:spAutoFit/>
          </a:bodyPr>
          <a:lstStyle/>
          <a:p>
            <a:pPr algn="ctr"/>
            <a:r>
              <a:rPr lang="en-US" sz="5400" dirty="0" smtClean="0"/>
              <a:t>Data</a:t>
            </a:r>
            <a:endParaRPr lang="en-US" sz="5400" dirty="0"/>
          </a:p>
        </p:txBody>
      </p:sp>
      <p:sp>
        <p:nvSpPr>
          <p:cNvPr id="16" name="TextBox 15"/>
          <p:cNvSpPr txBox="1"/>
          <p:nvPr/>
        </p:nvSpPr>
        <p:spPr>
          <a:xfrm>
            <a:off x="27660600" y="14173200"/>
            <a:ext cx="9829800" cy="6863417"/>
          </a:xfrm>
          <a:prstGeom prst="rect">
            <a:avLst/>
          </a:prstGeom>
          <a:noFill/>
        </p:spPr>
        <p:txBody>
          <a:bodyPr wrap="square" rtlCol="0">
            <a:spAutoFit/>
          </a:bodyPr>
          <a:lstStyle/>
          <a:p>
            <a:r>
              <a:rPr lang="en-US" sz="4400" dirty="0" smtClean="0"/>
              <a:t>Posts from an online forum were scraped via a custom PHP script.  We removed </a:t>
            </a:r>
            <a:r>
              <a:rPr lang="en-US" sz="4400" dirty="0"/>
              <a:t>quotations to prevent confusing text written by different authors</a:t>
            </a:r>
            <a:r>
              <a:rPr lang="en-US" sz="4400" dirty="0" smtClean="0"/>
              <a:t>.</a:t>
            </a:r>
          </a:p>
          <a:p>
            <a:pPr marL="571500" indent="-571500">
              <a:buFont typeface="Arial" pitchFamily="34" charset="0"/>
              <a:buChar char="•"/>
            </a:pPr>
            <a:r>
              <a:rPr lang="en-US" sz="4400" dirty="0" smtClean="0"/>
              <a:t>331 unique user names</a:t>
            </a:r>
          </a:p>
          <a:p>
            <a:pPr marL="571500" indent="-571500">
              <a:buFont typeface="Arial" pitchFamily="34" charset="0"/>
              <a:buChar char="•"/>
            </a:pPr>
            <a:r>
              <a:rPr lang="en-US" sz="4400" dirty="0" smtClean="0"/>
              <a:t>16,052 posts</a:t>
            </a:r>
          </a:p>
          <a:p>
            <a:pPr marL="571500" indent="-571500">
              <a:buFont typeface="Arial" pitchFamily="34" charset="0"/>
              <a:buChar char="•"/>
            </a:pPr>
            <a:r>
              <a:rPr lang="en-US" sz="4400" dirty="0" smtClean="0"/>
              <a:t>31 most frequent posters account for 73% of all posts</a:t>
            </a:r>
          </a:p>
          <a:p>
            <a:pPr marL="571500" indent="-571500">
              <a:buFont typeface="Arial" pitchFamily="34" charset="0"/>
              <a:buChar char="•"/>
            </a:pPr>
            <a:r>
              <a:rPr lang="en-US" sz="4400" dirty="0" smtClean="0"/>
              <a:t>6 most frequent posters account for 41% of all posts</a:t>
            </a:r>
            <a:endParaRPr lang="en-US" sz="4400" dirty="0"/>
          </a:p>
        </p:txBody>
      </p:sp>
      <p:sp>
        <p:nvSpPr>
          <p:cNvPr id="14" name="TextBox 13"/>
          <p:cNvSpPr txBox="1"/>
          <p:nvPr/>
        </p:nvSpPr>
        <p:spPr>
          <a:xfrm>
            <a:off x="12801600" y="44348400"/>
            <a:ext cx="24688800" cy="4154984"/>
          </a:xfrm>
          <a:prstGeom prst="rect">
            <a:avLst/>
          </a:prstGeom>
          <a:noFill/>
        </p:spPr>
        <p:txBody>
          <a:bodyPr wrap="square" rtlCol="0">
            <a:spAutoFit/>
          </a:bodyPr>
          <a:lstStyle/>
          <a:p>
            <a:r>
              <a:rPr lang="en-US" sz="4400" dirty="0" smtClean="0"/>
              <a:t>The project successfully demonstrates proof-of-concept </a:t>
            </a:r>
            <a:r>
              <a:rPr lang="en-US" sz="4400" dirty="0" err="1" smtClean="0"/>
              <a:t>stylometric</a:t>
            </a:r>
            <a:r>
              <a:rPr lang="en-US" sz="4400" dirty="0" smtClean="0"/>
              <a:t> techniques  in online forums, where data is often noisy and less abundant than in other written environments.  Our methods are certainly not fully optimized. While it is difficult to imagine significant progress on attributing extremely short posts (e.g., “Welcome to the forum!”), the use of more extensive feature sets may improve accuracy for longer posts.  Examples of promising features include “function word” frequencies [2] and recognition of particular phrases or grammatical constructs preferred by posters.</a:t>
            </a:r>
            <a:endParaRPr lang="en-US" sz="4400" dirty="0"/>
          </a:p>
        </p:txBody>
      </p:sp>
      <p:sp>
        <p:nvSpPr>
          <p:cNvPr id="17" name="TextBox 16"/>
          <p:cNvSpPr txBox="1"/>
          <p:nvPr/>
        </p:nvSpPr>
        <p:spPr>
          <a:xfrm>
            <a:off x="12801600" y="48920400"/>
            <a:ext cx="24688800" cy="2246769"/>
          </a:xfrm>
          <a:prstGeom prst="rect">
            <a:avLst/>
          </a:prstGeom>
          <a:noFill/>
        </p:spPr>
        <p:txBody>
          <a:bodyPr wrap="square" rtlCol="0">
            <a:spAutoFit/>
          </a:bodyPr>
          <a:lstStyle/>
          <a:p>
            <a:r>
              <a:rPr lang="en-US" sz="2800" dirty="0" smtClean="0"/>
              <a:t>References:</a:t>
            </a:r>
          </a:p>
          <a:p>
            <a:r>
              <a:rPr lang="en-US" sz="2800" dirty="0" smtClean="0"/>
              <a:t>[1] Andrew W.E. McDonald et. al. “Use Fewer Instances of the Letter “I”: Toward Writing Style </a:t>
            </a:r>
            <a:r>
              <a:rPr lang="en-US" sz="2800" dirty="0" err="1" smtClean="0"/>
              <a:t>Anonymization</a:t>
            </a:r>
            <a:r>
              <a:rPr lang="en-US" sz="2800" dirty="0" smtClean="0"/>
              <a:t>.”  12</a:t>
            </a:r>
            <a:r>
              <a:rPr lang="en-US" sz="2800" baseline="30000" dirty="0" smtClean="0"/>
              <a:t>th</a:t>
            </a:r>
            <a:r>
              <a:rPr lang="en-US" sz="2800" dirty="0" smtClean="0"/>
              <a:t> Privacy Enhancing Technologies Symposium.</a:t>
            </a:r>
          </a:p>
          <a:p>
            <a:endParaRPr lang="en-US" sz="2800" dirty="0"/>
          </a:p>
          <a:p>
            <a:r>
              <a:rPr lang="en-US" sz="2800" dirty="0" smtClean="0"/>
              <a:t>[2] </a:t>
            </a:r>
            <a:r>
              <a:rPr lang="en-US" sz="2800" dirty="0" err="1" smtClean="0"/>
              <a:t>Arvind</a:t>
            </a:r>
            <a:r>
              <a:rPr lang="en-US" sz="2800" dirty="0" smtClean="0"/>
              <a:t> Narayanan et. al.  “On the Feasibility of Internet-Scale Author Identification.”  IEEE Symposium on Security and Privacy 2012: 300-314.</a:t>
            </a:r>
          </a:p>
          <a:p>
            <a:endParaRPr lang="en-US" sz="2800" dirty="0"/>
          </a:p>
        </p:txBody>
      </p:sp>
      <p:sp>
        <p:nvSpPr>
          <p:cNvPr id="33" name="TextBox 32"/>
          <p:cNvSpPr txBox="1"/>
          <p:nvPr/>
        </p:nvSpPr>
        <p:spPr>
          <a:xfrm>
            <a:off x="30718125" y="320457"/>
            <a:ext cx="7086600" cy="3108543"/>
          </a:xfrm>
          <a:prstGeom prst="rect">
            <a:avLst/>
          </a:prstGeom>
          <a:noFill/>
        </p:spPr>
        <p:txBody>
          <a:bodyPr wrap="square" rtlCol="0" anchor="ctr">
            <a:spAutoFit/>
          </a:bodyPr>
          <a:lstStyle/>
          <a:p>
            <a:pPr algn="ctr"/>
            <a:r>
              <a:rPr lang="en-US" sz="8000" b="1" dirty="0" smtClean="0">
                <a:solidFill>
                  <a:schemeClr val="accent1">
                    <a:lumMod val="75000"/>
                  </a:schemeClr>
                </a:solidFill>
              </a:rPr>
              <a:t>Kurt Barry</a:t>
            </a:r>
          </a:p>
          <a:p>
            <a:pPr algn="ctr"/>
            <a:r>
              <a:rPr lang="en-US" sz="8000" b="1" dirty="0" smtClean="0">
                <a:solidFill>
                  <a:schemeClr val="accent1">
                    <a:lumMod val="75000"/>
                  </a:schemeClr>
                </a:solidFill>
              </a:rPr>
              <a:t>Katherine Luna</a:t>
            </a:r>
          </a:p>
          <a:p>
            <a:endParaRPr lang="en-US" sz="3600" dirty="0"/>
          </a:p>
        </p:txBody>
      </p:sp>
      <mc:AlternateContent xmlns:mc="http://schemas.openxmlformats.org/markup-compatibility/2006" xmlns:a14="http://schemas.microsoft.com/office/drawing/2010/main">
        <mc:Choice Requires="a14">
          <p:sp>
            <p:nvSpPr>
              <p:cNvPr id="34" name="TextBox 33"/>
              <p:cNvSpPr txBox="1"/>
              <p:nvPr/>
            </p:nvSpPr>
            <p:spPr>
              <a:xfrm>
                <a:off x="26517600" y="36774831"/>
                <a:ext cx="4114800" cy="944169"/>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𝐾</m:t>
                      </m:r>
                      <m:d>
                        <m:dPr>
                          <m:ctrlPr>
                            <a:rPr lang="en-US" sz="2800" b="0" i="1" smtClean="0">
                              <a:latin typeface="Cambria Math"/>
                            </a:rPr>
                          </m:ctrlPr>
                        </m:dPr>
                        <m:e>
                          <m:r>
                            <a:rPr lang="en-US" sz="2800" b="0" i="1" smtClean="0">
                              <a:latin typeface="Cambria Math"/>
                            </a:rPr>
                            <m:t>𝑥</m:t>
                          </m:r>
                          <m:r>
                            <a:rPr lang="en-US" sz="2800" b="0" i="1" smtClean="0">
                              <a:latin typeface="Cambria Math"/>
                            </a:rPr>
                            <m:t>,</m:t>
                          </m:r>
                          <m:sSup>
                            <m:sSupPr>
                              <m:ctrlPr>
                                <a:rPr lang="en-US" sz="2800" b="0" i="1" smtClean="0">
                                  <a:latin typeface="Cambria Math"/>
                                </a:rPr>
                              </m:ctrlPr>
                            </m:sSupPr>
                            <m:e>
                              <m:r>
                                <a:rPr lang="en-US" sz="2800" b="0" i="1" smtClean="0">
                                  <a:latin typeface="Cambria Math"/>
                                </a:rPr>
                                <m:t>𝑥</m:t>
                              </m:r>
                            </m:e>
                            <m:sup>
                              <m:r>
                                <a:rPr lang="en-US" sz="2800" b="0" i="1" smtClean="0">
                                  <a:latin typeface="Cambria Math"/>
                                </a:rPr>
                                <m:t>′</m:t>
                              </m:r>
                            </m:sup>
                          </m:sSup>
                        </m:e>
                      </m:d>
                      <m:r>
                        <a:rPr lang="en-US" sz="2800" b="0" i="1" smtClean="0">
                          <a:latin typeface="Cambria Math"/>
                        </a:rPr>
                        <m:t>=</m:t>
                      </m:r>
                      <m:sSup>
                        <m:sSupPr>
                          <m:ctrlPr>
                            <a:rPr lang="en-US" sz="2800" b="0" i="1" smtClean="0">
                              <a:latin typeface="Cambria Math"/>
                            </a:rPr>
                          </m:ctrlPr>
                        </m:sSupPr>
                        <m:e>
                          <m:r>
                            <a:rPr lang="en-US" sz="2800" i="1">
                              <a:latin typeface="Cambria Math"/>
                            </a:rPr>
                            <m:t>(0.5</m:t>
                          </m:r>
                          <m:d>
                            <m:dPr>
                              <m:begChr m:val="⟨"/>
                              <m:endChr m:val="⟩"/>
                              <m:ctrlPr>
                                <a:rPr lang="en-US" sz="2800" i="1" smtClean="0">
                                  <a:latin typeface="Cambria Math"/>
                                </a:rPr>
                              </m:ctrlPr>
                            </m:dPr>
                            <m:e>
                              <m:r>
                                <a:rPr lang="en-US" sz="2800" b="0" i="1" smtClean="0">
                                  <a:latin typeface="Cambria Math"/>
                                </a:rPr>
                                <m:t>𝑥</m:t>
                              </m:r>
                              <m:r>
                                <a:rPr lang="en-US" sz="2800" b="0" i="1" smtClean="0">
                                  <a:latin typeface="Cambria Math"/>
                                </a:rPr>
                                <m:t>,</m:t>
                              </m:r>
                              <m:r>
                                <a:rPr lang="en-US" sz="2800" b="0" i="1" smtClean="0">
                                  <a:latin typeface="Cambria Math"/>
                                </a:rPr>
                                <m:t>𝑥</m:t>
                              </m:r>
                              <m:r>
                                <a:rPr lang="en-US" sz="2800" b="0" i="1" smtClean="0">
                                  <a:latin typeface="Cambria Math"/>
                                </a:rPr>
                                <m:t>′</m:t>
                              </m:r>
                            </m:e>
                          </m:d>
                          <m:r>
                            <a:rPr lang="en-US" sz="2800" i="1">
                              <a:latin typeface="Cambria Math"/>
                            </a:rPr>
                            <m:t>+9)</m:t>
                          </m:r>
                        </m:e>
                        <m:sup>
                          <m:r>
                            <a:rPr lang="en-US" sz="2800" b="0" i="1" smtClean="0">
                              <a:latin typeface="Cambria Math"/>
                            </a:rPr>
                            <m:t>2</m:t>
                          </m:r>
                        </m:sup>
                      </m:sSup>
                    </m:oMath>
                  </m:oMathPara>
                </a14:m>
                <a:endParaRPr lang="en-US" sz="2800" dirty="0"/>
              </a:p>
            </p:txBody>
          </p:sp>
        </mc:Choice>
        <mc:Fallback xmlns="">
          <p:sp>
            <p:nvSpPr>
              <p:cNvPr id="34" name="TextBox 33"/>
              <p:cNvSpPr txBox="1">
                <a:spLocks noRot="1" noChangeAspect="1" noMove="1" noResize="1" noEditPoints="1" noAdjustHandles="1" noChangeArrowheads="1" noChangeShapeType="1" noTextEdit="1"/>
              </p:cNvSpPr>
              <p:nvPr/>
            </p:nvSpPr>
            <p:spPr>
              <a:xfrm>
                <a:off x="26517600" y="36774831"/>
                <a:ext cx="4114800" cy="944169"/>
              </a:xfrm>
              <a:prstGeom prst="rect">
                <a:avLst/>
              </a:prstGeom>
              <a:blipFill rotWithShape="1">
                <a:blip r:embed="rId8"/>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630888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630</Words>
  <Application>Microsoft Office PowerPoint</Application>
  <PresentationFormat>Custom</PresentationFormat>
  <Paragraphs>70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Katherine</dc:creator>
  <cp:lastModifiedBy>Katherine</cp:lastModifiedBy>
  <cp:revision>74</cp:revision>
  <dcterms:created xsi:type="dcterms:W3CDTF">2012-12-08T20:52:44Z</dcterms:created>
  <dcterms:modified xsi:type="dcterms:W3CDTF">2012-12-13T00:28:04Z</dcterms:modified>
</cp:coreProperties>
</file>