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542" y="8340"/>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12/12/2012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0" y="228600"/>
            <a:ext cx="38404800" cy="4401205"/>
          </a:xfrm>
          <a:prstGeom prst="rect">
            <a:avLst/>
          </a:prstGeom>
          <a:solidFill>
            <a:schemeClr val="bg1"/>
          </a:solidFill>
        </p:spPr>
        <p:txBody>
          <a:bodyPr wrap="square" rtlCol="0">
            <a:spAutoFit/>
          </a:bodyPr>
          <a:lstStyle/>
          <a:p>
            <a:pPr algn="ctr"/>
            <a:r>
              <a:rPr lang="en-US" sz="14000" dirty="0" smtClean="0">
                <a:solidFill>
                  <a:srgbClr val="CC0000"/>
                </a:solidFill>
              </a:rPr>
              <a:t>STYLOMETRY</a:t>
            </a:r>
          </a:p>
          <a:p>
            <a:pPr algn="ctr"/>
            <a:r>
              <a:rPr lang="en-US" sz="14000" dirty="0" smtClean="0">
                <a:solidFill>
                  <a:srgbClr val="CC0000"/>
                </a:solidFill>
              </a:rPr>
              <a:t>Detecting Authors by writing style</a:t>
            </a:r>
            <a:endParaRPr lang="en-US" sz="14000" dirty="0">
              <a:solidFill>
                <a:srgbClr val="CC0000"/>
              </a:solidFill>
            </a:endParaRPr>
          </a:p>
        </p:txBody>
      </p:sp>
      <p:sp>
        <p:nvSpPr>
          <p:cNvPr id="31" name="Rectangle 30"/>
          <p:cNvSpPr/>
          <p:nvPr/>
        </p:nvSpPr>
        <p:spPr>
          <a:xfrm>
            <a:off x="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0" y="20574000"/>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201400" y="6400800"/>
            <a:ext cx="25679400" cy="4154984"/>
          </a:xfrm>
          <a:prstGeom prst="rect">
            <a:avLst/>
          </a:prstGeom>
          <a:noFill/>
        </p:spPr>
        <p:txBody>
          <a:bodyPr wrap="square" rtlCol="0">
            <a:spAutoFit/>
          </a:bodyPr>
          <a:lstStyle/>
          <a:p>
            <a:r>
              <a:rPr lang="en-US" sz="4400" dirty="0" smtClean="0"/>
              <a:t>Given a set of posts from an online forum, we ask the </a:t>
            </a:r>
            <a:r>
              <a:rPr lang="en-US" sz="4400" dirty="0" smtClean="0"/>
              <a:t>question: can a post’s author be identified solely via writing style?  </a:t>
            </a:r>
            <a:r>
              <a:rPr lang="en-US" sz="4400" dirty="0" smtClean="0"/>
              <a:t>We apply several machine learning techniques in order to explore this question and contrast the effectiveness of the methods chosen.  We </a:t>
            </a:r>
            <a:r>
              <a:rPr lang="en-US" sz="4400" dirty="0" smtClean="0"/>
              <a:t>quantitatively select effective features </a:t>
            </a:r>
            <a:r>
              <a:rPr lang="en-US" sz="4400" dirty="0" smtClean="0"/>
              <a:t>using information gain, and utilize</a:t>
            </a:r>
            <a:r>
              <a:rPr lang="en-US" sz="4400" dirty="0" smtClean="0"/>
              <a:t> the </a:t>
            </a:r>
            <a:r>
              <a:rPr lang="en-US" sz="4400" dirty="0" smtClean="0"/>
              <a:t>multinomial </a:t>
            </a:r>
            <a:r>
              <a:rPr lang="en-US" sz="4400" dirty="0" smtClean="0"/>
              <a:t>Naïve </a:t>
            </a:r>
            <a:r>
              <a:rPr lang="en-US" sz="4400" dirty="0" smtClean="0"/>
              <a:t>Bayes </a:t>
            </a:r>
            <a:r>
              <a:rPr lang="en-US" sz="4400" dirty="0" smtClean="0"/>
              <a:t>and </a:t>
            </a:r>
            <a:r>
              <a:rPr lang="en-US" sz="4400" dirty="0" smtClean="0"/>
              <a:t>Support Vector Machine (SVM) </a:t>
            </a:r>
            <a:r>
              <a:rPr lang="en-US" sz="4400" dirty="0" smtClean="0"/>
              <a:t>algorithms </a:t>
            </a:r>
            <a:r>
              <a:rPr lang="en-US" sz="4400" dirty="0" smtClean="0"/>
              <a:t>with</a:t>
            </a:r>
            <a:r>
              <a:rPr lang="en-US" sz="4400" dirty="0" smtClean="0"/>
              <a:t> </a:t>
            </a:r>
            <a:r>
              <a:rPr lang="en-US" sz="4400" dirty="0" smtClean="0"/>
              <a:t>ten</a:t>
            </a:r>
            <a:r>
              <a:rPr lang="en-US" sz="4400" dirty="0" smtClean="0"/>
              <a:t>-fold </a:t>
            </a:r>
            <a:r>
              <a:rPr lang="en-US" sz="4400" dirty="0" smtClean="0"/>
              <a:t>cross validation </a:t>
            </a:r>
            <a:r>
              <a:rPr lang="en-US" sz="4400" dirty="0" smtClean="0"/>
              <a:t>to </a:t>
            </a:r>
            <a:r>
              <a:rPr lang="en-US" sz="4400" dirty="0" smtClean="0"/>
              <a:t>estimate the probability </a:t>
            </a:r>
            <a:r>
              <a:rPr lang="en-US" sz="4400" dirty="0" smtClean="0"/>
              <a:t>of predicting the </a:t>
            </a:r>
            <a:r>
              <a:rPr lang="en-US" sz="4400" dirty="0" smtClean="0"/>
              <a:t>correct </a:t>
            </a:r>
            <a:r>
              <a:rPr lang="en-US" sz="4400" dirty="0" smtClean="0"/>
              <a:t>author of a post. </a:t>
            </a:r>
            <a:r>
              <a:rPr lang="en-US" sz="4400" dirty="0" smtClean="0"/>
              <a:t>We find that our methods significantly outperform random chance</a:t>
            </a:r>
            <a:r>
              <a:rPr lang="en-US" sz="4400" dirty="0" smtClean="0"/>
              <a:t>.</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33297584"/>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a:t>
                      </a:r>
                      <a:r>
                        <a:rPr lang="en-US" sz="2400" baseline="0" dirty="0" smtClean="0"/>
                        <a:t> frequencies</a:t>
                      </a:r>
                      <a:r>
                        <a:rPr lang="en-US" sz="2400" dirty="0" smtClean="0"/>
                        <a:t> (</a:t>
                      </a:r>
                      <a:r>
                        <a:rPr lang="en-US" sz="2400" dirty="0" err="1" smtClean="0"/>
                        <a:t>aa</a:t>
                      </a:r>
                      <a:r>
                        <a:rPr lang="en-US" sz="2400" dirty="0" smtClean="0"/>
                        <a:t>, </a:t>
                      </a:r>
                      <a:r>
                        <a:rPr lang="en-US" sz="2400" dirty="0" err="1" smtClean="0"/>
                        <a:t>ab</a:t>
                      </a:r>
                      <a:r>
                        <a:rPr lang="en-US" sz="2400" dirty="0" smtClean="0"/>
                        <a:t>, etc.)</a:t>
                      </a:r>
                      <a:endParaRPr lang="en-US" sz="2400" dirty="0" smtClean="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Letter frequencies</a:t>
                      </a:r>
                      <a:endParaRPr lang="en-US" sz="2400" dirty="0" smtClean="0"/>
                    </a:p>
                  </a:txBody>
                  <a:tcPr/>
                </a:tc>
              </a:tr>
            </a:tbl>
          </a:graphicData>
        </a:graphic>
      </p:graphicFrame>
      <p:grpSp>
        <p:nvGrpSpPr>
          <p:cNvPr id="53" name="Group 52"/>
          <p:cNvGrpSpPr/>
          <p:nvPr/>
        </p:nvGrpSpPr>
        <p:grpSpPr>
          <a:xfrm>
            <a:off x="294894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1089600" y="26289000"/>
              <a:ext cx="5486400" cy="646331"/>
            </a:xfrm>
            <a:prstGeom prst="rect">
              <a:avLst/>
            </a:prstGeom>
            <a:noFill/>
          </p:spPr>
          <p:txBody>
            <a:bodyPr wrap="square" rtlCol="0">
              <a:spAutoFit/>
            </a:bodyPr>
            <a:lstStyle/>
            <a:p>
              <a:pPr algn="ctr"/>
              <a:r>
                <a:rPr lang="en-US" sz="3600" u="sng" dirty="0" smtClean="0"/>
                <a:t>Support Vector Machine</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Kernels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0916900" y="23088600"/>
            <a:ext cx="7658100" cy="923330"/>
          </a:xfrm>
          <a:prstGeom prst="rect">
            <a:avLst/>
          </a:prstGeom>
          <a:noFill/>
        </p:spPr>
        <p:txBody>
          <a:bodyPr wrap="square" rtlCol="0">
            <a:spAutoFit/>
          </a:bodyPr>
          <a:lstStyle/>
          <a:p>
            <a:r>
              <a:rPr lang="en-US" sz="5400" dirty="0" smtClean="0"/>
              <a:t>Optimal Feature Selection</a:t>
            </a:r>
            <a:endParaRPr lang="en-US" sz="5400" dirty="0"/>
          </a:p>
        </p:txBody>
      </p:sp>
      <p:sp>
        <p:nvSpPr>
          <p:cNvPr id="49" name="TextBox 48"/>
          <p:cNvSpPr txBox="1"/>
          <p:nvPr/>
        </p:nvSpPr>
        <p:spPr>
          <a:xfrm>
            <a:off x="23088600" y="24003000"/>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mc:Choice xmlns:a14="http://schemas.microsoft.com/office/drawing/2010/main" Requires="a14">
          <p:sp>
            <p:nvSpPr>
              <p:cNvPr id="50" name="TextBox 49"/>
              <p:cNvSpPr txBox="1"/>
              <p:nvPr/>
            </p:nvSpPr>
            <p:spPr>
              <a:xfrm>
                <a:off x="22174200" y="24917400"/>
                <a:ext cx="5486400" cy="4939494"/>
              </a:xfrm>
              <a:prstGeom prst="rect">
                <a:avLst/>
              </a:prstGeom>
              <a:noFill/>
            </p:spPr>
            <p:txBody>
              <a:bodyPr wrap="square" rtlCol="0">
                <a:spAutoFit/>
              </a:bodyPr>
              <a:lstStyle/>
              <a:p>
                <a:r>
                  <a:rPr lang="en-US" sz="3200" dirty="0" smtClean="0"/>
                  <a:t>Determines how much information is gained by the feature if the user is known</a:t>
                </a:r>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𝑢𝑠𝑒𝑟</m:t>
                      </m:r>
                    </m:oMath>
                  </m:oMathPara>
                </a14:m>
                <a:endParaRPr lang="en-US" sz="3200" b="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𝑓𝑒𝑎𝑡𝑢𝑟𝑒</m:t>
                      </m:r>
                    </m:oMath>
                  </m:oMathPara>
                </a14:m>
                <a:endParaRPr lang="en-US" sz="3200" dirty="0"/>
              </a:p>
            </p:txBody>
          </p:sp>
        </mc:Choice>
        <mc:Fallback>
          <p:sp>
            <p:nvSpPr>
              <p:cNvPr id="50" name="TextBox 49"/>
              <p:cNvSpPr txBox="1">
                <a:spLocks noRot="1" noChangeAspect="1" noMove="1" noResize="1" noEditPoints="1" noAdjustHandles="1" noChangeArrowheads="1" noChangeShapeType="1" noTextEdit="1"/>
              </p:cNvSpPr>
              <p:nvPr/>
            </p:nvSpPr>
            <p:spPr>
              <a:xfrm>
                <a:off x="22174200" y="24917400"/>
                <a:ext cx="5486400" cy="4939494"/>
              </a:xfrm>
              <a:prstGeom prst="rect">
                <a:avLst/>
              </a:prstGeom>
              <a:blipFill rotWithShape="1">
                <a:blip r:embed="rId3"/>
                <a:stretch>
                  <a:fillRect l="-2889" t="-1605"/>
                </a:stretch>
              </a:blipFill>
            </p:spPr>
            <p:txBody>
              <a:bodyPr/>
              <a:lstStyle/>
              <a:p>
                <a:r>
                  <a:rPr lang="en-US">
                    <a:noFill/>
                  </a:rPr>
                  <a:t> </a:t>
                </a:r>
              </a:p>
            </p:txBody>
          </p:sp>
        </mc:Fallback>
      </mc:AlternateContent>
      <p:sp>
        <p:nvSpPr>
          <p:cNvPr id="51" name="Right Arrow 50"/>
          <p:cNvSpPr/>
          <p:nvPr/>
        </p:nvSpPr>
        <p:spPr>
          <a:xfrm>
            <a:off x="203454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78892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87800" y="32461200"/>
            <a:ext cx="8021954" cy="10515600"/>
          </a:xfrm>
          <a:prstGeom prst="rect">
            <a:avLst/>
          </a:prstGeom>
        </p:spPr>
      </p:pic>
      <p:sp>
        <p:nvSpPr>
          <p:cNvPr id="56" name="TextBox 55"/>
          <p:cNvSpPr txBox="1"/>
          <p:nvPr/>
        </p:nvSpPr>
        <p:spPr>
          <a:xfrm>
            <a:off x="13030200" y="13030200"/>
            <a:ext cx="13258800" cy="9048631"/>
          </a:xfrm>
          <a:prstGeom prst="rect">
            <a:avLst/>
          </a:prstGeom>
          <a:noFill/>
        </p:spPr>
        <p:txBody>
          <a:bodyPr wrap="square" rtlCol="0">
            <a:spAutoFit/>
          </a:bodyPr>
          <a:lstStyle/>
          <a:p>
            <a:pPr algn="ctr"/>
            <a:r>
              <a:rPr lang="en-US" sz="5400" dirty="0" smtClean="0"/>
              <a:t>Background</a:t>
            </a:r>
          </a:p>
          <a:p>
            <a:r>
              <a:rPr lang="en-US" sz="4400" dirty="0" err="1" smtClean="0"/>
              <a:t>Stylometry</a:t>
            </a:r>
            <a:r>
              <a:rPr lang="en-US" sz="4400" dirty="0"/>
              <a:t>, the study of linguistic style, was used long before the internet existed to </a:t>
            </a:r>
            <a:r>
              <a:rPr lang="en-US" sz="4400" dirty="0" smtClean="0"/>
              <a:t>resolve historical </a:t>
            </a:r>
            <a:r>
              <a:rPr lang="en-US" sz="4400" dirty="0"/>
              <a:t>authorship disputes. </a:t>
            </a:r>
            <a:r>
              <a:rPr lang="en-US" sz="4400" dirty="0" smtClean="0"/>
              <a:t> In </a:t>
            </a:r>
            <a:r>
              <a:rPr lang="en-US" sz="4400" dirty="0"/>
              <a:t>the information age, it has been studied as a means to </a:t>
            </a:r>
            <a:r>
              <a:rPr lang="en-US" sz="4400" dirty="0" smtClean="0"/>
              <a:t>identify bloggers.  It </a:t>
            </a:r>
            <a:r>
              <a:rPr lang="en-US" sz="4400" dirty="0"/>
              <a:t>is essentially the only tool one has to attempt to reveal or track anonymous </a:t>
            </a:r>
            <a:r>
              <a:rPr lang="en-US" sz="4400" dirty="0" smtClean="0"/>
              <a:t>individuals </a:t>
            </a:r>
            <a:r>
              <a:rPr lang="en-US" sz="4400" dirty="0"/>
              <a:t>in </a:t>
            </a:r>
            <a:r>
              <a:rPr lang="en-US" sz="4400" dirty="0" smtClean="0"/>
              <a:t>web forums</a:t>
            </a:r>
            <a:r>
              <a:rPr lang="en-US" sz="4400" dirty="0"/>
              <a:t>. </a:t>
            </a:r>
            <a:r>
              <a:rPr lang="en-US" sz="4400" dirty="0" smtClean="0"/>
              <a:t>However, this </a:t>
            </a:r>
            <a:r>
              <a:rPr lang="en-US" sz="4400" dirty="0"/>
              <a:t>environment presents </a:t>
            </a:r>
            <a:r>
              <a:rPr lang="en-US" sz="4400" dirty="0" smtClean="0"/>
              <a:t>challenges.  </a:t>
            </a:r>
            <a:r>
              <a:rPr lang="en-US" sz="4400" dirty="0" smtClean="0"/>
              <a:t>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00" y="35890200"/>
            <a:ext cx="9144000" cy="689178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20017361"/>
              </p:ext>
            </p:extLst>
          </p:nvPr>
        </p:nvGraphicFramePr>
        <p:xfrm>
          <a:off x="25374600" y="33375600"/>
          <a:ext cx="11506200" cy="1974918"/>
        </p:xfrm>
        <a:graphic>
          <a:graphicData uri="http://schemas.openxmlformats.org/drawingml/2006/table">
            <a:tbl>
              <a:tblPr firstRow="1" bandRow="1">
                <a:tableStyleId>{5C22544A-7EE6-4342-B048-85BDC9FD1C3A}</a:tableStyleId>
              </a:tblPr>
              <a:tblGrid>
                <a:gridCol w="4572000"/>
                <a:gridCol w="2743200"/>
                <a:gridCol w="2273300"/>
                <a:gridCol w="1917700"/>
              </a:tblGrid>
              <a:tr h="504134">
                <a:tc>
                  <a:txBody>
                    <a:bodyPr/>
                    <a:lstStyle/>
                    <a:p>
                      <a:pPr algn="ctr"/>
                      <a:endParaRPr lang="en-US" sz="3100" dirty="0"/>
                    </a:p>
                  </a:txBody>
                  <a:tcPr marL="26732" marR="26732" marT="13366" marB="13366"/>
                </a:tc>
                <a:tc>
                  <a:txBody>
                    <a:bodyPr/>
                    <a:lstStyle/>
                    <a:p>
                      <a:pPr algn="ctr"/>
                      <a:r>
                        <a:rPr lang="en-US" sz="3100" dirty="0" smtClean="0"/>
                        <a:t>Naïve Bayes</a:t>
                      </a:r>
                      <a:endParaRPr lang="en-US" sz="3100" dirty="0"/>
                    </a:p>
                  </a:txBody>
                  <a:tcPr marL="26732" marR="26732" marT="13366" marB="13366" anchor="ctr"/>
                </a:tc>
                <a:tc>
                  <a:txBody>
                    <a:bodyPr/>
                    <a:lstStyle/>
                    <a:p>
                      <a:pPr algn="ctr"/>
                      <a:r>
                        <a:rPr lang="en-US" sz="3100" dirty="0" smtClean="0"/>
                        <a:t>SVM</a:t>
                      </a:r>
                      <a:endParaRPr lang="en-US" sz="3100" dirty="0"/>
                    </a:p>
                  </a:txBody>
                  <a:tcPr marL="26732" marR="26732" marT="13366" marB="13366" anchor="ctr"/>
                </a:tc>
                <a:tc>
                  <a:txBody>
                    <a:bodyPr/>
                    <a:lstStyle/>
                    <a:p>
                      <a:pPr algn="ctr"/>
                      <a:r>
                        <a:rPr lang="en-US" sz="3100" dirty="0" smtClean="0"/>
                        <a:t>Random Chance</a:t>
                      </a:r>
                      <a:endParaRPr lang="en-US" sz="3100" dirty="0"/>
                    </a:p>
                  </a:txBody>
                  <a:tcPr marL="26732" marR="26732" marT="13366" marB="13366" anchor="ctr"/>
                </a:tc>
              </a:tr>
              <a:tr h="0">
                <a:tc>
                  <a:txBody>
                    <a:bodyPr/>
                    <a:lstStyle/>
                    <a:p>
                      <a:r>
                        <a:rPr lang="en-US" sz="3100" dirty="0" smtClean="0"/>
                        <a:t>Users with 500+ posts</a:t>
                      </a:r>
                      <a:endParaRPr lang="en-US" sz="3100" dirty="0"/>
                    </a:p>
                  </a:txBody>
                  <a:tcPr marL="26732" marR="26732" marT="13366" marB="13366"/>
                </a:tc>
                <a:tc>
                  <a:txBody>
                    <a:bodyPr/>
                    <a:lstStyle/>
                    <a:p>
                      <a:pPr algn="ctr"/>
                      <a:r>
                        <a:rPr lang="en-US" sz="3100" dirty="0" smtClean="0"/>
                        <a:t>40%</a:t>
                      </a:r>
                      <a:endParaRPr lang="en-US" sz="3100" dirty="0"/>
                    </a:p>
                  </a:txBody>
                  <a:tcPr marL="26732" marR="26732" marT="13366" marB="13366"/>
                </a:tc>
                <a:tc>
                  <a:txBody>
                    <a:bodyPr/>
                    <a:lstStyle/>
                    <a:p>
                      <a:pPr algn="ctr"/>
                      <a:r>
                        <a:rPr lang="en-US" sz="3100" dirty="0" smtClean="0"/>
                        <a:t>53%</a:t>
                      </a:r>
                      <a:endParaRPr lang="en-US" sz="3100" dirty="0"/>
                    </a:p>
                  </a:txBody>
                  <a:tcPr marL="26732" marR="26732" marT="13366" marB="13366"/>
                </a:tc>
                <a:tc>
                  <a:txBody>
                    <a:bodyPr/>
                    <a:lstStyle/>
                    <a:p>
                      <a:pPr algn="ctr"/>
                      <a:r>
                        <a:rPr lang="en-US" sz="3100" dirty="0" smtClean="0"/>
                        <a:t>17%</a:t>
                      </a:r>
                      <a:endParaRPr lang="en-US" sz="3100" dirty="0"/>
                    </a:p>
                  </a:txBody>
                  <a:tcPr marL="26732" marR="26732" marT="13366" marB="13366"/>
                </a:tc>
              </a:tr>
              <a:tr h="504134">
                <a:tc>
                  <a:txBody>
                    <a:bodyPr/>
                    <a:lstStyle/>
                    <a:p>
                      <a:r>
                        <a:rPr lang="en-US" sz="3100" dirty="0" smtClean="0"/>
                        <a:t>Users with </a:t>
                      </a:r>
                      <a:r>
                        <a:rPr lang="en-US" sz="3100" dirty="0" smtClean="0"/>
                        <a:t>50</a:t>
                      </a:r>
                      <a:r>
                        <a:rPr lang="en-US" sz="3100" dirty="0" smtClean="0"/>
                        <a:t>+ posts</a:t>
                      </a:r>
                      <a:endParaRPr lang="en-US" sz="3100" dirty="0"/>
                    </a:p>
                  </a:txBody>
                  <a:tcPr marL="26732" marR="26732" marT="13366" marB="13366"/>
                </a:tc>
                <a:tc>
                  <a:txBody>
                    <a:bodyPr/>
                    <a:lstStyle/>
                    <a:p>
                      <a:pPr algn="ctr"/>
                      <a:r>
                        <a:rPr lang="en-US" sz="3100" dirty="0" smtClean="0"/>
                        <a:t>20%</a:t>
                      </a:r>
                      <a:endParaRPr lang="en-US" sz="3100" dirty="0"/>
                    </a:p>
                  </a:txBody>
                  <a:tcPr marL="26732" marR="26732" marT="13366" marB="13366"/>
                </a:tc>
                <a:tc>
                  <a:txBody>
                    <a:bodyPr/>
                    <a:lstStyle/>
                    <a:p>
                      <a:pPr algn="ctr"/>
                      <a:r>
                        <a:rPr lang="en-US" sz="3100" dirty="0" smtClean="0"/>
                        <a:t>33%</a:t>
                      </a:r>
                      <a:endParaRPr lang="en-US" sz="3100" dirty="0"/>
                    </a:p>
                  </a:txBody>
                  <a:tcPr marL="26732" marR="26732" marT="13366" marB="13366"/>
                </a:tc>
                <a:tc>
                  <a:txBody>
                    <a:bodyPr/>
                    <a:lstStyle/>
                    <a:p>
                      <a:pPr algn="ctr"/>
                      <a:r>
                        <a:rPr lang="en-US" sz="3100" dirty="0" smtClean="0"/>
                        <a:t>2%</a:t>
                      </a:r>
                      <a:endParaRPr lang="en-US" sz="3100" dirty="0"/>
                    </a:p>
                  </a:txBody>
                  <a:tcPr marL="26732" marR="26732" marT="13366" marB="13366"/>
                </a:tc>
              </a:tr>
            </a:tbl>
          </a:graphicData>
        </a:graphic>
      </p:graphicFrame>
      <p:sp>
        <p:nvSpPr>
          <p:cNvPr id="11" name="TextBox 10"/>
          <p:cNvSpPr txBox="1"/>
          <p:nvPr/>
        </p:nvSpPr>
        <p:spPr>
          <a:xfrm>
            <a:off x="29489400" y="32232600"/>
            <a:ext cx="3200400" cy="923330"/>
          </a:xfrm>
          <a:prstGeom prst="rect">
            <a:avLst/>
          </a:prstGeom>
          <a:noFill/>
        </p:spPr>
        <p:txBody>
          <a:bodyPr wrap="square" rtlCol="0">
            <a:spAutoFit/>
          </a:bodyPr>
          <a:lstStyle/>
          <a:p>
            <a:r>
              <a:rPr lang="en-US" sz="5400" dirty="0" smtClean="0"/>
              <a:t>Accuracy</a:t>
            </a:r>
            <a:endParaRPr lang="en-US" sz="5400" dirty="0"/>
          </a:p>
        </p:txBody>
      </p:sp>
      <p:sp>
        <p:nvSpPr>
          <p:cNvPr id="15" name="TextBox 14"/>
          <p:cNvSpPr txBox="1"/>
          <p:nvPr/>
        </p:nvSpPr>
        <p:spPr>
          <a:xfrm>
            <a:off x="31775400" y="13030200"/>
            <a:ext cx="2743200" cy="923330"/>
          </a:xfrm>
          <a:prstGeom prst="rect">
            <a:avLst/>
          </a:prstGeom>
          <a:noFill/>
        </p:spPr>
        <p:txBody>
          <a:bodyPr wrap="square" rtlCol="0">
            <a:spAutoFit/>
          </a:bodyPr>
          <a:lstStyle/>
          <a:p>
            <a:pPr algn="ctr"/>
            <a:r>
              <a:rPr lang="en-US" sz="5400" dirty="0" smtClean="0"/>
              <a:t>Data</a:t>
            </a:r>
            <a:endParaRPr lang="en-US" sz="5400" dirty="0"/>
          </a:p>
        </p:txBody>
      </p:sp>
      <p:sp>
        <p:nvSpPr>
          <p:cNvPr id="16" name="TextBox 15"/>
          <p:cNvSpPr txBox="1"/>
          <p:nvPr/>
        </p:nvSpPr>
        <p:spPr>
          <a:xfrm>
            <a:off x="27660600" y="14173200"/>
            <a:ext cx="9829800" cy="6863417"/>
          </a:xfrm>
          <a:prstGeom prst="rect">
            <a:avLst/>
          </a:prstGeom>
          <a:noFill/>
        </p:spPr>
        <p:txBody>
          <a:bodyPr wrap="square" rtlCol="0">
            <a:spAutoFit/>
          </a:bodyPr>
          <a:lstStyle/>
          <a:p>
            <a:r>
              <a:rPr lang="en-US" sz="4400" dirty="0" smtClean="0"/>
              <a:t>Posts from an online forum were scraped via a custom PHP script.  We removed </a:t>
            </a:r>
            <a:r>
              <a:rPr lang="en-US" sz="4400" dirty="0"/>
              <a:t>quotations to prevent confusing text written by different authors</a:t>
            </a:r>
            <a:r>
              <a:rPr lang="en-US" sz="4400" dirty="0" smtClean="0"/>
              <a:t>.</a:t>
            </a:r>
          </a:p>
          <a:p>
            <a:pPr marL="571500" indent="-571500">
              <a:buFont typeface="Arial" pitchFamily="34" charset="0"/>
              <a:buChar char="•"/>
            </a:pPr>
            <a:r>
              <a:rPr lang="en-US" sz="4400" dirty="0" smtClean="0"/>
              <a:t>331 unique user names</a:t>
            </a:r>
          </a:p>
          <a:p>
            <a:pPr marL="571500" indent="-571500">
              <a:buFont typeface="Arial" pitchFamily="34" charset="0"/>
              <a:buChar char="•"/>
            </a:pPr>
            <a:r>
              <a:rPr lang="en-US" sz="4400" dirty="0" smtClean="0"/>
              <a:t>16,052 posts</a:t>
            </a:r>
          </a:p>
          <a:p>
            <a:pPr marL="571500" indent="-571500">
              <a:buFont typeface="Arial" pitchFamily="34" charset="0"/>
              <a:buChar char="•"/>
            </a:pPr>
            <a:r>
              <a:rPr lang="en-US" sz="4400" dirty="0" smtClean="0"/>
              <a:t>31 most frequent posters account for 73% of all posts</a:t>
            </a:r>
          </a:p>
          <a:p>
            <a:pPr marL="571500" indent="-571500">
              <a:buFont typeface="Arial" pitchFamily="34" charset="0"/>
              <a:buChar char="•"/>
            </a:pPr>
            <a:r>
              <a:rPr lang="en-US" sz="4400" dirty="0" smtClean="0"/>
              <a:t>6 most frequent posters account for 41% of all posts</a:t>
            </a:r>
            <a:endParaRPr lang="en-US" sz="4400" dirty="0"/>
          </a:p>
        </p:txBody>
      </p:sp>
      <p:sp>
        <p:nvSpPr>
          <p:cNvPr id="14" name="TextBox 13"/>
          <p:cNvSpPr txBox="1"/>
          <p:nvPr/>
        </p:nvSpPr>
        <p:spPr>
          <a:xfrm>
            <a:off x="12801600" y="45222616"/>
            <a:ext cx="24688800" cy="4154984"/>
          </a:xfrm>
          <a:prstGeom prst="rect">
            <a:avLst/>
          </a:prstGeom>
          <a:noFill/>
        </p:spPr>
        <p:txBody>
          <a:bodyPr wrap="square" rtlCol="0">
            <a:spAutoFit/>
          </a:bodyPr>
          <a:lstStyle/>
          <a:p>
            <a:r>
              <a:rPr lang="en-US" sz="4400" dirty="0" smtClean="0"/>
              <a:t>The project </a:t>
            </a:r>
            <a:r>
              <a:rPr lang="en-US" sz="4400" dirty="0" smtClean="0"/>
              <a:t>demonstrates proof-of-concept </a:t>
            </a:r>
            <a:r>
              <a:rPr lang="en-US" sz="4400" dirty="0" smtClean="0"/>
              <a:t>for </a:t>
            </a:r>
            <a:r>
              <a:rPr lang="en-US" sz="4400" dirty="0" err="1" smtClean="0"/>
              <a:t>stylometry</a:t>
            </a:r>
            <a:r>
              <a:rPr lang="en-US" sz="4400" dirty="0" smtClean="0"/>
              <a:t> in online </a:t>
            </a:r>
            <a:r>
              <a:rPr lang="en-US" sz="4400" dirty="0" smtClean="0"/>
              <a:t>forums, </a:t>
            </a:r>
            <a:r>
              <a:rPr lang="en-US" sz="4400" dirty="0" smtClean="0"/>
              <a:t>where data is often noisy and less abundant than in other written environments.  </a:t>
            </a:r>
            <a:r>
              <a:rPr lang="en-US" sz="4400" dirty="0" smtClean="0"/>
              <a:t>Our methods are certainly not fully optimized. While it </a:t>
            </a:r>
            <a:r>
              <a:rPr lang="en-US" sz="4400" dirty="0" smtClean="0"/>
              <a:t>is difficult to imagine significant progress on attributing extremely short posts (e.g., “Welcome to the forum!”), </a:t>
            </a:r>
            <a:r>
              <a:rPr lang="en-US" sz="4400" dirty="0" smtClean="0"/>
              <a:t>the </a:t>
            </a:r>
            <a:r>
              <a:rPr lang="en-US" sz="4400" dirty="0" smtClean="0"/>
              <a:t>use of more extensive feature sets may improve accuracy for longer posts.  Examples of promising features include “function word” frequencies and recognition of particular phrases or grammatical constructs preferred by posters</a:t>
            </a:r>
            <a:endParaRPr lang="en-US" sz="4400" dirty="0"/>
          </a:p>
        </p:txBody>
      </p:sp>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537</Words>
  <Application>Microsoft Office PowerPoint</Application>
  <PresentationFormat>Custom</PresentationFormat>
  <Paragraphs>61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Kurt</cp:lastModifiedBy>
  <cp:revision>51</cp:revision>
  <dcterms:created xsi:type="dcterms:W3CDTF">2012-12-08T20:52:44Z</dcterms:created>
  <dcterms:modified xsi:type="dcterms:W3CDTF">2012-12-12T23:05:21Z</dcterms:modified>
</cp:coreProperties>
</file>