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  <p:sldMasterId id="2147483660" r:id="rId6"/>
  </p:sldMasterIdLst>
  <p:notesMasterIdLst>
    <p:notesMasterId r:id="rId17"/>
  </p:notesMasterIdLst>
  <p:sldIdLst>
    <p:sldId id="261" r:id="rId7"/>
    <p:sldId id="283" r:id="rId8"/>
    <p:sldId id="267" r:id="rId9"/>
    <p:sldId id="289" r:id="rId10"/>
    <p:sldId id="290" r:id="rId11"/>
    <p:sldId id="256" r:id="rId12"/>
    <p:sldId id="285" r:id="rId13"/>
    <p:sldId id="286" r:id="rId14"/>
    <p:sldId id="287" r:id="rId15"/>
    <p:sldId id="29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13" autoAdjust="0"/>
    <p:restoredTop sz="95000" autoAdjust="0"/>
  </p:normalViewPr>
  <p:slideViewPr>
    <p:cSldViewPr snapToGrid="0">
      <p:cViewPr varScale="1">
        <p:scale>
          <a:sx n="103" d="100"/>
          <a:sy n="103" d="100"/>
        </p:scale>
        <p:origin x="11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sunlifefinancial.sharepoint.com/sites/EI/DTE/devops/App%20Dev%20Library/DevOpsAdoptionAssessments/DevOps_Adoption_Assessment_2019_Q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CA"/>
              <a:t>Scooter </a:t>
            </a:r>
            <a:r>
              <a:rPr lang="en-CA" sz="1400" b="0" i="0" u="none" strike="noStrike" baseline="0">
                <a:effectLst/>
              </a:rPr>
              <a:t>(Jan 2019)</a:t>
            </a:r>
            <a:endParaRPr lang="en-CA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Stages!$D$32</c:f>
              <c:strCache>
                <c:ptCount val="1"/>
                <c:pt idx="0">
                  <c:v>Red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cat>
            <c:strRef>
              <c:f>Stages!$A$3:$A$27</c:f>
              <c:strCache>
                <c:ptCount val="25"/>
                <c:pt idx="0">
                  <c:v>DS MCoE Java</c:v>
                </c:pt>
                <c:pt idx="1">
                  <c:v>US Java</c:v>
                </c:pt>
                <c:pt idx="2">
                  <c:v>US AEB Java</c:v>
                </c:pt>
                <c:pt idx="3">
                  <c:v>GB Claims ESB</c:v>
                </c:pt>
                <c:pt idx="4">
                  <c:v>Ind Dealer</c:v>
                </c:pt>
                <c:pt idx="5">
                  <c:v>Ind Ingenium</c:v>
                </c:pt>
                <c:pt idx="6">
                  <c:v>Siebel</c:v>
                </c:pt>
                <c:pt idx="7">
                  <c:v>Salesforce</c:v>
                </c:pt>
                <c:pt idx="8">
                  <c:v>ICAS</c:v>
                </c:pt>
                <c:pt idx="9">
                  <c:v>Data &amp; Analytics</c:v>
                </c:pt>
                <c:pt idx="10">
                  <c:v>GB Admin MS</c:v>
                </c:pt>
                <c:pt idx="11">
                  <c:v>GB Claims MS</c:v>
                </c:pt>
                <c:pt idx="12">
                  <c:v>Ind Web MS</c:v>
                </c:pt>
                <c:pt idx="13">
                  <c:v>Ind CSW MS</c:v>
                </c:pt>
                <c:pt idx="14">
                  <c:v>Ind Adv Desktop MS</c:v>
                </c:pt>
                <c:pt idx="15">
                  <c:v>Ind EIM MS</c:v>
                </c:pt>
                <c:pt idx="16">
                  <c:v>DS MS</c:v>
                </c:pt>
                <c:pt idx="17">
                  <c:v>GRS Java</c:v>
                </c:pt>
                <c:pt idx="18">
                  <c:v>GB Admin Java</c:v>
                </c:pt>
                <c:pt idx="19">
                  <c:v>Ind Ins Java</c:v>
                </c:pt>
                <c:pt idx="20">
                  <c:v>Ind Wealth Java</c:v>
                </c:pt>
                <c:pt idx="21">
                  <c:v>DS DHS Java</c:v>
                </c:pt>
                <c:pt idx="22">
                  <c:v>DS PPHP Java</c:v>
                </c:pt>
                <c:pt idx="23">
                  <c:v>DS GRS Java</c:v>
                </c:pt>
                <c:pt idx="24">
                  <c:v>DS GB Java</c:v>
                </c:pt>
              </c:strCache>
            </c:strRef>
          </c:cat>
          <c:val>
            <c:numRef>
              <c:f>Stages!$D$33:$D$57</c:f>
              <c:numCache>
                <c:formatCode>0%</c:formatCode>
                <c:ptCount val="25"/>
                <c:pt idx="0">
                  <c:v>0.2</c:v>
                </c:pt>
                <c:pt idx="1">
                  <c:v>0.22500000000000001</c:v>
                </c:pt>
                <c:pt idx="2">
                  <c:v>0.2</c:v>
                </c:pt>
                <c:pt idx="3">
                  <c:v>0.17499999999999999</c:v>
                </c:pt>
                <c:pt idx="4">
                  <c:v>0.15</c:v>
                </c:pt>
                <c:pt idx="5">
                  <c:v>0.05</c:v>
                </c:pt>
                <c:pt idx="6">
                  <c:v>0.15</c:v>
                </c:pt>
                <c:pt idx="7">
                  <c:v>0</c:v>
                </c:pt>
                <c:pt idx="8">
                  <c:v>7.4999999999999997E-2</c:v>
                </c:pt>
                <c:pt idx="9">
                  <c:v>2.5000000000000001E-2</c:v>
                </c:pt>
                <c:pt idx="10">
                  <c:v>7.4999999999999997E-2</c:v>
                </c:pt>
                <c:pt idx="11">
                  <c:v>0.2</c:v>
                </c:pt>
                <c:pt idx="12">
                  <c:v>0.125</c:v>
                </c:pt>
                <c:pt idx="13">
                  <c:v>0</c:v>
                </c:pt>
                <c:pt idx="14">
                  <c:v>0</c:v>
                </c:pt>
                <c:pt idx="15">
                  <c:v>0.05</c:v>
                </c:pt>
                <c:pt idx="16">
                  <c:v>0.05</c:v>
                </c:pt>
                <c:pt idx="17">
                  <c:v>0</c:v>
                </c:pt>
                <c:pt idx="18">
                  <c:v>7.4999999999999997E-2</c:v>
                </c:pt>
                <c:pt idx="19">
                  <c:v>0.22500000000000001</c:v>
                </c:pt>
                <c:pt idx="20">
                  <c:v>0</c:v>
                </c:pt>
                <c:pt idx="21">
                  <c:v>0</c:v>
                </c:pt>
                <c:pt idx="22">
                  <c:v>0.15</c:v>
                </c:pt>
                <c:pt idx="23">
                  <c:v>0</c:v>
                </c:pt>
                <c:pt idx="24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CAC-422B-B6F5-DF9AA9CA8455}"/>
            </c:ext>
          </c:extLst>
        </c:ser>
        <c:ser>
          <c:idx val="1"/>
          <c:order val="1"/>
          <c:tx>
            <c:strRef>
              <c:f>Stages!$E$32</c:f>
              <c:strCache>
                <c:ptCount val="1"/>
                <c:pt idx="0">
                  <c:v>Orange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strRef>
              <c:f>Stages!$A$3:$A$27</c:f>
              <c:strCache>
                <c:ptCount val="25"/>
                <c:pt idx="0">
                  <c:v>DS MCoE Java</c:v>
                </c:pt>
                <c:pt idx="1">
                  <c:v>US Java</c:v>
                </c:pt>
                <c:pt idx="2">
                  <c:v>US AEB Java</c:v>
                </c:pt>
                <c:pt idx="3">
                  <c:v>GB Claims ESB</c:v>
                </c:pt>
                <c:pt idx="4">
                  <c:v>Ind Dealer</c:v>
                </c:pt>
                <c:pt idx="5">
                  <c:v>Ind Ingenium</c:v>
                </c:pt>
                <c:pt idx="6">
                  <c:v>Siebel</c:v>
                </c:pt>
                <c:pt idx="7">
                  <c:v>Salesforce</c:v>
                </c:pt>
                <c:pt idx="8">
                  <c:v>ICAS</c:v>
                </c:pt>
                <c:pt idx="9">
                  <c:v>Data &amp; Analytics</c:v>
                </c:pt>
                <c:pt idx="10">
                  <c:v>GB Admin MS</c:v>
                </c:pt>
                <c:pt idx="11">
                  <c:v>GB Claims MS</c:v>
                </c:pt>
                <c:pt idx="12">
                  <c:v>Ind Web MS</c:v>
                </c:pt>
                <c:pt idx="13">
                  <c:v>Ind CSW MS</c:v>
                </c:pt>
                <c:pt idx="14">
                  <c:v>Ind Adv Desktop MS</c:v>
                </c:pt>
                <c:pt idx="15">
                  <c:v>Ind EIM MS</c:v>
                </c:pt>
                <c:pt idx="16">
                  <c:v>DS MS</c:v>
                </c:pt>
                <c:pt idx="17">
                  <c:v>GRS Java</c:v>
                </c:pt>
                <c:pt idx="18">
                  <c:v>GB Admin Java</c:v>
                </c:pt>
                <c:pt idx="19">
                  <c:v>Ind Ins Java</c:v>
                </c:pt>
                <c:pt idx="20">
                  <c:v>Ind Wealth Java</c:v>
                </c:pt>
                <c:pt idx="21">
                  <c:v>DS DHS Java</c:v>
                </c:pt>
                <c:pt idx="22">
                  <c:v>DS PPHP Java</c:v>
                </c:pt>
                <c:pt idx="23">
                  <c:v>DS GRS Java</c:v>
                </c:pt>
                <c:pt idx="24">
                  <c:v>DS GB Java</c:v>
                </c:pt>
              </c:strCache>
            </c:strRef>
          </c:cat>
          <c:val>
            <c:numRef>
              <c:f>Stages!$E$33:$E$57</c:f>
              <c:numCache>
                <c:formatCode>0%</c:formatCode>
                <c:ptCount val="2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0.47499999999999998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0.32500000000000001</c:v>
                </c:pt>
                <c:pt idx="21">
                  <c:v>0.3</c:v>
                </c:pt>
                <c:pt idx="22">
                  <c:v>0</c:v>
                </c:pt>
                <c:pt idx="23">
                  <c:v>0.25</c:v>
                </c:pt>
                <c:pt idx="2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CAC-422B-B6F5-DF9AA9CA8455}"/>
            </c:ext>
          </c:extLst>
        </c:ser>
        <c:ser>
          <c:idx val="2"/>
          <c:order val="2"/>
          <c:tx>
            <c:strRef>
              <c:f>Stages!$F$32</c:f>
              <c:strCache>
                <c:ptCount val="1"/>
                <c:pt idx="0">
                  <c:v>Yellow</c:v>
                </c:pt>
              </c:strCache>
            </c:strRef>
          </c:tx>
          <c:spPr>
            <a:solidFill>
              <a:srgbClr val="FFFF00"/>
            </a:solidFill>
            <a:ln>
              <a:noFill/>
            </a:ln>
            <a:effectLst/>
          </c:spPr>
          <c:invertIfNegative val="0"/>
          <c:cat>
            <c:strRef>
              <c:f>Stages!$A$3:$A$27</c:f>
              <c:strCache>
                <c:ptCount val="25"/>
                <c:pt idx="0">
                  <c:v>DS MCoE Java</c:v>
                </c:pt>
                <c:pt idx="1">
                  <c:v>US Java</c:v>
                </c:pt>
                <c:pt idx="2">
                  <c:v>US AEB Java</c:v>
                </c:pt>
                <c:pt idx="3">
                  <c:v>GB Claims ESB</c:v>
                </c:pt>
                <c:pt idx="4">
                  <c:v>Ind Dealer</c:v>
                </c:pt>
                <c:pt idx="5">
                  <c:v>Ind Ingenium</c:v>
                </c:pt>
                <c:pt idx="6">
                  <c:v>Siebel</c:v>
                </c:pt>
                <c:pt idx="7">
                  <c:v>Salesforce</c:v>
                </c:pt>
                <c:pt idx="8">
                  <c:v>ICAS</c:v>
                </c:pt>
                <c:pt idx="9">
                  <c:v>Data &amp; Analytics</c:v>
                </c:pt>
                <c:pt idx="10">
                  <c:v>GB Admin MS</c:v>
                </c:pt>
                <c:pt idx="11">
                  <c:v>GB Claims MS</c:v>
                </c:pt>
                <c:pt idx="12">
                  <c:v>Ind Web MS</c:v>
                </c:pt>
                <c:pt idx="13">
                  <c:v>Ind CSW MS</c:v>
                </c:pt>
                <c:pt idx="14">
                  <c:v>Ind Adv Desktop MS</c:v>
                </c:pt>
                <c:pt idx="15">
                  <c:v>Ind EIM MS</c:v>
                </c:pt>
                <c:pt idx="16">
                  <c:v>DS MS</c:v>
                </c:pt>
                <c:pt idx="17">
                  <c:v>GRS Java</c:v>
                </c:pt>
                <c:pt idx="18">
                  <c:v>GB Admin Java</c:v>
                </c:pt>
                <c:pt idx="19">
                  <c:v>Ind Ins Java</c:v>
                </c:pt>
                <c:pt idx="20">
                  <c:v>Ind Wealth Java</c:v>
                </c:pt>
                <c:pt idx="21">
                  <c:v>DS DHS Java</c:v>
                </c:pt>
                <c:pt idx="22">
                  <c:v>DS PPHP Java</c:v>
                </c:pt>
                <c:pt idx="23">
                  <c:v>DS GRS Java</c:v>
                </c:pt>
                <c:pt idx="24">
                  <c:v>DS GB Java</c:v>
                </c:pt>
              </c:strCache>
            </c:strRef>
          </c:cat>
          <c:val>
            <c:numRef>
              <c:f>Stages!$F$33:$F$57</c:f>
              <c:numCache>
                <c:formatCode>0%</c:formatCode>
                <c:ptCount val="2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0.5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CAC-422B-B6F5-DF9AA9CA8455}"/>
            </c:ext>
          </c:extLst>
        </c:ser>
        <c:ser>
          <c:idx val="3"/>
          <c:order val="3"/>
          <c:tx>
            <c:strRef>
              <c:f>Stages!$G$32</c:f>
              <c:strCache>
                <c:ptCount val="1"/>
                <c:pt idx="0">
                  <c:v>Green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Stages!$A$3:$A$27</c:f>
              <c:strCache>
                <c:ptCount val="25"/>
                <c:pt idx="0">
                  <c:v>DS MCoE Java</c:v>
                </c:pt>
                <c:pt idx="1">
                  <c:v>US Java</c:v>
                </c:pt>
                <c:pt idx="2">
                  <c:v>US AEB Java</c:v>
                </c:pt>
                <c:pt idx="3">
                  <c:v>GB Claims ESB</c:v>
                </c:pt>
                <c:pt idx="4">
                  <c:v>Ind Dealer</c:v>
                </c:pt>
                <c:pt idx="5">
                  <c:v>Ind Ingenium</c:v>
                </c:pt>
                <c:pt idx="6">
                  <c:v>Siebel</c:v>
                </c:pt>
                <c:pt idx="7">
                  <c:v>Salesforce</c:v>
                </c:pt>
                <c:pt idx="8">
                  <c:v>ICAS</c:v>
                </c:pt>
                <c:pt idx="9">
                  <c:v>Data &amp; Analytics</c:v>
                </c:pt>
                <c:pt idx="10">
                  <c:v>GB Admin MS</c:v>
                </c:pt>
                <c:pt idx="11">
                  <c:v>GB Claims MS</c:v>
                </c:pt>
                <c:pt idx="12">
                  <c:v>Ind Web MS</c:v>
                </c:pt>
                <c:pt idx="13">
                  <c:v>Ind CSW MS</c:v>
                </c:pt>
                <c:pt idx="14">
                  <c:v>Ind Adv Desktop MS</c:v>
                </c:pt>
                <c:pt idx="15">
                  <c:v>Ind EIM MS</c:v>
                </c:pt>
                <c:pt idx="16">
                  <c:v>DS MS</c:v>
                </c:pt>
                <c:pt idx="17">
                  <c:v>GRS Java</c:v>
                </c:pt>
                <c:pt idx="18">
                  <c:v>GB Admin Java</c:v>
                </c:pt>
                <c:pt idx="19">
                  <c:v>Ind Ins Java</c:v>
                </c:pt>
                <c:pt idx="20">
                  <c:v>Ind Wealth Java</c:v>
                </c:pt>
                <c:pt idx="21">
                  <c:v>DS DHS Java</c:v>
                </c:pt>
                <c:pt idx="22">
                  <c:v>DS PPHP Java</c:v>
                </c:pt>
                <c:pt idx="23">
                  <c:v>DS GRS Java</c:v>
                </c:pt>
                <c:pt idx="24">
                  <c:v>DS GB Java</c:v>
                </c:pt>
              </c:strCache>
            </c:strRef>
          </c:cat>
          <c:val>
            <c:numRef>
              <c:f>Stages!$G$33:$G$57</c:f>
              <c:numCache>
                <c:formatCode>0%</c:formatCode>
                <c:ptCount val="2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CAC-422B-B6F5-DF9AA9CA84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53876864"/>
        <c:axId val="335417728"/>
      </c:barChart>
      <c:catAx>
        <c:axId val="2538768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5417728"/>
        <c:crosses val="autoZero"/>
        <c:auto val="1"/>
        <c:lblAlgn val="ctr"/>
        <c:lblOffset val="100"/>
        <c:noMultiLvlLbl val="0"/>
      </c:catAx>
      <c:valAx>
        <c:axId val="335417728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38768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62051B-4F4C-4C70-BD4B-B604B3667A8E}" type="doc">
      <dgm:prSet loTypeId="urn:microsoft.com/office/officeart/2005/8/layout/process1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26597D0-7884-4E43-9791-F9AE09CBC3EE}">
      <dgm:prSet phldrT="[Text]"/>
      <dgm:spPr/>
      <dgm:t>
        <a:bodyPr/>
        <a:lstStyle/>
        <a:p>
          <a:r>
            <a:rPr lang="en-US" dirty="0" smtClean="0"/>
            <a:t>Skateboard</a:t>
          </a:r>
          <a:endParaRPr lang="en-US" dirty="0"/>
        </a:p>
      </dgm:t>
    </dgm:pt>
    <dgm:pt modelId="{730CDA5F-005A-4655-99A0-DF1CFD00D122}" type="parTrans" cxnId="{13699A3C-B2B5-486B-B64A-43B5FEDC32AE}">
      <dgm:prSet/>
      <dgm:spPr/>
      <dgm:t>
        <a:bodyPr/>
        <a:lstStyle/>
        <a:p>
          <a:endParaRPr lang="en-US"/>
        </a:p>
      </dgm:t>
    </dgm:pt>
    <dgm:pt modelId="{4091B655-C828-4EE8-B18A-5234C322A387}" type="sibTrans" cxnId="{13699A3C-B2B5-486B-B64A-43B5FEDC32AE}">
      <dgm:prSet/>
      <dgm:spPr/>
      <dgm:t>
        <a:bodyPr/>
        <a:lstStyle/>
        <a:p>
          <a:endParaRPr lang="en-US"/>
        </a:p>
      </dgm:t>
    </dgm:pt>
    <dgm:pt modelId="{BD3CCBF4-2C46-4528-B73E-DBD8DFD9DE89}">
      <dgm:prSet phldrT="[Text]"/>
      <dgm:spPr/>
      <dgm:t>
        <a:bodyPr/>
        <a:lstStyle/>
        <a:p>
          <a:r>
            <a:rPr lang="en-US" dirty="0" smtClean="0"/>
            <a:t>Auto build</a:t>
          </a:r>
          <a:endParaRPr lang="en-US" dirty="0"/>
        </a:p>
      </dgm:t>
    </dgm:pt>
    <dgm:pt modelId="{4FC90D89-12B4-407E-98BE-5C55F34D5224}" type="parTrans" cxnId="{0E381FB1-23F7-403E-8744-B545F5EFC232}">
      <dgm:prSet/>
      <dgm:spPr/>
      <dgm:t>
        <a:bodyPr/>
        <a:lstStyle/>
        <a:p>
          <a:endParaRPr lang="en-US"/>
        </a:p>
      </dgm:t>
    </dgm:pt>
    <dgm:pt modelId="{DA57C554-2FE3-4C9E-9F8F-35B2D036BACC}" type="sibTrans" cxnId="{0E381FB1-23F7-403E-8744-B545F5EFC232}">
      <dgm:prSet/>
      <dgm:spPr/>
      <dgm:t>
        <a:bodyPr/>
        <a:lstStyle/>
        <a:p>
          <a:endParaRPr lang="en-US"/>
        </a:p>
      </dgm:t>
    </dgm:pt>
    <dgm:pt modelId="{CA533226-1662-4D00-96A7-9F9FEBE5FDB9}">
      <dgm:prSet phldrT="[Text]"/>
      <dgm:spPr/>
      <dgm:t>
        <a:bodyPr/>
        <a:lstStyle/>
        <a:p>
          <a:r>
            <a:rPr lang="en-US" dirty="0" smtClean="0"/>
            <a:t>Scooter</a:t>
          </a:r>
          <a:endParaRPr lang="en-US" dirty="0"/>
        </a:p>
      </dgm:t>
    </dgm:pt>
    <dgm:pt modelId="{94A0184D-9236-482F-B432-8A653A38F635}" type="parTrans" cxnId="{C98F622A-67F8-493D-95C6-5CB6D41592DA}">
      <dgm:prSet/>
      <dgm:spPr/>
      <dgm:t>
        <a:bodyPr/>
        <a:lstStyle/>
        <a:p>
          <a:endParaRPr lang="en-US"/>
        </a:p>
      </dgm:t>
    </dgm:pt>
    <dgm:pt modelId="{B2CAD60F-6BA1-4DD7-BBED-8EA1AA224B5B}" type="sibTrans" cxnId="{C98F622A-67F8-493D-95C6-5CB6D41592DA}">
      <dgm:prSet/>
      <dgm:spPr/>
      <dgm:t>
        <a:bodyPr/>
        <a:lstStyle/>
        <a:p>
          <a:endParaRPr lang="en-US"/>
        </a:p>
      </dgm:t>
    </dgm:pt>
    <dgm:pt modelId="{34012A7E-CDFE-4529-A68E-8D304D96D584}">
      <dgm:prSet phldrT="[Text]"/>
      <dgm:spPr/>
      <dgm:t>
        <a:bodyPr/>
        <a:lstStyle/>
        <a:p>
          <a:r>
            <a:rPr lang="en-US" dirty="0" smtClean="0"/>
            <a:t>Code Quality and Analysis</a:t>
          </a:r>
          <a:endParaRPr lang="en-US" dirty="0"/>
        </a:p>
      </dgm:t>
    </dgm:pt>
    <dgm:pt modelId="{50674BFD-150E-4C57-8FCA-0A18BDF342EE}" type="parTrans" cxnId="{2396E5EC-6CA6-462D-AEC5-9D185ACFB140}">
      <dgm:prSet/>
      <dgm:spPr/>
      <dgm:t>
        <a:bodyPr/>
        <a:lstStyle/>
        <a:p>
          <a:endParaRPr lang="en-US"/>
        </a:p>
      </dgm:t>
    </dgm:pt>
    <dgm:pt modelId="{291C0F1C-8728-44E3-9922-DBE1C41224EA}" type="sibTrans" cxnId="{2396E5EC-6CA6-462D-AEC5-9D185ACFB140}">
      <dgm:prSet/>
      <dgm:spPr/>
      <dgm:t>
        <a:bodyPr/>
        <a:lstStyle/>
        <a:p>
          <a:endParaRPr lang="en-US"/>
        </a:p>
      </dgm:t>
    </dgm:pt>
    <dgm:pt modelId="{DEE676C1-ACD8-4F4A-991D-F9D3DB752687}">
      <dgm:prSet phldrT="[Text]"/>
      <dgm:spPr/>
      <dgm:t>
        <a:bodyPr/>
        <a:lstStyle/>
        <a:p>
          <a:r>
            <a:rPr lang="en-US" dirty="0" smtClean="0"/>
            <a:t>Shift Left</a:t>
          </a:r>
          <a:endParaRPr lang="en-US" dirty="0"/>
        </a:p>
      </dgm:t>
    </dgm:pt>
    <dgm:pt modelId="{2601FCF0-75D5-4AB9-8227-A048D358EBC8}" type="parTrans" cxnId="{5489CFFB-FD34-445A-A93C-6ED4A1E59067}">
      <dgm:prSet/>
      <dgm:spPr/>
      <dgm:t>
        <a:bodyPr/>
        <a:lstStyle/>
        <a:p>
          <a:endParaRPr lang="en-US"/>
        </a:p>
      </dgm:t>
    </dgm:pt>
    <dgm:pt modelId="{D67E7467-A4A8-4440-9185-EC0605BDC0AF}" type="sibTrans" cxnId="{5489CFFB-FD34-445A-A93C-6ED4A1E59067}">
      <dgm:prSet/>
      <dgm:spPr/>
      <dgm:t>
        <a:bodyPr/>
        <a:lstStyle/>
        <a:p>
          <a:endParaRPr lang="en-US"/>
        </a:p>
      </dgm:t>
    </dgm:pt>
    <dgm:pt modelId="{96809463-3FC0-49CE-AC38-35725243E3E5}">
      <dgm:prSet phldrT="[Text]"/>
      <dgm:spPr/>
      <dgm:t>
        <a:bodyPr/>
        <a:lstStyle/>
        <a:p>
          <a:r>
            <a:rPr lang="en-US" dirty="0" smtClean="0"/>
            <a:t>Bicycle</a:t>
          </a:r>
          <a:endParaRPr lang="en-US" dirty="0"/>
        </a:p>
      </dgm:t>
    </dgm:pt>
    <dgm:pt modelId="{3F199A89-019F-4F9C-8B11-5453F25E3613}" type="parTrans" cxnId="{5A6CD33A-ABAC-4AF7-A084-3AD121E75091}">
      <dgm:prSet/>
      <dgm:spPr/>
      <dgm:t>
        <a:bodyPr/>
        <a:lstStyle/>
        <a:p>
          <a:endParaRPr lang="en-US"/>
        </a:p>
      </dgm:t>
    </dgm:pt>
    <dgm:pt modelId="{3EDEE088-D367-44CD-BCDF-24D46CC01EC9}" type="sibTrans" cxnId="{5A6CD33A-ABAC-4AF7-A084-3AD121E75091}">
      <dgm:prSet/>
      <dgm:spPr/>
      <dgm:t>
        <a:bodyPr/>
        <a:lstStyle/>
        <a:p>
          <a:endParaRPr lang="en-US"/>
        </a:p>
      </dgm:t>
    </dgm:pt>
    <dgm:pt modelId="{047FE4AB-D503-4C00-AF6E-AC720FC17B45}">
      <dgm:prSet phldrT="[Text]"/>
      <dgm:spPr/>
      <dgm:t>
        <a:bodyPr/>
        <a:lstStyle/>
        <a:p>
          <a:r>
            <a:rPr lang="en-US" dirty="0" smtClean="0"/>
            <a:t>Reduce Technical Debt</a:t>
          </a:r>
          <a:endParaRPr lang="en-US" dirty="0"/>
        </a:p>
      </dgm:t>
    </dgm:pt>
    <dgm:pt modelId="{FA7E7486-DDCE-425C-8DEC-7484F590CA68}" type="parTrans" cxnId="{8F402378-A9E9-4763-A435-E127E85A3FDA}">
      <dgm:prSet/>
      <dgm:spPr/>
      <dgm:t>
        <a:bodyPr/>
        <a:lstStyle/>
        <a:p>
          <a:endParaRPr lang="en-US"/>
        </a:p>
      </dgm:t>
    </dgm:pt>
    <dgm:pt modelId="{7A09090E-818D-4692-81D3-E35AC26D4E7D}" type="sibTrans" cxnId="{8F402378-A9E9-4763-A435-E127E85A3FDA}">
      <dgm:prSet/>
      <dgm:spPr/>
      <dgm:t>
        <a:bodyPr/>
        <a:lstStyle/>
        <a:p>
          <a:endParaRPr lang="en-US"/>
        </a:p>
      </dgm:t>
    </dgm:pt>
    <dgm:pt modelId="{F8BFF0F3-1702-4812-9453-11FC85161F77}">
      <dgm:prSet phldrT="[Text]"/>
      <dgm:spPr/>
      <dgm:t>
        <a:bodyPr/>
        <a:lstStyle/>
        <a:p>
          <a:r>
            <a:rPr lang="en-US" dirty="0" smtClean="0"/>
            <a:t>Motorcycle</a:t>
          </a:r>
          <a:endParaRPr lang="en-US" dirty="0"/>
        </a:p>
      </dgm:t>
    </dgm:pt>
    <dgm:pt modelId="{C90D6FC0-C642-4312-A7A1-5A589153C288}" type="parTrans" cxnId="{6C8115DB-E5E8-4E0E-BB0C-51277C46A650}">
      <dgm:prSet/>
      <dgm:spPr/>
      <dgm:t>
        <a:bodyPr/>
        <a:lstStyle/>
        <a:p>
          <a:endParaRPr lang="en-US"/>
        </a:p>
      </dgm:t>
    </dgm:pt>
    <dgm:pt modelId="{7EBA6229-0A0C-47CE-AE41-4D8EA2C75A50}" type="sibTrans" cxnId="{6C8115DB-E5E8-4E0E-BB0C-51277C46A650}">
      <dgm:prSet/>
      <dgm:spPr/>
      <dgm:t>
        <a:bodyPr/>
        <a:lstStyle/>
        <a:p>
          <a:endParaRPr lang="en-US"/>
        </a:p>
      </dgm:t>
    </dgm:pt>
    <dgm:pt modelId="{5FBBC60B-AAFA-45DB-B16E-2CCBCD62D012}">
      <dgm:prSet phldrT="[Text]"/>
      <dgm:spPr/>
      <dgm:t>
        <a:bodyPr/>
        <a:lstStyle/>
        <a:p>
          <a:r>
            <a:rPr lang="en-US" dirty="0" smtClean="0"/>
            <a:t>Convertible Car</a:t>
          </a:r>
          <a:endParaRPr lang="en-US" dirty="0"/>
        </a:p>
      </dgm:t>
    </dgm:pt>
    <dgm:pt modelId="{8D915560-414B-4DB3-AC2D-392492BFEC60}" type="parTrans" cxnId="{8D6FAC53-69F3-439B-A62B-0CA74FD4BEA8}">
      <dgm:prSet/>
      <dgm:spPr/>
      <dgm:t>
        <a:bodyPr/>
        <a:lstStyle/>
        <a:p>
          <a:endParaRPr lang="en-US"/>
        </a:p>
      </dgm:t>
    </dgm:pt>
    <dgm:pt modelId="{20F2AB43-254B-423B-A45A-78590D01DB0D}" type="sibTrans" cxnId="{8D6FAC53-69F3-439B-A62B-0CA74FD4BEA8}">
      <dgm:prSet/>
      <dgm:spPr/>
      <dgm:t>
        <a:bodyPr/>
        <a:lstStyle/>
        <a:p>
          <a:endParaRPr lang="en-US"/>
        </a:p>
      </dgm:t>
    </dgm:pt>
    <dgm:pt modelId="{29EF897B-808E-4528-93DE-C3BFD44B6A0D}">
      <dgm:prSet phldrT="[Text]"/>
      <dgm:spPr/>
      <dgm:t>
        <a:bodyPr/>
        <a:lstStyle/>
        <a:p>
          <a:r>
            <a:rPr lang="en-US" dirty="0" smtClean="0"/>
            <a:t>Auto Deploy</a:t>
          </a:r>
          <a:endParaRPr lang="en-US" dirty="0"/>
        </a:p>
      </dgm:t>
    </dgm:pt>
    <dgm:pt modelId="{865B4DE8-FCAB-4595-A088-949D914D0EFC}" type="parTrans" cxnId="{F1917990-5413-4122-A5CA-177E069693A2}">
      <dgm:prSet/>
      <dgm:spPr/>
      <dgm:t>
        <a:bodyPr/>
        <a:lstStyle/>
        <a:p>
          <a:endParaRPr lang="en-US"/>
        </a:p>
      </dgm:t>
    </dgm:pt>
    <dgm:pt modelId="{F89D8900-5707-4B7D-9993-527FE46FF6D2}" type="sibTrans" cxnId="{F1917990-5413-4122-A5CA-177E069693A2}">
      <dgm:prSet/>
      <dgm:spPr/>
      <dgm:t>
        <a:bodyPr/>
        <a:lstStyle/>
        <a:p>
          <a:endParaRPr lang="en-US"/>
        </a:p>
      </dgm:t>
    </dgm:pt>
    <dgm:pt modelId="{A7FFEF0B-B2A4-430C-9D34-FBEF4E0AAE8F}">
      <dgm:prSet phldrT="[Text]"/>
      <dgm:spPr/>
      <dgm:t>
        <a:bodyPr/>
        <a:lstStyle/>
        <a:p>
          <a:r>
            <a:rPr lang="en-US" smtClean="0"/>
            <a:t>Containerization</a:t>
          </a:r>
          <a:endParaRPr lang="en-US" dirty="0"/>
        </a:p>
      </dgm:t>
    </dgm:pt>
    <dgm:pt modelId="{D9D1C594-120E-4CF9-87FB-5957F3EAAF1C}" type="parTrans" cxnId="{6C29DC7C-EEE5-487B-9E49-86996B32D799}">
      <dgm:prSet/>
      <dgm:spPr/>
      <dgm:t>
        <a:bodyPr/>
        <a:lstStyle/>
        <a:p>
          <a:endParaRPr lang="en-US"/>
        </a:p>
      </dgm:t>
    </dgm:pt>
    <dgm:pt modelId="{534F01AE-B495-4231-8E1F-D1B34186CA60}" type="sibTrans" cxnId="{6C29DC7C-EEE5-487B-9E49-86996B32D799}">
      <dgm:prSet/>
      <dgm:spPr/>
      <dgm:t>
        <a:bodyPr/>
        <a:lstStyle/>
        <a:p>
          <a:endParaRPr lang="en-US"/>
        </a:p>
      </dgm:t>
    </dgm:pt>
    <dgm:pt modelId="{4366CF65-A825-4DA6-A668-60B908A3586E}">
      <dgm:prSet phldrT="[Text]"/>
      <dgm:spPr/>
      <dgm:t>
        <a:bodyPr/>
        <a:lstStyle/>
        <a:p>
          <a:r>
            <a:rPr lang="en-US" smtClean="0"/>
            <a:t>Cloud Adoption</a:t>
          </a:r>
          <a:endParaRPr lang="en-US" dirty="0"/>
        </a:p>
      </dgm:t>
    </dgm:pt>
    <dgm:pt modelId="{AC7482DA-4A97-4BA5-BF96-42D12FD5CB97}" type="parTrans" cxnId="{9AB452CA-4345-4A23-93B1-AC1042AB709A}">
      <dgm:prSet/>
      <dgm:spPr/>
      <dgm:t>
        <a:bodyPr/>
        <a:lstStyle/>
        <a:p>
          <a:endParaRPr lang="en-US"/>
        </a:p>
      </dgm:t>
    </dgm:pt>
    <dgm:pt modelId="{72B0F42C-C1D0-4959-A037-3056065A8637}" type="sibTrans" cxnId="{9AB452CA-4345-4A23-93B1-AC1042AB709A}">
      <dgm:prSet/>
      <dgm:spPr/>
      <dgm:t>
        <a:bodyPr/>
        <a:lstStyle/>
        <a:p>
          <a:endParaRPr lang="en-US"/>
        </a:p>
      </dgm:t>
    </dgm:pt>
    <dgm:pt modelId="{F5B8D0DF-5B4D-40F1-A434-5DC38C8BA6D3}" type="pres">
      <dgm:prSet presAssocID="{4662051B-4F4C-4C70-BD4B-B604B3667A8E}" presName="Name0" presStyleCnt="0">
        <dgm:presLayoutVars>
          <dgm:dir/>
          <dgm:resizeHandles val="exact"/>
        </dgm:presLayoutVars>
      </dgm:prSet>
      <dgm:spPr/>
    </dgm:pt>
    <dgm:pt modelId="{5A528B06-9F46-4F40-ABC1-20416A234FA6}" type="pres">
      <dgm:prSet presAssocID="{026597D0-7884-4E43-9791-F9AE09CBC3EE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EEEC2A-DC7D-4F03-93FB-41193995296F}" type="pres">
      <dgm:prSet presAssocID="{4091B655-C828-4EE8-B18A-5234C322A387}" presName="sibTrans" presStyleLbl="sibTrans2D1" presStyleIdx="0" presStyleCnt="4"/>
      <dgm:spPr/>
    </dgm:pt>
    <dgm:pt modelId="{1F9497FD-7591-4D91-BC85-12D0A8FB3787}" type="pres">
      <dgm:prSet presAssocID="{4091B655-C828-4EE8-B18A-5234C322A387}" presName="connectorText" presStyleLbl="sibTrans2D1" presStyleIdx="0" presStyleCnt="4"/>
      <dgm:spPr/>
    </dgm:pt>
    <dgm:pt modelId="{2A1C0BBF-D4AD-4AC6-B8B2-6FE559B0CC92}" type="pres">
      <dgm:prSet presAssocID="{CA533226-1662-4D00-96A7-9F9FEBE5FDB9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3E7A6B-C41E-405B-8345-DD8B748D1D1D}" type="pres">
      <dgm:prSet presAssocID="{B2CAD60F-6BA1-4DD7-BBED-8EA1AA224B5B}" presName="sibTrans" presStyleLbl="sibTrans2D1" presStyleIdx="1" presStyleCnt="4"/>
      <dgm:spPr/>
    </dgm:pt>
    <dgm:pt modelId="{263D0B23-A069-4E60-AB54-A0AB19E7A524}" type="pres">
      <dgm:prSet presAssocID="{B2CAD60F-6BA1-4DD7-BBED-8EA1AA224B5B}" presName="connectorText" presStyleLbl="sibTrans2D1" presStyleIdx="1" presStyleCnt="4"/>
      <dgm:spPr/>
    </dgm:pt>
    <dgm:pt modelId="{E960BBD7-2A48-42EC-BC23-F6E75E5BDA57}" type="pres">
      <dgm:prSet presAssocID="{96809463-3FC0-49CE-AC38-35725243E3E5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A355C6-98CC-4BA1-99CF-A5D8A9A4CFBE}" type="pres">
      <dgm:prSet presAssocID="{3EDEE088-D367-44CD-BCDF-24D46CC01EC9}" presName="sibTrans" presStyleLbl="sibTrans2D1" presStyleIdx="2" presStyleCnt="4"/>
      <dgm:spPr/>
    </dgm:pt>
    <dgm:pt modelId="{02576B56-5333-4AD5-8D48-FD0D7CE3F84D}" type="pres">
      <dgm:prSet presAssocID="{3EDEE088-D367-44CD-BCDF-24D46CC01EC9}" presName="connectorText" presStyleLbl="sibTrans2D1" presStyleIdx="2" presStyleCnt="4"/>
      <dgm:spPr/>
    </dgm:pt>
    <dgm:pt modelId="{7DC9DDD9-ECD4-4670-81CE-4A77BCA5C043}" type="pres">
      <dgm:prSet presAssocID="{F8BFF0F3-1702-4812-9453-11FC85161F77}" presName="node" presStyleLbl="node1" presStyleIdx="3" presStyleCnt="5">
        <dgm:presLayoutVars>
          <dgm:bulletEnabled val="1"/>
        </dgm:presLayoutVars>
      </dgm:prSet>
      <dgm:spPr/>
    </dgm:pt>
    <dgm:pt modelId="{1EF6D4B6-7CC0-43E1-96AA-DE36CDC1FED5}" type="pres">
      <dgm:prSet presAssocID="{7EBA6229-0A0C-47CE-AE41-4D8EA2C75A50}" presName="sibTrans" presStyleLbl="sibTrans2D1" presStyleIdx="3" presStyleCnt="4"/>
      <dgm:spPr/>
    </dgm:pt>
    <dgm:pt modelId="{AB6203E3-8B07-4E19-92D3-DAD3AB4E495E}" type="pres">
      <dgm:prSet presAssocID="{7EBA6229-0A0C-47CE-AE41-4D8EA2C75A50}" presName="connectorText" presStyleLbl="sibTrans2D1" presStyleIdx="3" presStyleCnt="4"/>
      <dgm:spPr/>
    </dgm:pt>
    <dgm:pt modelId="{3FDC972D-259F-4662-98D8-B590126FCE13}" type="pres">
      <dgm:prSet presAssocID="{5FBBC60B-AAFA-45DB-B16E-2CCBCD62D012}" presName="node" presStyleLbl="node1" presStyleIdx="4" presStyleCnt="5">
        <dgm:presLayoutVars>
          <dgm:bulletEnabled val="1"/>
        </dgm:presLayoutVars>
      </dgm:prSet>
      <dgm:spPr/>
    </dgm:pt>
  </dgm:ptLst>
  <dgm:cxnLst>
    <dgm:cxn modelId="{5A6CD33A-ABAC-4AF7-A084-3AD121E75091}" srcId="{4662051B-4F4C-4C70-BD4B-B604B3667A8E}" destId="{96809463-3FC0-49CE-AC38-35725243E3E5}" srcOrd="2" destOrd="0" parTransId="{3F199A89-019F-4F9C-8B11-5453F25E3613}" sibTransId="{3EDEE088-D367-44CD-BCDF-24D46CC01EC9}"/>
    <dgm:cxn modelId="{EDC4A6C7-4392-4D0A-8B9D-0FEA7D80E630}" type="presOf" srcId="{B2CAD60F-6BA1-4DD7-BBED-8EA1AA224B5B}" destId="{263D0B23-A069-4E60-AB54-A0AB19E7A524}" srcOrd="1" destOrd="0" presId="urn:microsoft.com/office/officeart/2005/8/layout/process1"/>
    <dgm:cxn modelId="{30A801D0-5351-4F9C-AD16-FD19C7AA045D}" type="presOf" srcId="{CA533226-1662-4D00-96A7-9F9FEBE5FDB9}" destId="{2A1C0BBF-D4AD-4AC6-B8B2-6FE559B0CC92}" srcOrd="0" destOrd="0" presId="urn:microsoft.com/office/officeart/2005/8/layout/process1"/>
    <dgm:cxn modelId="{35740674-C786-456A-BDBB-FAA8E933477A}" type="presOf" srcId="{DEE676C1-ACD8-4F4A-991D-F9D3DB752687}" destId="{2A1C0BBF-D4AD-4AC6-B8B2-6FE559B0CC92}" srcOrd="0" destOrd="2" presId="urn:microsoft.com/office/officeart/2005/8/layout/process1"/>
    <dgm:cxn modelId="{F5B15464-C23B-4436-81DD-002FE3422350}" type="presOf" srcId="{F8BFF0F3-1702-4812-9453-11FC85161F77}" destId="{7DC9DDD9-ECD4-4670-81CE-4A77BCA5C043}" srcOrd="0" destOrd="0" presId="urn:microsoft.com/office/officeart/2005/8/layout/process1"/>
    <dgm:cxn modelId="{ADD42861-CD89-4E23-8A8B-0914B122C4E8}" type="presOf" srcId="{4662051B-4F4C-4C70-BD4B-B604B3667A8E}" destId="{F5B8D0DF-5B4D-40F1-A434-5DC38C8BA6D3}" srcOrd="0" destOrd="0" presId="urn:microsoft.com/office/officeart/2005/8/layout/process1"/>
    <dgm:cxn modelId="{A9D6B8FE-F4F1-4B32-9CC4-CC5769D17FEA}" type="presOf" srcId="{7EBA6229-0A0C-47CE-AE41-4D8EA2C75A50}" destId="{1EF6D4B6-7CC0-43E1-96AA-DE36CDC1FED5}" srcOrd="0" destOrd="0" presId="urn:microsoft.com/office/officeart/2005/8/layout/process1"/>
    <dgm:cxn modelId="{6C29DC7C-EEE5-487B-9E49-86996B32D799}" srcId="{F8BFF0F3-1702-4812-9453-11FC85161F77}" destId="{A7FFEF0B-B2A4-430C-9D34-FBEF4E0AAE8F}" srcOrd="0" destOrd="0" parTransId="{D9D1C594-120E-4CF9-87FB-5957F3EAAF1C}" sibTransId="{534F01AE-B495-4231-8E1F-D1B34186CA60}"/>
    <dgm:cxn modelId="{9436E098-F817-4783-B5F6-975FE8957A06}" type="presOf" srcId="{026597D0-7884-4E43-9791-F9AE09CBC3EE}" destId="{5A528B06-9F46-4F40-ABC1-20416A234FA6}" srcOrd="0" destOrd="0" presId="urn:microsoft.com/office/officeart/2005/8/layout/process1"/>
    <dgm:cxn modelId="{DBB6F2F2-CE4D-42E4-9AB6-2C7541317A28}" type="presOf" srcId="{96809463-3FC0-49CE-AC38-35725243E3E5}" destId="{E960BBD7-2A48-42EC-BC23-F6E75E5BDA57}" srcOrd="0" destOrd="0" presId="urn:microsoft.com/office/officeart/2005/8/layout/process1"/>
    <dgm:cxn modelId="{2396E5EC-6CA6-462D-AEC5-9D185ACFB140}" srcId="{CA533226-1662-4D00-96A7-9F9FEBE5FDB9}" destId="{34012A7E-CDFE-4529-A68E-8D304D96D584}" srcOrd="0" destOrd="0" parTransId="{50674BFD-150E-4C57-8FCA-0A18BDF342EE}" sibTransId="{291C0F1C-8728-44E3-9922-DBE1C41224EA}"/>
    <dgm:cxn modelId="{6C8115DB-E5E8-4E0E-BB0C-51277C46A650}" srcId="{4662051B-4F4C-4C70-BD4B-B604B3667A8E}" destId="{F8BFF0F3-1702-4812-9453-11FC85161F77}" srcOrd="3" destOrd="0" parTransId="{C90D6FC0-C642-4312-A7A1-5A589153C288}" sibTransId="{7EBA6229-0A0C-47CE-AE41-4D8EA2C75A50}"/>
    <dgm:cxn modelId="{9AB452CA-4345-4A23-93B1-AC1042AB709A}" srcId="{5FBBC60B-AAFA-45DB-B16E-2CCBCD62D012}" destId="{4366CF65-A825-4DA6-A668-60B908A3586E}" srcOrd="0" destOrd="0" parTransId="{AC7482DA-4A97-4BA5-BF96-42D12FD5CB97}" sibTransId="{72B0F42C-C1D0-4959-A037-3056065A8637}"/>
    <dgm:cxn modelId="{0E381FB1-23F7-403E-8744-B545F5EFC232}" srcId="{026597D0-7884-4E43-9791-F9AE09CBC3EE}" destId="{BD3CCBF4-2C46-4528-B73E-DBD8DFD9DE89}" srcOrd="0" destOrd="0" parTransId="{4FC90D89-12B4-407E-98BE-5C55F34D5224}" sibTransId="{DA57C554-2FE3-4C9E-9F8F-35B2D036BACC}"/>
    <dgm:cxn modelId="{95559986-BB3F-4820-AE08-F300C4AFA742}" type="presOf" srcId="{4366CF65-A825-4DA6-A668-60B908A3586E}" destId="{3FDC972D-259F-4662-98D8-B590126FCE13}" srcOrd="0" destOrd="1" presId="urn:microsoft.com/office/officeart/2005/8/layout/process1"/>
    <dgm:cxn modelId="{C98F622A-67F8-493D-95C6-5CB6D41592DA}" srcId="{4662051B-4F4C-4C70-BD4B-B604B3667A8E}" destId="{CA533226-1662-4D00-96A7-9F9FEBE5FDB9}" srcOrd="1" destOrd="0" parTransId="{94A0184D-9236-482F-B432-8A653A38F635}" sibTransId="{B2CAD60F-6BA1-4DD7-BBED-8EA1AA224B5B}"/>
    <dgm:cxn modelId="{E1B92992-65A6-47F5-A4E8-AB257C4BBDC3}" type="presOf" srcId="{A7FFEF0B-B2A4-430C-9D34-FBEF4E0AAE8F}" destId="{7DC9DDD9-ECD4-4670-81CE-4A77BCA5C043}" srcOrd="0" destOrd="1" presId="urn:microsoft.com/office/officeart/2005/8/layout/process1"/>
    <dgm:cxn modelId="{8D6FAC53-69F3-439B-A62B-0CA74FD4BEA8}" srcId="{4662051B-4F4C-4C70-BD4B-B604B3667A8E}" destId="{5FBBC60B-AAFA-45DB-B16E-2CCBCD62D012}" srcOrd="4" destOrd="0" parTransId="{8D915560-414B-4DB3-AC2D-392492BFEC60}" sibTransId="{20F2AB43-254B-423B-A45A-78590D01DB0D}"/>
    <dgm:cxn modelId="{F1917990-5413-4122-A5CA-177E069693A2}" srcId="{026597D0-7884-4E43-9791-F9AE09CBC3EE}" destId="{29EF897B-808E-4528-93DE-C3BFD44B6A0D}" srcOrd="1" destOrd="0" parTransId="{865B4DE8-FCAB-4595-A088-949D914D0EFC}" sibTransId="{F89D8900-5707-4B7D-9993-527FE46FF6D2}"/>
    <dgm:cxn modelId="{60BDA74C-571E-441C-B448-123BBE18FE61}" type="presOf" srcId="{047FE4AB-D503-4C00-AF6E-AC720FC17B45}" destId="{E960BBD7-2A48-42EC-BC23-F6E75E5BDA57}" srcOrd="0" destOrd="1" presId="urn:microsoft.com/office/officeart/2005/8/layout/process1"/>
    <dgm:cxn modelId="{59A8398C-293F-4A6B-85E5-D3F1CE0FBE24}" type="presOf" srcId="{B2CAD60F-6BA1-4DD7-BBED-8EA1AA224B5B}" destId="{253E7A6B-C41E-405B-8345-DD8B748D1D1D}" srcOrd="0" destOrd="0" presId="urn:microsoft.com/office/officeart/2005/8/layout/process1"/>
    <dgm:cxn modelId="{DBCB6E0F-3931-4A64-9894-7D5A64E03166}" type="presOf" srcId="{3EDEE088-D367-44CD-BCDF-24D46CC01EC9}" destId="{F7A355C6-98CC-4BA1-99CF-A5D8A9A4CFBE}" srcOrd="0" destOrd="0" presId="urn:microsoft.com/office/officeart/2005/8/layout/process1"/>
    <dgm:cxn modelId="{BB858B28-8C06-4FE2-9CEA-259D92DCB0E8}" type="presOf" srcId="{4091B655-C828-4EE8-B18A-5234C322A387}" destId="{1F9497FD-7591-4D91-BC85-12D0A8FB3787}" srcOrd="1" destOrd="0" presId="urn:microsoft.com/office/officeart/2005/8/layout/process1"/>
    <dgm:cxn modelId="{5489CFFB-FD34-445A-A93C-6ED4A1E59067}" srcId="{CA533226-1662-4D00-96A7-9F9FEBE5FDB9}" destId="{DEE676C1-ACD8-4F4A-991D-F9D3DB752687}" srcOrd="1" destOrd="0" parTransId="{2601FCF0-75D5-4AB9-8227-A048D358EBC8}" sibTransId="{D67E7467-A4A8-4440-9185-EC0605BDC0AF}"/>
    <dgm:cxn modelId="{4236EB82-31FA-4039-8EFA-96A267592555}" type="presOf" srcId="{3EDEE088-D367-44CD-BCDF-24D46CC01EC9}" destId="{02576B56-5333-4AD5-8D48-FD0D7CE3F84D}" srcOrd="1" destOrd="0" presId="urn:microsoft.com/office/officeart/2005/8/layout/process1"/>
    <dgm:cxn modelId="{7CED6634-101E-4F27-A801-776303E9E166}" type="presOf" srcId="{5FBBC60B-AAFA-45DB-B16E-2CCBCD62D012}" destId="{3FDC972D-259F-4662-98D8-B590126FCE13}" srcOrd="0" destOrd="0" presId="urn:microsoft.com/office/officeart/2005/8/layout/process1"/>
    <dgm:cxn modelId="{FF62820D-4C7B-40E6-8414-E7CA9F63ECF4}" type="presOf" srcId="{4091B655-C828-4EE8-B18A-5234C322A387}" destId="{D9EEEC2A-DC7D-4F03-93FB-41193995296F}" srcOrd="0" destOrd="0" presId="urn:microsoft.com/office/officeart/2005/8/layout/process1"/>
    <dgm:cxn modelId="{18E7ACD2-FE83-4826-AF56-D085C2AF1767}" type="presOf" srcId="{BD3CCBF4-2C46-4528-B73E-DBD8DFD9DE89}" destId="{5A528B06-9F46-4F40-ABC1-20416A234FA6}" srcOrd="0" destOrd="1" presId="urn:microsoft.com/office/officeart/2005/8/layout/process1"/>
    <dgm:cxn modelId="{16201D32-E2FC-4707-9E68-079FB697CCEB}" type="presOf" srcId="{29EF897B-808E-4528-93DE-C3BFD44B6A0D}" destId="{5A528B06-9F46-4F40-ABC1-20416A234FA6}" srcOrd="0" destOrd="2" presId="urn:microsoft.com/office/officeart/2005/8/layout/process1"/>
    <dgm:cxn modelId="{63480E00-49D5-452F-B2DD-D527A15E34CD}" type="presOf" srcId="{34012A7E-CDFE-4529-A68E-8D304D96D584}" destId="{2A1C0BBF-D4AD-4AC6-B8B2-6FE559B0CC92}" srcOrd="0" destOrd="1" presId="urn:microsoft.com/office/officeart/2005/8/layout/process1"/>
    <dgm:cxn modelId="{8F402378-A9E9-4763-A435-E127E85A3FDA}" srcId="{96809463-3FC0-49CE-AC38-35725243E3E5}" destId="{047FE4AB-D503-4C00-AF6E-AC720FC17B45}" srcOrd="0" destOrd="0" parTransId="{FA7E7486-DDCE-425C-8DEC-7484F590CA68}" sibTransId="{7A09090E-818D-4692-81D3-E35AC26D4E7D}"/>
    <dgm:cxn modelId="{13699A3C-B2B5-486B-B64A-43B5FEDC32AE}" srcId="{4662051B-4F4C-4C70-BD4B-B604B3667A8E}" destId="{026597D0-7884-4E43-9791-F9AE09CBC3EE}" srcOrd="0" destOrd="0" parTransId="{730CDA5F-005A-4655-99A0-DF1CFD00D122}" sibTransId="{4091B655-C828-4EE8-B18A-5234C322A387}"/>
    <dgm:cxn modelId="{0B9BE632-BAB5-48CE-9E57-9C26C9564B57}" type="presOf" srcId="{7EBA6229-0A0C-47CE-AE41-4D8EA2C75A50}" destId="{AB6203E3-8B07-4E19-92D3-DAD3AB4E495E}" srcOrd="1" destOrd="0" presId="urn:microsoft.com/office/officeart/2005/8/layout/process1"/>
    <dgm:cxn modelId="{146E9B92-724A-44CC-AF81-DCA28B8A398E}" type="presParOf" srcId="{F5B8D0DF-5B4D-40F1-A434-5DC38C8BA6D3}" destId="{5A528B06-9F46-4F40-ABC1-20416A234FA6}" srcOrd="0" destOrd="0" presId="urn:microsoft.com/office/officeart/2005/8/layout/process1"/>
    <dgm:cxn modelId="{F94EAF12-C99B-4F56-A8B6-313541BACB76}" type="presParOf" srcId="{F5B8D0DF-5B4D-40F1-A434-5DC38C8BA6D3}" destId="{D9EEEC2A-DC7D-4F03-93FB-41193995296F}" srcOrd="1" destOrd="0" presId="urn:microsoft.com/office/officeart/2005/8/layout/process1"/>
    <dgm:cxn modelId="{02C4E60A-ACBF-4538-8CC7-3908CF5C7837}" type="presParOf" srcId="{D9EEEC2A-DC7D-4F03-93FB-41193995296F}" destId="{1F9497FD-7591-4D91-BC85-12D0A8FB3787}" srcOrd="0" destOrd="0" presId="urn:microsoft.com/office/officeart/2005/8/layout/process1"/>
    <dgm:cxn modelId="{0A92F480-65A7-4685-842E-9F0F8FE34C35}" type="presParOf" srcId="{F5B8D0DF-5B4D-40F1-A434-5DC38C8BA6D3}" destId="{2A1C0BBF-D4AD-4AC6-B8B2-6FE559B0CC92}" srcOrd="2" destOrd="0" presId="urn:microsoft.com/office/officeart/2005/8/layout/process1"/>
    <dgm:cxn modelId="{F4A6DF03-90D1-4DCE-8D5F-FD79502F97B0}" type="presParOf" srcId="{F5B8D0DF-5B4D-40F1-A434-5DC38C8BA6D3}" destId="{253E7A6B-C41E-405B-8345-DD8B748D1D1D}" srcOrd="3" destOrd="0" presId="urn:microsoft.com/office/officeart/2005/8/layout/process1"/>
    <dgm:cxn modelId="{C7635280-F71C-435A-B65C-65BBA5127476}" type="presParOf" srcId="{253E7A6B-C41E-405B-8345-DD8B748D1D1D}" destId="{263D0B23-A069-4E60-AB54-A0AB19E7A524}" srcOrd="0" destOrd="0" presId="urn:microsoft.com/office/officeart/2005/8/layout/process1"/>
    <dgm:cxn modelId="{CFB56A9C-F7E9-43FF-8CE4-40B750994D57}" type="presParOf" srcId="{F5B8D0DF-5B4D-40F1-A434-5DC38C8BA6D3}" destId="{E960BBD7-2A48-42EC-BC23-F6E75E5BDA57}" srcOrd="4" destOrd="0" presId="urn:microsoft.com/office/officeart/2005/8/layout/process1"/>
    <dgm:cxn modelId="{4F29D2E1-E41D-49A2-8C23-DE00BD194C1B}" type="presParOf" srcId="{F5B8D0DF-5B4D-40F1-A434-5DC38C8BA6D3}" destId="{F7A355C6-98CC-4BA1-99CF-A5D8A9A4CFBE}" srcOrd="5" destOrd="0" presId="urn:microsoft.com/office/officeart/2005/8/layout/process1"/>
    <dgm:cxn modelId="{46DF206B-DA0F-4025-A39A-6708B61D12ED}" type="presParOf" srcId="{F7A355C6-98CC-4BA1-99CF-A5D8A9A4CFBE}" destId="{02576B56-5333-4AD5-8D48-FD0D7CE3F84D}" srcOrd="0" destOrd="0" presId="urn:microsoft.com/office/officeart/2005/8/layout/process1"/>
    <dgm:cxn modelId="{38CB4D2D-CFE2-40B8-B203-13FCA68E03AE}" type="presParOf" srcId="{F5B8D0DF-5B4D-40F1-A434-5DC38C8BA6D3}" destId="{7DC9DDD9-ECD4-4670-81CE-4A77BCA5C043}" srcOrd="6" destOrd="0" presId="urn:microsoft.com/office/officeart/2005/8/layout/process1"/>
    <dgm:cxn modelId="{AC4AB9A3-3EA2-41E4-9CF8-AD6FC989FBEA}" type="presParOf" srcId="{F5B8D0DF-5B4D-40F1-A434-5DC38C8BA6D3}" destId="{1EF6D4B6-7CC0-43E1-96AA-DE36CDC1FED5}" srcOrd="7" destOrd="0" presId="urn:microsoft.com/office/officeart/2005/8/layout/process1"/>
    <dgm:cxn modelId="{D0D0FC0A-68B1-4EB5-B932-2F4077835E31}" type="presParOf" srcId="{1EF6D4B6-7CC0-43E1-96AA-DE36CDC1FED5}" destId="{AB6203E3-8B07-4E19-92D3-DAD3AB4E495E}" srcOrd="0" destOrd="0" presId="urn:microsoft.com/office/officeart/2005/8/layout/process1"/>
    <dgm:cxn modelId="{2DD1059E-5E6C-4B24-AE30-D59925F1D54A}" type="presParOf" srcId="{F5B8D0DF-5B4D-40F1-A434-5DC38C8BA6D3}" destId="{3FDC972D-259F-4662-98D8-B590126FCE13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528B06-9F46-4F40-ABC1-20416A234FA6}">
      <dsp:nvSpPr>
        <dsp:cNvPr id="0" name=""/>
        <dsp:cNvSpPr/>
      </dsp:nvSpPr>
      <dsp:spPr>
        <a:xfrm>
          <a:off x="4962" y="2182925"/>
          <a:ext cx="1538361" cy="105281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Skateboard</a:t>
          </a:r>
          <a:endParaRPr lang="en-US" sz="17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Auto build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Auto Deploy</a:t>
          </a:r>
          <a:endParaRPr lang="en-US" sz="1300" kern="1200" dirty="0"/>
        </a:p>
      </dsp:txBody>
      <dsp:txXfrm>
        <a:off x="35798" y="2213761"/>
        <a:ext cx="1476689" cy="991144"/>
      </dsp:txXfrm>
    </dsp:sp>
    <dsp:sp modelId="{D9EEEC2A-DC7D-4F03-93FB-41193995296F}">
      <dsp:nvSpPr>
        <dsp:cNvPr id="0" name=""/>
        <dsp:cNvSpPr/>
      </dsp:nvSpPr>
      <dsp:spPr>
        <a:xfrm>
          <a:off x="1697159" y="2518576"/>
          <a:ext cx="326132" cy="3815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1697159" y="2594879"/>
        <a:ext cx="228292" cy="228907"/>
      </dsp:txXfrm>
    </dsp:sp>
    <dsp:sp modelId="{2A1C0BBF-D4AD-4AC6-B8B2-6FE559B0CC92}">
      <dsp:nvSpPr>
        <dsp:cNvPr id="0" name=""/>
        <dsp:cNvSpPr/>
      </dsp:nvSpPr>
      <dsp:spPr>
        <a:xfrm>
          <a:off x="2158668" y="2182925"/>
          <a:ext cx="1538361" cy="105281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Scooter</a:t>
          </a:r>
          <a:endParaRPr lang="en-US" sz="17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Code Quality and Analysis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Shift Left</a:t>
          </a:r>
          <a:endParaRPr lang="en-US" sz="1300" kern="1200" dirty="0"/>
        </a:p>
      </dsp:txBody>
      <dsp:txXfrm>
        <a:off x="2189504" y="2213761"/>
        <a:ext cx="1476689" cy="991144"/>
      </dsp:txXfrm>
    </dsp:sp>
    <dsp:sp modelId="{253E7A6B-C41E-405B-8345-DD8B748D1D1D}">
      <dsp:nvSpPr>
        <dsp:cNvPr id="0" name=""/>
        <dsp:cNvSpPr/>
      </dsp:nvSpPr>
      <dsp:spPr>
        <a:xfrm>
          <a:off x="3850865" y="2518576"/>
          <a:ext cx="326132" cy="3815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3850865" y="2594879"/>
        <a:ext cx="228292" cy="228907"/>
      </dsp:txXfrm>
    </dsp:sp>
    <dsp:sp modelId="{E960BBD7-2A48-42EC-BC23-F6E75E5BDA57}">
      <dsp:nvSpPr>
        <dsp:cNvPr id="0" name=""/>
        <dsp:cNvSpPr/>
      </dsp:nvSpPr>
      <dsp:spPr>
        <a:xfrm>
          <a:off x="4312374" y="2182925"/>
          <a:ext cx="1538361" cy="105281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Bicycle</a:t>
          </a:r>
          <a:endParaRPr lang="en-US" sz="17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Reduce Technical Debt</a:t>
          </a:r>
          <a:endParaRPr lang="en-US" sz="1300" kern="1200" dirty="0"/>
        </a:p>
      </dsp:txBody>
      <dsp:txXfrm>
        <a:off x="4343210" y="2213761"/>
        <a:ext cx="1476689" cy="991144"/>
      </dsp:txXfrm>
    </dsp:sp>
    <dsp:sp modelId="{F7A355C6-98CC-4BA1-99CF-A5D8A9A4CFBE}">
      <dsp:nvSpPr>
        <dsp:cNvPr id="0" name=""/>
        <dsp:cNvSpPr/>
      </dsp:nvSpPr>
      <dsp:spPr>
        <a:xfrm>
          <a:off x="6004571" y="2518576"/>
          <a:ext cx="326132" cy="3815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6004571" y="2594879"/>
        <a:ext cx="228292" cy="228907"/>
      </dsp:txXfrm>
    </dsp:sp>
    <dsp:sp modelId="{7DC9DDD9-ECD4-4670-81CE-4A77BCA5C043}">
      <dsp:nvSpPr>
        <dsp:cNvPr id="0" name=""/>
        <dsp:cNvSpPr/>
      </dsp:nvSpPr>
      <dsp:spPr>
        <a:xfrm>
          <a:off x="6466080" y="2182925"/>
          <a:ext cx="1538361" cy="105281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Motorcycle</a:t>
          </a:r>
          <a:endParaRPr lang="en-US" sz="17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smtClean="0"/>
            <a:t>Containerization</a:t>
          </a:r>
          <a:endParaRPr lang="en-US" sz="1300" kern="1200" dirty="0"/>
        </a:p>
      </dsp:txBody>
      <dsp:txXfrm>
        <a:off x="6496916" y="2213761"/>
        <a:ext cx="1476689" cy="991144"/>
      </dsp:txXfrm>
    </dsp:sp>
    <dsp:sp modelId="{1EF6D4B6-7CC0-43E1-96AA-DE36CDC1FED5}">
      <dsp:nvSpPr>
        <dsp:cNvPr id="0" name=""/>
        <dsp:cNvSpPr/>
      </dsp:nvSpPr>
      <dsp:spPr>
        <a:xfrm>
          <a:off x="8158277" y="2518576"/>
          <a:ext cx="326132" cy="3815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8158277" y="2594879"/>
        <a:ext cx="228292" cy="228907"/>
      </dsp:txXfrm>
    </dsp:sp>
    <dsp:sp modelId="{3FDC972D-259F-4662-98D8-B590126FCE13}">
      <dsp:nvSpPr>
        <dsp:cNvPr id="0" name=""/>
        <dsp:cNvSpPr/>
      </dsp:nvSpPr>
      <dsp:spPr>
        <a:xfrm>
          <a:off x="8619786" y="2182925"/>
          <a:ext cx="1538361" cy="105281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Convertible Car</a:t>
          </a:r>
          <a:endParaRPr lang="en-US" sz="17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smtClean="0"/>
            <a:t>Cloud Adoption</a:t>
          </a:r>
          <a:endParaRPr lang="en-US" sz="1300" kern="1200" dirty="0"/>
        </a:p>
      </dsp:txBody>
      <dsp:txXfrm>
        <a:off x="8650622" y="2213761"/>
        <a:ext cx="1476689" cy="9911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2D4F74-2F84-4FFF-8287-7CE5FDB34656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E4FC9F-2BA6-4D8F-8006-D3D6B75B2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403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en-US" sz="1800" dirty="0" smtClean="0"/>
              <a:t>Key Issues: </a:t>
            </a:r>
            <a:r>
              <a:rPr lang="en-US" sz="1800" strike="sngStrike" dirty="0" smtClean="0"/>
              <a:t>Some automation, inconsistently applied, changes to process not in source control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en-US" sz="1400" dirty="0" smtClean="0"/>
              <a:t>Manual deployment:</a:t>
            </a:r>
          </a:p>
          <a:p>
            <a:pPr lvl="2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en-US" sz="1200" dirty="0" smtClean="0"/>
              <a:t>Time intensive</a:t>
            </a:r>
          </a:p>
          <a:p>
            <a:pPr lvl="2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en-US" sz="1200" dirty="0" smtClean="0"/>
              <a:t>Error prone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en-US" sz="1400" dirty="0" smtClean="0"/>
              <a:t>Lack of Unit Test Automation :</a:t>
            </a:r>
          </a:p>
          <a:p>
            <a:pPr lvl="2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en-US" sz="1200" strike="sngStrike" dirty="0" smtClean="0"/>
              <a:t>In many cases no unit test cases exists</a:t>
            </a:r>
          </a:p>
          <a:p>
            <a:pPr lvl="2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en-US" sz="1200" strike="sngStrike" dirty="0" smtClean="0"/>
              <a:t>Auto tests that do exist can be error prone, slow and conflict with others running tests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en-US" sz="1400" dirty="0" smtClean="0"/>
              <a:t>Lack of standard Code review approach</a:t>
            </a:r>
          </a:p>
          <a:p>
            <a:pPr lvl="2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en-US" sz="1200" dirty="0" smtClean="0"/>
              <a:t>No insight into current application code state </a:t>
            </a:r>
          </a:p>
          <a:p>
            <a:pPr lvl="2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en-US" sz="1200" dirty="0" smtClean="0"/>
              <a:t>No quick understanding of application size, vulnerabilities, maintainability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en-US" sz="1400" dirty="0" smtClean="0"/>
              <a:t>No feedback to developers of application problems until deployed into a “real” environment (often SIT/UAT)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en-US" sz="1400" dirty="0" err="1" smtClean="0"/>
              <a:t>Adhoc</a:t>
            </a:r>
            <a:r>
              <a:rPr lang="en-US" sz="1400" dirty="0" smtClean="0"/>
              <a:t> work item management and prioritization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en-US" sz="1400" dirty="0" smtClean="0"/>
              <a:t>No environment conflict or release management</a:t>
            </a:r>
          </a:p>
          <a:p>
            <a:pPr lvl="2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q"/>
            </a:pPr>
            <a:endParaRPr lang="en-US" sz="1000" dirty="0" smtClean="0"/>
          </a:p>
          <a:p>
            <a:pPr marL="349250" lvl="1" indent="0">
              <a:spcBef>
                <a:spcPts val="300"/>
              </a:spcBef>
              <a:spcAft>
                <a:spcPts val="300"/>
              </a:spcAft>
              <a:buNone/>
            </a:pPr>
            <a:endParaRPr lang="en-US" sz="14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4FC9F-2BA6-4D8F-8006-D3D6B75B22F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7940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4FC9F-2BA6-4D8F-8006-D3D6B75B22F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208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34203-5546-464A-9E3B-EFF8A8C70B0B}" type="datetimeFigureOut">
              <a:rPr lang="en-CA" smtClean="0"/>
              <a:t>2019-11-05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F3EBE-6E97-4816-9ED2-EEDD21EEA8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5053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34203-5546-464A-9E3B-EFF8A8C70B0B}" type="datetimeFigureOut">
              <a:rPr lang="en-CA" smtClean="0"/>
              <a:t>2019-11-05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F3EBE-6E97-4816-9ED2-EEDD21EEA8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5581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34203-5546-464A-9E3B-EFF8A8C70B0B}" type="datetimeFigureOut">
              <a:rPr lang="en-CA" smtClean="0"/>
              <a:t>2019-11-05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F3EBE-6E97-4816-9ED2-EEDD21EEA8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87929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386" name="Picture 2" descr="Sun Icon PMS 124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65225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438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219200" y="990600"/>
            <a:ext cx="6502400" cy="914400"/>
          </a:xfrm>
        </p:spPr>
        <p:txBody>
          <a:bodyPr/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4438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2286000"/>
            <a:ext cx="4978400" cy="1371600"/>
          </a:xfrm>
        </p:spPr>
        <p:txBody>
          <a:bodyPr/>
          <a:lstStyle>
            <a:lvl1pPr marL="0" indent="0">
              <a:buFont typeface="Times" pitchFamily="18" charset="0"/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1443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CA"/>
          </a:p>
        </p:txBody>
      </p:sp>
      <p:sp>
        <p:nvSpPr>
          <p:cNvPr id="14439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5C454C6A-72B8-443E-A4C7-FC630D343CA7}" type="slidenum">
              <a:rPr lang="en-CA" smtClean="0"/>
              <a:t>‹#›</a:t>
            </a:fld>
            <a:endParaRPr lang="en-CA"/>
          </a:p>
        </p:txBody>
      </p:sp>
      <p:pic>
        <p:nvPicPr>
          <p:cNvPr id="144391" name="Picture 7" descr="2 colour yellow with blue tex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0400" y="5886451"/>
            <a:ext cx="2235200" cy="68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4392" name="Picture 8" descr="Lifes brighter type e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6462714"/>
            <a:ext cx="2457451" cy="14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3419571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C454C6A-72B8-443E-A4C7-FC630D343C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1340881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C454C6A-72B8-443E-A4C7-FC630D343C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0907378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400" y="1371600"/>
            <a:ext cx="4064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89600" y="1371600"/>
            <a:ext cx="4064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C454C6A-72B8-443E-A4C7-FC630D343C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585556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C454C6A-72B8-443E-A4C7-FC630D343C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1506500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C454C6A-72B8-443E-A4C7-FC630D343C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5447046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C454C6A-72B8-443E-A4C7-FC630D343C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0683273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C454C6A-72B8-443E-A4C7-FC630D343C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337793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34203-5546-464A-9E3B-EFF8A8C70B0B}" type="datetimeFigureOut">
              <a:rPr lang="en-CA" smtClean="0"/>
              <a:t>2019-11-05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F3EBE-6E97-4816-9ED2-EEDD21EEA8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00883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C454C6A-72B8-443E-A4C7-FC630D343C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6449234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C454C6A-72B8-443E-A4C7-FC630D343C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7943978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94800" y="350838"/>
            <a:ext cx="2590800" cy="55927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22400" y="350838"/>
            <a:ext cx="7569200" cy="55927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C454C6A-72B8-443E-A4C7-FC630D343C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769115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34203-5546-464A-9E3B-EFF8A8C70B0B}" type="datetimeFigureOut">
              <a:rPr lang="en-CA" smtClean="0"/>
              <a:t>2019-11-05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F3EBE-6E97-4816-9ED2-EEDD21EEA8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0520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34203-5546-464A-9E3B-EFF8A8C70B0B}" type="datetimeFigureOut">
              <a:rPr lang="en-CA" smtClean="0"/>
              <a:t>2019-11-05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F3EBE-6E97-4816-9ED2-EEDD21EEA8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3986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34203-5546-464A-9E3B-EFF8A8C70B0B}" type="datetimeFigureOut">
              <a:rPr lang="en-CA" smtClean="0"/>
              <a:t>2019-11-05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F3EBE-6E97-4816-9ED2-EEDD21EEA8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3845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34203-5546-464A-9E3B-EFF8A8C70B0B}" type="datetimeFigureOut">
              <a:rPr lang="en-CA" smtClean="0"/>
              <a:t>2019-11-05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F3EBE-6E97-4816-9ED2-EEDD21EEA8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7872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34203-5546-464A-9E3B-EFF8A8C70B0B}" type="datetimeFigureOut">
              <a:rPr lang="en-CA" smtClean="0"/>
              <a:t>2019-11-05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F3EBE-6E97-4816-9ED2-EEDD21EEA8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9466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34203-5546-464A-9E3B-EFF8A8C70B0B}" type="datetimeFigureOut">
              <a:rPr lang="en-CA" smtClean="0"/>
              <a:t>2019-11-05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F3EBE-6E97-4816-9ED2-EEDD21EEA8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66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34203-5546-464A-9E3B-EFF8A8C70B0B}" type="datetimeFigureOut">
              <a:rPr lang="en-CA" smtClean="0"/>
              <a:t>2019-11-05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F3EBE-6E97-4816-9ED2-EEDD21EEA8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1076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34203-5546-464A-9E3B-EFF8A8C70B0B}" type="datetimeFigureOut">
              <a:rPr lang="en-CA" smtClean="0"/>
              <a:t>2019-11-05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F3EBE-6E97-4816-9ED2-EEDD21EEA8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9297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62" name="Picture 2" descr="Sun Icon PMS 124rgb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324" t="13333"/>
          <a:stretch>
            <a:fillRect/>
          </a:stretch>
        </p:blipFill>
        <p:spPr bwMode="auto">
          <a:xfrm>
            <a:off x="1" y="0"/>
            <a:ext cx="456776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36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422400" y="350838"/>
            <a:ext cx="10363200" cy="563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4336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22400" y="1371600"/>
            <a:ext cx="83312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36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-304800" y="6381750"/>
            <a:ext cx="1117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5C454C6A-72B8-443E-A4C7-FC630D343CA7}" type="slidenum">
              <a:rPr lang="en-CA" smtClean="0"/>
              <a:t>‹#›</a:t>
            </a:fld>
            <a:endParaRPr lang="en-CA"/>
          </a:p>
        </p:txBody>
      </p:sp>
      <p:pic>
        <p:nvPicPr>
          <p:cNvPr id="143369" name="Picture 9" descr="Sun Icon PMS 124 linear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15" t="55801" r="-3572" b="17679"/>
          <a:stretch>
            <a:fillRect/>
          </a:stretch>
        </p:blipFill>
        <p:spPr bwMode="auto">
          <a:xfrm>
            <a:off x="1320800" y="6386513"/>
            <a:ext cx="2675467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70" name="Picture 10" descr="2 colour yellow with blue text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6800" y="6002338"/>
            <a:ext cx="1828800" cy="563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2878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9pPr>
    </p:titleStyle>
    <p:bodyStyle>
      <a:lvl1pPr marL="234950" indent="-234950" algn="l" rtl="0" eaLnBrk="1" fontAlgn="base" hangingPunct="1">
        <a:spcBef>
          <a:spcPct val="20000"/>
        </a:spcBef>
        <a:spcAft>
          <a:spcPct val="25000"/>
        </a:spcAft>
        <a:buClr>
          <a:schemeClr val="tx1"/>
        </a:buClr>
        <a:buFont typeface="Times" pitchFamily="18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84200" indent="-234950" algn="l" rtl="0" eaLnBrk="1" fontAlgn="base" hangingPunct="1">
        <a:spcBef>
          <a:spcPct val="20000"/>
        </a:spcBef>
        <a:spcAft>
          <a:spcPct val="25000"/>
        </a:spcAft>
        <a:buClr>
          <a:schemeClr val="tx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2pPr>
      <a:lvl3pPr marL="927100" indent="-228600" algn="l" rtl="0" eaLnBrk="1" fontAlgn="base" hangingPunct="1">
        <a:spcBef>
          <a:spcPct val="20000"/>
        </a:spcBef>
        <a:spcAft>
          <a:spcPct val="25000"/>
        </a:spcAft>
        <a:buClr>
          <a:schemeClr val="tx1"/>
        </a:buClr>
        <a:buFont typeface="Times" pitchFamily="18" charset="0"/>
        <a:buChar char="•"/>
        <a:defRPr>
          <a:solidFill>
            <a:schemeClr val="tx1"/>
          </a:solidFill>
          <a:latin typeface="+mn-lt"/>
        </a:defRPr>
      </a:lvl3pPr>
      <a:lvl4pPr marL="1270000" indent="-228600" algn="l" rtl="0" eaLnBrk="1" fontAlgn="base" hangingPunct="1">
        <a:spcBef>
          <a:spcPct val="20000"/>
        </a:spcBef>
        <a:spcAft>
          <a:spcPct val="25000"/>
        </a:spcAft>
        <a:buClr>
          <a:schemeClr val="tx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4pPr>
      <a:lvl5pPr marL="1612900" indent="-228600" algn="l" rtl="0" eaLnBrk="1" fontAlgn="base" hangingPunct="1">
        <a:spcBef>
          <a:spcPct val="20000"/>
        </a:spcBef>
        <a:spcAft>
          <a:spcPct val="25000"/>
        </a:spcAft>
        <a:buClr>
          <a:schemeClr val="tx1"/>
        </a:buClr>
        <a:buFont typeface="Times" pitchFamily="18" charset="0"/>
        <a:buChar char="•"/>
        <a:defRPr sz="1600">
          <a:solidFill>
            <a:schemeClr val="tx1"/>
          </a:solidFill>
          <a:latin typeface="+mn-lt"/>
        </a:defRPr>
      </a:lvl5pPr>
      <a:lvl6pPr marL="2070100" indent="-228600" algn="l" rtl="0" eaLnBrk="1" fontAlgn="base" hangingPunct="1">
        <a:spcBef>
          <a:spcPct val="20000"/>
        </a:spcBef>
        <a:spcAft>
          <a:spcPct val="25000"/>
        </a:spcAft>
        <a:buClr>
          <a:schemeClr val="tx1"/>
        </a:buClr>
        <a:buFont typeface="Times" pitchFamily="18" charset="0"/>
        <a:buChar char="•"/>
        <a:defRPr sz="1600">
          <a:solidFill>
            <a:schemeClr val="tx1"/>
          </a:solidFill>
          <a:latin typeface="+mn-lt"/>
        </a:defRPr>
      </a:lvl6pPr>
      <a:lvl7pPr marL="2527300" indent="-228600" algn="l" rtl="0" eaLnBrk="1" fontAlgn="base" hangingPunct="1">
        <a:spcBef>
          <a:spcPct val="20000"/>
        </a:spcBef>
        <a:spcAft>
          <a:spcPct val="25000"/>
        </a:spcAft>
        <a:buClr>
          <a:schemeClr val="tx1"/>
        </a:buClr>
        <a:buFont typeface="Times" pitchFamily="18" charset="0"/>
        <a:buChar char="•"/>
        <a:defRPr sz="1600">
          <a:solidFill>
            <a:schemeClr val="tx1"/>
          </a:solidFill>
          <a:latin typeface="+mn-lt"/>
        </a:defRPr>
      </a:lvl7pPr>
      <a:lvl8pPr marL="2984500" indent="-228600" algn="l" rtl="0" eaLnBrk="1" fontAlgn="base" hangingPunct="1">
        <a:spcBef>
          <a:spcPct val="20000"/>
        </a:spcBef>
        <a:spcAft>
          <a:spcPct val="25000"/>
        </a:spcAft>
        <a:buClr>
          <a:schemeClr val="tx1"/>
        </a:buClr>
        <a:buFont typeface="Times" pitchFamily="18" charset="0"/>
        <a:buChar char="•"/>
        <a:defRPr sz="1600">
          <a:solidFill>
            <a:schemeClr val="tx1"/>
          </a:solidFill>
          <a:latin typeface="+mn-lt"/>
        </a:defRPr>
      </a:lvl8pPr>
      <a:lvl9pPr marL="3441700" indent="-228600" algn="l" rtl="0" eaLnBrk="1" fontAlgn="base" hangingPunct="1">
        <a:spcBef>
          <a:spcPct val="20000"/>
        </a:spcBef>
        <a:spcAft>
          <a:spcPct val="25000"/>
        </a:spcAft>
        <a:buClr>
          <a:schemeClr val="tx1"/>
        </a:buClr>
        <a:buFont typeface="Times" pitchFamily="18" charset="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0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bitbucket.sunlifecorp.com:7990/projects/DEVOPS/repos/devops-appdev/browse/1.Skateboard/7.Deploy/README.md" TargetMode="External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26" Type="http://schemas.openxmlformats.org/officeDocument/2006/relationships/image" Target="../media/image28.png"/><Relationship Id="rId3" Type="http://schemas.openxmlformats.org/officeDocument/2006/relationships/image" Target="../media/image11.PNG"/><Relationship Id="rId21" Type="http://schemas.openxmlformats.org/officeDocument/2006/relationships/image" Target="../media/image26.png"/><Relationship Id="rId7" Type="http://schemas.openxmlformats.org/officeDocument/2006/relationships/image" Target="../media/image15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5" Type="http://schemas.openxmlformats.org/officeDocument/2006/relationships/image" Target="../media/image27.png"/><Relationship Id="rId2" Type="http://schemas.openxmlformats.org/officeDocument/2006/relationships/hyperlink" Target="http://bitbucket.sunlifecorp.com:7990/projects/DEVOPS/repos/devops-appdev/browse/1.Skateboard/6.CI_Analyze/README.md" TargetMode="External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6.png"/><Relationship Id="rId24" Type="http://schemas.openxmlformats.org/officeDocument/2006/relationships/image" Target="../media/image9.jpeg"/><Relationship Id="rId5" Type="http://schemas.openxmlformats.org/officeDocument/2006/relationships/image" Target="../media/image13.png"/><Relationship Id="rId15" Type="http://schemas.openxmlformats.org/officeDocument/2006/relationships/image" Target="../media/image20.png"/><Relationship Id="rId23" Type="http://schemas.openxmlformats.org/officeDocument/2006/relationships/hyperlink" Target="http://bitbucket.sunlifecorp.com:7990/projects/DEVOPS/repos/devops-appdev/browse/1.Skateboard/1.GetCode/README.md" TargetMode="External"/><Relationship Id="rId10" Type="http://schemas.openxmlformats.org/officeDocument/2006/relationships/image" Target="../media/image8.png"/><Relationship Id="rId19" Type="http://schemas.openxmlformats.org/officeDocument/2006/relationships/image" Target="../media/image24.png"/><Relationship Id="rId4" Type="http://schemas.openxmlformats.org/officeDocument/2006/relationships/image" Target="../media/image12.png"/><Relationship Id="rId9" Type="http://schemas.openxmlformats.org/officeDocument/2006/relationships/hyperlink" Target="http://bitbucket.sunlifecorp.com:7990/projects/DEVOPS/repos/devops-appdev/browse/1.Skateboard/5.CI_Build/README.md" TargetMode="External"/><Relationship Id="rId14" Type="http://schemas.openxmlformats.org/officeDocument/2006/relationships/image" Target="../media/image19.png"/><Relationship Id="rId22" Type="http://schemas.openxmlformats.org/officeDocument/2006/relationships/hyperlink" Target="http://bitbucket.sunlifecorp.com:7990/projects/DEVOPS/repos/devops-appdev/browse/1.Skateboard/4.ApproveCode/README.md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9025" y="998913"/>
            <a:ext cx="8723586" cy="914400"/>
          </a:xfrm>
        </p:spPr>
        <p:txBody>
          <a:bodyPr/>
          <a:lstStyle/>
          <a:p>
            <a:r>
              <a:rPr lang="en-US" sz="4800" dirty="0" smtClean="0"/>
              <a:t>Roadmap for DevOps </a:t>
            </a:r>
            <a:r>
              <a:rPr lang="en-US" sz="4800" dirty="0" smtClean="0"/>
              <a:t>@ DA</a:t>
            </a:r>
            <a:endParaRPr lang="en-CA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2618" y="2493819"/>
            <a:ext cx="4978400" cy="1371600"/>
          </a:xfrm>
        </p:spPr>
        <p:txBody>
          <a:bodyPr/>
          <a:lstStyle/>
          <a:p>
            <a:r>
              <a:rPr lang="en-US" dirty="0" smtClean="0"/>
              <a:t>Nov </a:t>
            </a:r>
            <a:r>
              <a:rPr lang="en-US" dirty="0" smtClean="0"/>
              <a:t>2019</a:t>
            </a:r>
            <a:endParaRPr lang="en-CA" dirty="0"/>
          </a:p>
        </p:txBody>
      </p:sp>
      <p:sp>
        <p:nvSpPr>
          <p:cNvPr id="4" name="Subtitle 2"/>
          <p:cNvSpPr txBox="1">
            <a:spLocks/>
          </p:cNvSpPr>
          <p:nvPr/>
        </p:nvSpPr>
        <p:spPr bwMode="auto">
          <a:xfrm>
            <a:off x="357446" y="6172200"/>
            <a:ext cx="49784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25000"/>
              </a:spcAft>
              <a:buClr>
                <a:schemeClr val="tx1"/>
              </a:buClr>
              <a:buFont typeface="Times" pitchFamily="18" charset="0"/>
              <a:buNone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84200" indent="-234950" algn="l" rtl="0" eaLnBrk="1" fontAlgn="base" hangingPunct="1">
              <a:spcBef>
                <a:spcPct val="2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2pPr>
            <a:lvl3pPr marL="927100" indent="-228600" algn="l" rtl="0" eaLnBrk="1" fontAlgn="base" hangingPunct="1">
              <a:spcBef>
                <a:spcPct val="20000"/>
              </a:spcBef>
              <a:spcAft>
                <a:spcPct val="25000"/>
              </a:spcAft>
              <a:buClr>
                <a:schemeClr val="tx1"/>
              </a:buClr>
              <a:buFont typeface="Times" pitchFamily="18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270000" indent="-228600" algn="l" rtl="0" eaLnBrk="1" fontAlgn="base" hangingPunct="1">
              <a:spcBef>
                <a:spcPct val="2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4pPr>
            <a:lvl5pPr marL="1612900" indent="-228600" algn="l" rtl="0" eaLnBrk="1" fontAlgn="base" hangingPunct="1">
              <a:spcBef>
                <a:spcPct val="20000"/>
              </a:spcBef>
              <a:spcAft>
                <a:spcPct val="25000"/>
              </a:spcAft>
              <a:buClr>
                <a:schemeClr val="tx1"/>
              </a:buClr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070100" indent="-228600" algn="l" rtl="0" eaLnBrk="1" fontAlgn="base" hangingPunct="1">
              <a:spcBef>
                <a:spcPct val="20000"/>
              </a:spcBef>
              <a:spcAft>
                <a:spcPct val="25000"/>
              </a:spcAft>
              <a:buClr>
                <a:schemeClr val="tx1"/>
              </a:buClr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527300" indent="-228600" algn="l" rtl="0" eaLnBrk="1" fontAlgn="base" hangingPunct="1">
              <a:spcBef>
                <a:spcPct val="20000"/>
              </a:spcBef>
              <a:spcAft>
                <a:spcPct val="25000"/>
              </a:spcAft>
              <a:buClr>
                <a:schemeClr val="tx1"/>
              </a:buClr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84500" indent="-228600" algn="l" rtl="0" eaLnBrk="1" fontAlgn="base" hangingPunct="1">
              <a:spcBef>
                <a:spcPct val="20000"/>
              </a:spcBef>
              <a:spcAft>
                <a:spcPct val="25000"/>
              </a:spcAft>
              <a:buClr>
                <a:schemeClr val="tx1"/>
              </a:buClr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441700" indent="-228600" algn="l" rtl="0" eaLnBrk="1" fontAlgn="base" hangingPunct="1">
              <a:spcBef>
                <a:spcPct val="20000"/>
              </a:spcBef>
              <a:spcAft>
                <a:spcPct val="25000"/>
              </a:spcAft>
              <a:buClr>
                <a:schemeClr val="tx1"/>
              </a:buClr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smtClean="0"/>
              <a:t>Rahul Kamboj</a:t>
            </a:r>
            <a:endParaRPr lang="en-CA" kern="0" dirty="0"/>
          </a:p>
        </p:txBody>
      </p:sp>
    </p:spTree>
    <p:extLst>
      <p:ext uri="{BB962C8B-B14F-4D97-AF65-F5344CB8AC3E}">
        <p14:creationId xmlns:p14="http://schemas.microsoft.com/office/powerpoint/2010/main" val="8124399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JD for the new Position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b="1" dirty="0" err="1"/>
              <a:t>Sr</a:t>
            </a:r>
            <a:r>
              <a:rPr lang="en-US" sz="1400" b="1" dirty="0"/>
              <a:t> Developer DevOps/</a:t>
            </a:r>
            <a:r>
              <a:rPr lang="en-US" sz="1400" b="1" dirty="0" err="1"/>
              <a:t>BigData</a:t>
            </a:r>
            <a:r>
              <a:rPr lang="en-US" sz="1400" b="1" dirty="0"/>
              <a:t> /AWS Cloud (5 to 7 years)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/>
              <a:t>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/>
              <a:t>Skills Required:-</a:t>
            </a:r>
            <a:r>
              <a:rPr lang="en-US" sz="1050" b="1" dirty="0"/>
              <a:t/>
            </a:r>
            <a:br>
              <a:rPr lang="en-US" sz="1050" b="1" dirty="0"/>
            </a:br>
            <a:endParaRPr lang="en-US" sz="1050" b="1" dirty="0"/>
          </a:p>
          <a:p>
            <a:pPr lvl="0">
              <a:spcBef>
                <a:spcPts val="0"/>
              </a:spcBef>
            </a:pPr>
            <a:r>
              <a:rPr lang="en-US" sz="1050" dirty="0"/>
              <a:t>Working experience and good understanding of the </a:t>
            </a:r>
            <a:r>
              <a:rPr lang="en-US" sz="1050" b="1" dirty="0"/>
              <a:t>AWS environment</a:t>
            </a:r>
            <a:r>
              <a:rPr lang="en-US" sz="1050" dirty="0"/>
              <a:t>, including EC2, EBS, S3,EMR, Glue, </a:t>
            </a:r>
            <a:r>
              <a:rPr lang="en-US" sz="1050" dirty="0" err="1"/>
              <a:t>CodeDeply</a:t>
            </a:r>
            <a:r>
              <a:rPr lang="en-US" sz="1050" dirty="0"/>
              <a:t>, Pipeline</a:t>
            </a:r>
          </a:p>
          <a:p>
            <a:pPr lvl="0">
              <a:spcBef>
                <a:spcPts val="0"/>
              </a:spcBef>
            </a:pPr>
            <a:r>
              <a:rPr lang="en-US" sz="1050" dirty="0"/>
              <a:t>Good Experience using </a:t>
            </a:r>
            <a:r>
              <a:rPr lang="en-US" sz="1050" b="1" dirty="0"/>
              <a:t>CI/CD tools</a:t>
            </a:r>
            <a:r>
              <a:rPr lang="en-US" sz="1050" dirty="0"/>
              <a:t> like </a:t>
            </a:r>
            <a:r>
              <a:rPr lang="en-US" sz="1050" dirty="0" err="1"/>
              <a:t>Bitbucket</a:t>
            </a:r>
            <a:r>
              <a:rPr lang="en-US" sz="1050" dirty="0"/>
              <a:t>, Jenkins, JIRA, </a:t>
            </a:r>
            <a:r>
              <a:rPr lang="en-US" sz="1050" dirty="0" err="1"/>
              <a:t>Ansible</a:t>
            </a:r>
            <a:r>
              <a:rPr lang="en-US" sz="1050" dirty="0"/>
              <a:t>/Docker, CDD to accomplish infrastructure automation </a:t>
            </a:r>
          </a:p>
          <a:p>
            <a:pPr lvl="0" fontAlgn="base">
              <a:spcBef>
                <a:spcPts val="0"/>
              </a:spcBef>
            </a:pPr>
            <a:r>
              <a:rPr lang="en-US" sz="1050" dirty="0"/>
              <a:t>Some hands on experience with building and running cloud - based solutions for Amazon Web Services</a:t>
            </a:r>
          </a:p>
          <a:p>
            <a:pPr lvl="0">
              <a:spcBef>
                <a:spcPts val="0"/>
              </a:spcBef>
            </a:pPr>
            <a:r>
              <a:rPr lang="en-US" sz="1050" dirty="0"/>
              <a:t>A strong command of software-automation and deployment systems</a:t>
            </a:r>
          </a:p>
          <a:p>
            <a:pPr lvl="0">
              <a:spcBef>
                <a:spcPts val="0"/>
              </a:spcBef>
            </a:pPr>
            <a:r>
              <a:rPr lang="en-US" sz="1050" dirty="0"/>
              <a:t>Comfortable writing complex scripts/services that pull and manipulate data from heterogeneous data sources, databases, </a:t>
            </a:r>
            <a:r>
              <a:rPr lang="en-US" sz="1050" b="1" dirty="0"/>
              <a:t>Hadoop</a:t>
            </a:r>
            <a:r>
              <a:rPr lang="en-US" sz="1050" dirty="0"/>
              <a:t>, flat files, etc.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50" dirty="0"/>
              <a:t> </a:t>
            </a:r>
          </a:p>
          <a:p>
            <a:pPr lvl="0" fontAlgn="base">
              <a:spcBef>
                <a:spcPts val="0"/>
              </a:spcBef>
            </a:pPr>
            <a:r>
              <a:rPr lang="en-US" sz="1050" dirty="0"/>
              <a:t>Good knowledge of object oriented analysis, design, and programming in </a:t>
            </a:r>
            <a:r>
              <a:rPr lang="en-US" sz="1050" b="1" dirty="0"/>
              <a:t>Scala  or Python</a:t>
            </a:r>
            <a:endParaRPr lang="en-US" sz="1050" dirty="0"/>
          </a:p>
          <a:p>
            <a:pPr lvl="0" fontAlgn="base">
              <a:spcBef>
                <a:spcPts val="0"/>
              </a:spcBef>
            </a:pPr>
            <a:r>
              <a:rPr lang="en-US" sz="1050" dirty="0"/>
              <a:t>Experience in performing ETL and data manipulation using Python and </a:t>
            </a:r>
            <a:r>
              <a:rPr lang="en-US" sz="1050" dirty="0" err="1"/>
              <a:t>Sql</a:t>
            </a:r>
            <a:r>
              <a:rPr lang="en-US" sz="1050" dirty="0"/>
              <a:t>. Coding experience in Python.</a:t>
            </a:r>
          </a:p>
          <a:p>
            <a:pPr lvl="0" fontAlgn="base">
              <a:spcBef>
                <a:spcPts val="0"/>
              </a:spcBef>
            </a:pPr>
            <a:r>
              <a:rPr lang="en-US" sz="1050" dirty="0"/>
              <a:t>Experience in </a:t>
            </a:r>
            <a:r>
              <a:rPr lang="en-US" sz="1050" b="1" dirty="0"/>
              <a:t>BIG Data using HDFS</a:t>
            </a:r>
            <a:r>
              <a:rPr lang="en-US" sz="1050" dirty="0"/>
              <a:t> --- Must Have experience on </a:t>
            </a:r>
            <a:r>
              <a:rPr lang="en-US" sz="1050" b="1" dirty="0"/>
              <a:t>SPARK</a:t>
            </a:r>
            <a:r>
              <a:rPr lang="en-US" sz="1050" dirty="0"/>
              <a:t> framework development</a:t>
            </a:r>
          </a:p>
          <a:p>
            <a:pPr fontAlgn="base">
              <a:spcBef>
                <a:spcPts val="0"/>
              </a:spcBef>
            </a:pPr>
            <a:endParaRPr lang="en-US" sz="1050" dirty="0"/>
          </a:p>
          <a:p>
            <a:pPr lvl="0" fontAlgn="base">
              <a:spcBef>
                <a:spcPts val="0"/>
              </a:spcBef>
            </a:pPr>
            <a:r>
              <a:rPr lang="en-US" sz="1050" dirty="0"/>
              <a:t>Ability to work within a team environment as well as </a:t>
            </a:r>
            <a:r>
              <a:rPr lang="en-US" sz="1050" dirty="0" smtClean="0"/>
              <a:t>independently</a:t>
            </a:r>
            <a:r>
              <a:rPr lang="en-US" sz="900" dirty="0"/>
              <a:t/>
            </a:r>
            <a:br>
              <a:rPr lang="en-US" sz="900" dirty="0"/>
            </a:br>
            <a:endParaRPr lang="en-US" sz="9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100" b="1" dirty="0"/>
              <a:t>Qualifications:</a:t>
            </a:r>
          </a:p>
          <a:p>
            <a:pPr lvl="0" fontAlgn="base">
              <a:spcBef>
                <a:spcPts val="0"/>
              </a:spcBef>
            </a:pPr>
            <a:r>
              <a:rPr lang="en-US" sz="1050" dirty="0"/>
              <a:t>Bachelors Degree in Computer Science or related fields</a:t>
            </a:r>
          </a:p>
          <a:p>
            <a:pPr lvl="0" fontAlgn="base">
              <a:spcBef>
                <a:spcPts val="0"/>
              </a:spcBef>
            </a:pPr>
            <a:r>
              <a:rPr lang="en-US" sz="1050" dirty="0"/>
              <a:t>3+ years of relevant experience in DevOps implementation on On-</a:t>
            </a:r>
            <a:r>
              <a:rPr lang="en-US" sz="1050" dirty="0" err="1"/>
              <a:t>prem</a:t>
            </a:r>
            <a:r>
              <a:rPr lang="en-US" sz="1050" dirty="0"/>
              <a:t> and AWS Cloud </a:t>
            </a:r>
          </a:p>
          <a:p>
            <a:pPr lvl="0" fontAlgn="base">
              <a:spcBef>
                <a:spcPts val="0"/>
              </a:spcBef>
            </a:pPr>
            <a:r>
              <a:rPr lang="en-US" sz="1050" dirty="0"/>
              <a:t>Familiarity with Big Data tech such as Hadoop and Spark</a:t>
            </a:r>
          </a:p>
          <a:p>
            <a:pPr>
              <a:spcBef>
                <a:spcPts val="0"/>
              </a:spcBef>
            </a:pPr>
            <a:endParaRPr lang="en-US" sz="900" dirty="0"/>
          </a:p>
          <a:p>
            <a:pPr>
              <a:spcBef>
                <a:spcPts val="0"/>
              </a:spcBef>
            </a:pP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81419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Challenges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7085" y="914400"/>
            <a:ext cx="10273211" cy="4505672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en-US" sz="1800" dirty="0"/>
              <a:t>Key Issues</a:t>
            </a:r>
            <a:r>
              <a:rPr lang="en-US" sz="1800" dirty="0" smtClean="0"/>
              <a:t>:</a:t>
            </a:r>
            <a:endParaRPr lang="en-US" sz="1800" strike="sngStrike" dirty="0"/>
          </a:p>
          <a:p>
            <a:pPr lvl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en-US" sz="1400" dirty="0" smtClean="0"/>
              <a:t>Manual build and deployment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en-US" sz="1400" dirty="0" smtClean="0"/>
              <a:t>Lack of Unit Test Automation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en-US" sz="1400" dirty="0" smtClean="0"/>
              <a:t>Lack of </a:t>
            </a:r>
            <a:r>
              <a:rPr lang="en-US" sz="1400" dirty="0"/>
              <a:t>standard </a:t>
            </a:r>
            <a:r>
              <a:rPr lang="en-US" sz="1400" dirty="0" smtClean="0"/>
              <a:t>Code review / Feedback approach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en-US" sz="1400" dirty="0" smtClean="0"/>
              <a:t>R</a:t>
            </a:r>
            <a:r>
              <a:rPr lang="en-US" sz="1400" dirty="0" smtClean="0"/>
              <a:t>elease management for the different environments</a:t>
            </a:r>
            <a:endParaRPr lang="en-US" sz="1400" dirty="0"/>
          </a:p>
          <a:p>
            <a:pPr lvl="2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q"/>
            </a:pPr>
            <a:endParaRPr lang="en-US" sz="1000" dirty="0"/>
          </a:p>
          <a:p>
            <a:pPr marL="349250" lvl="1" indent="0">
              <a:spcBef>
                <a:spcPts val="300"/>
              </a:spcBef>
              <a:spcAft>
                <a:spcPts val="300"/>
              </a:spcAft>
              <a:buNone/>
            </a:pPr>
            <a:endParaRPr lang="en-US" sz="1400" dirty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 bwMode="auto">
          <a:xfrm>
            <a:off x="11353800" y="6539405"/>
            <a:ext cx="838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fld id="{754AE6CA-AD39-4795-98DE-13813F3A85CC}" type="slidenum">
              <a:rPr lang="en-US">
                <a:solidFill>
                  <a:srgbClr val="000000"/>
                </a:solidFill>
                <a:latin typeface="Arial"/>
              </a:rPr>
              <a:pPr/>
              <a:t>2</a:t>
            </a:fld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085" y="2700831"/>
            <a:ext cx="7805576" cy="3969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63006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117"/>
          <p:cNvSpPr/>
          <p:nvPr/>
        </p:nvSpPr>
        <p:spPr>
          <a:xfrm>
            <a:off x="231024" y="1099429"/>
            <a:ext cx="4593933" cy="184095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1631889" y="1195252"/>
            <a:ext cx="1634812" cy="1099816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CA" dirty="0">
              <a:solidFill>
                <a:srgbClr val="002060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1664711" y="1845924"/>
            <a:ext cx="16019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err="1" smtClean="0">
                <a:solidFill>
                  <a:srgbClr val="002060"/>
                </a:solidFill>
              </a:rPr>
              <a:t>Bitbucket</a:t>
            </a:r>
            <a:r>
              <a:rPr lang="en-US" sz="1000" b="1" dirty="0" smtClean="0">
                <a:solidFill>
                  <a:srgbClr val="002060"/>
                </a:solidFill>
              </a:rPr>
              <a:t> Server (Code Management Repository)</a:t>
            </a:r>
            <a:endParaRPr lang="en-CA" sz="1000" b="1" dirty="0">
              <a:solidFill>
                <a:srgbClr val="00206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1024" y="3000331"/>
            <a:ext cx="4593933" cy="312363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AutoShape 2" descr="Image result for weblogic logo"/>
          <p:cNvSpPr>
            <a:spLocks noChangeAspect="1" noChangeArrowheads="1"/>
          </p:cNvSpPr>
          <p:nvPr/>
        </p:nvSpPr>
        <p:spPr bwMode="auto">
          <a:xfrm>
            <a:off x="124045" y="9641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" name="Elbow Connector 7"/>
          <p:cNvCxnSpPr/>
          <p:nvPr/>
        </p:nvCxnSpPr>
        <p:spPr>
          <a:xfrm>
            <a:off x="6499164" y="3181590"/>
            <a:ext cx="217416" cy="147389"/>
          </a:xfrm>
          <a:prstGeom prst="bentConnector3">
            <a:avLst>
              <a:gd name="adj1" fmla="val 16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/>
          <p:nvPr/>
        </p:nvCxnSpPr>
        <p:spPr>
          <a:xfrm>
            <a:off x="6260422" y="3284680"/>
            <a:ext cx="217416" cy="147389"/>
          </a:xfrm>
          <a:prstGeom prst="bentConnector3">
            <a:avLst>
              <a:gd name="adj1" fmla="val 16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24045" y="184869"/>
            <a:ext cx="6752616" cy="46166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dirty="0" smtClean="0">
                <a:solidFill>
                  <a:prstClr val="black"/>
                </a:solidFill>
              </a:rPr>
              <a:t>Current State - </a:t>
            </a:r>
            <a:r>
              <a:rPr lang="en-US" sz="2400" dirty="0">
                <a:solidFill>
                  <a:prstClr val="black"/>
                </a:solidFill>
              </a:rPr>
              <a:t>DevOps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Adoption 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(Before Q3 2019)</a:t>
            </a:r>
            <a:endParaRPr kumimoji="0" lang="en-CA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944466" y="5603514"/>
            <a:ext cx="808366" cy="510156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Dev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560025" y="5610065"/>
            <a:ext cx="862527" cy="502357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(UAT)</a:t>
            </a:r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9464238" y="5288281"/>
            <a:ext cx="814362" cy="511247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Prod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7" name="Down Arrow 116"/>
          <p:cNvSpPr/>
          <p:nvPr/>
        </p:nvSpPr>
        <p:spPr>
          <a:xfrm>
            <a:off x="6330946" y="5443842"/>
            <a:ext cx="45719" cy="230946"/>
          </a:xfrm>
          <a:prstGeom prst="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7081653" y="1690580"/>
            <a:ext cx="2419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 </a:t>
            </a:r>
            <a:r>
              <a:rPr kumimoji="0" lang="en-US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Prem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/AWS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Server</a:t>
            </a:r>
            <a:endParaRPr kumimoji="0" lang="en-CA" sz="1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383934" y="2091293"/>
            <a:ext cx="6315469" cy="58745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5" name="Straight Connector 154"/>
          <p:cNvCxnSpPr/>
          <p:nvPr/>
        </p:nvCxnSpPr>
        <p:spPr>
          <a:xfrm>
            <a:off x="6103883" y="2109711"/>
            <a:ext cx="0" cy="56903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>
            <a:off x="6103883" y="2504865"/>
            <a:ext cx="1835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0" name="TextBox 159"/>
          <p:cNvSpPr txBox="1"/>
          <p:nvPr/>
        </p:nvSpPr>
        <p:spPr>
          <a:xfrm>
            <a:off x="6432539" y="2278879"/>
            <a:ext cx="48017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1. Manual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review/approve code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2" name="Down Arrow 161"/>
          <p:cNvSpPr/>
          <p:nvPr/>
        </p:nvSpPr>
        <p:spPr>
          <a:xfrm>
            <a:off x="5422101" y="2107646"/>
            <a:ext cx="166882" cy="2737604"/>
          </a:xfrm>
          <a:prstGeom prst="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241694" y="3129230"/>
            <a:ext cx="4624862" cy="52159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823972" y="3205069"/>
            <a:ext cx="29001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1400" dirty="0" smtClean="0">
                <a:solidFill>
                  <a:prstClr val="black"/>
                </a:solidFill>
              </a:rPr>
              <a:t>Build artifact on local machine</a:t>
            </a:r>
            <a:endParaRPr kumimoji="0" lang="en-CA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9" name="Straight Arrow Connector 98"/>
          <p:cNvCxnSpPr/>
          <p:nvPr/>
        </p:nvCxnSpPr>
        <p:spPr>
          <a:xfrm>
            <a:off x="8397753" y="3013751"/>
            <a:ext cx="1835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8" name="Flowchart: Alternate Process 107"/>
          <p:cNvSpPr/>
          <p:nvPr/>
        </p:nvSpPr>
        <p:spPr>
          <a:xfrm>
            <a:off x="7173171" y="3048197"/>
            <a:ext cx="1174909" cy="332324"/>
          </a:xfrm>
          <a:prstGeom prst="flowChartAlternateProcess">
            <a:avLst/>
          </a:prstGeom>
          <a:solidFill>
            <a:schemeClr val="accent1">
              <a:lumMod val="7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Deploy 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(Step 1)</a:t>
            </a:r>
            <a:endParaRPr kumimoji="0" lang="en-CA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72" name="Straight Connector 171"/>
          <p:cNvCxnSpPr/>
          <p:nvPr/>
        </p:nvCxnSpPr>
        <p:spPr>
          <a:xfrm flipH="1">
            <a:off x="8629435" y="3132851"/>
            <a:ext cx="2492" cy="52954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Rounded Rectangle 181"/>
          <p:cNvSpPr/>
          <p:nvPr/>
        </p:nvSpPr>
        <p:spPr>
          <a:xfrm>
            <a:off x="7275765" y="4591402"/>
            <a:ext cx="4590797" cy="48235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8797163" y="4677706"/>
            <a:ext cx="29001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Manual 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copy artifacts on servers</a:t>
            </a:r>
            <a:endParaRPr kumimoji="0" lang="en-CA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4" name="Straight Arrow Connector 183"/>
          <p:cNvCxnSpPr/>
          <p:nvPr/>
        </p:nvCxnSpPr>
        <p:spPr>
          <a:xfrm>
            <a:off x="8631235" y="4842692"/>
            <a:ext cx="1835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5" name="Flowchart: Alternate Process 184"/>
          <p:cNvSpPr/>
          <p:nvPr/>
        </p:nvSpPr>
        <p:spPr>
          <a:xfrm>
            <a:off x="6975561" y="3791260"/>
            <a:ext cx="1140838" cy="332324"/>
          </a:xfrm>
          <a:prstGeom prst="flowChartAlternateProcess">
            <a:avLst/>
          </a:prstGeom>
          <a:solidFill>
            <a:schemeClr val="accent1">
              <a:lumMod val="7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Deploy 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(Step 2)</a:t>
            </a:r>
            <a:endParaRPr kumimoji="0" lang="en-CA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6" name="Straight Connector 185"/>
          <p:cNvCxnSpPr/>
          <p:nvPr/>
        </p:nvCxnSpPr>
        <p:spPr>
          <a:xfrm flipH="1">
            <a:off x="8631235" y="4595022"/>
            <a:ext cx="2492" cy="47873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Flowchart: Alternate Process 188"/>
          <p:cNvSpPr/>
          <p:nvPr/>
        </p:nvSpPr>
        <p:spPr>
          <a:xfrm>
            <a:off x="5259054" y="3710931"/>
            <a:ext cx="2357849" cy="332324"/>
          </a:xfrm>
          <a:prstGeom prst="flowChartAlternateProcess">
            <a:avLst/>
          </a:prstGeom>
          <a:solidFill>
            <a:schemeClr val="accent1">
              <a:lumMod val="7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2. Deploy Method</a:t>
            </a:r>
            <a:endParaRPr kumimoji="0" lang="en-CA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4" name="Right Arrow 193"/>
          <p:cNvSpPr/>
          <p:nvPr/>
        </p:nvSpPr>
        <p:spPr>
          <a:xfrm rot="18695272">
            <a:off x="6959154" y="3499652"/>
            <a:ext cx="532285" cy="124308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5" name="Right Arrow 194"/>
          <p:cNvSpPr/>
          <p:nvPr/>
        </p:nvSpPr>
        <p:spPr>
          <a:xfrm rot="1972543">
            <a:off x="6762107" y="3687962"/>
            <a:ext cx="487843" cy="117375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6" name="Down Arrow 195"/>
          <p:cNvSpPr/>
          <p:nvPr/>
        </p:nvSpPr>
        <p:spPr>
          <a:xfrm>
            <a:off x="7993227" y="5381095"/>
            <a:ext cx="45719" cy="280896"/>
          </a:xfrm>
          <a:prstGeom prst="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9" name="Down Arrow 198"/>
          <p:cNvSpPr/>
          <p:nvPr/>
        </p:nvSpPr>
        <p:spPr>
          <a:xfrm>
            <a:off x="9814499" y="5381095"/>
            <a:ext cx="56919" cy="293693"/>
          </a:xfrm>
          <a:prstGeom prst="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1" name="Rectangle 200"/>
          <p:cNvSpPr/>
          <p:nvPr/>
        </p:nvSpPr>
        <p:spPr>
          <a:xfrm>
            <a:off x="5502918" y="5315034"/>
            <a:ext cx="5153998" cy="12935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AutoShape 2" descr="Image result for intellij logo"/>
          <p:cNvSpPr>
            <a:spLocks noChangeAspect="1" noChangeArrowheads="1"/>
          </p:cNvSpPr>
          <p:nvPr/>
        </p:nvSpPr>
        <p:spPr bwMode="auto">
          <a:xfrm>
            <a:off x="155575" y="94610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Image result for intellij logo"/>
          <p:cNvSpPr>
            <a:spLocks noChangeAspect="1" noChangeArrowheads="1"/>
          </p:cNvSpPr>
          <p:nvPr/>
        </p:nvSpPr>
        <p:spPr bwMode="auto">
          <a:xfrm>
            <a:off x="307975" y="149279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3" name="Picture 1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854" y="1332436"/>
            <a:ext cx="479298" cy="46491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cxnSp>
        <p:nvCxnSpPr>
          <p:cNvPr id="119" name="Elbow Connector 118"/>
          <p:cNvCxnSpPr/>
          <p:nvPr/>
        </p:nvCxnSpPr>
        <p:spPr>
          <a:xfrm>
            <a:off x="6566276" y="2540535"/>
            <a:ext cx="217416" cy="147389"/>
          </a:xfrm>
          <a:prstGeom prst="bentConnector3">
            <a:avLst>
              <a:gd name="adj1" fmla="val 16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121"/>
          <p:cNvCxnSpPr/>
          <p:nvPr/>
        </p:nvCxnSpPr>
        <p:spPr>
          <a:xfrm>
            <a:off x="6559216" y="3010395"/>
            <a:ext cx="217416" cy="147389"/>
          </a:xfrm>
          <a:prstGeom prst="bentConnector3">
            <a:avLst>
              <a:gd name="adj1" fmla="val 16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122"/>
          <p:cNvSpPr/>
          <p:nvPr/>
        </p:nvSpPr>
        <p:spPr>
          <a:xfrm>
            <a:off x="4916748" y="1093509"/>
            <a:ext cx="7158819" cy="50388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5927688" y="5212080"/>
            <a:ext cx="808366" cy="54864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AWS Dev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Env</a:t>
            </a:r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7543247" y="5212080"/>
            <a:ext cx="862527" cy="54864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AWS SIT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(UAT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 </a:t>
            </a: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Env</a:t>
            </a:r>
            <a:endParaRPr kumimoji="0" lang="en-CA" sz="1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9447460" y="5212080"/>
            <a:ext cx="814362" cy="54864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AWS Prod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Env</a:t>
            </a:r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6" name="Down Arrow 135"/>
          <p:cNvSpPr/>
          <p:nvPr/>
        </p:nvSpPr>
        <p:spPr>
          <a:xfrm>
            <a:off x="6270605" y="4878288"/>
            <a:ext cx="181041" cy="323498"/>
          </a:xfrm>
          <a:prstGeom prst="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0" name="Rounded Rectangle 139"/>
          <p:cNvSpPr/>
          <p:nvPr/>
        </p:nvSpPr>
        <p:spPr>
          <a:xfrm>
            <a:off x="5367156" y="1525739"/>
            <a:ext cx="6315469" cy="58745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0" name="Straight Connector 149"/>
          <p:cNvCxnSpPr/>
          <p:nvPr/>
        </p:nvCxnSpPr>
        <p:spPr>
          <a:xfrm>
            <a:off x="6087105" y="1544157"/>
            <a:ext cx="0" cy="56903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>
            <a:off x="6087105" y="1821865"/>
            <a:ext cx="1835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6331871" y="1671380"/>
            <a:ext cx="48017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Code Review -  </a:t>
            </a:r>
            <a:r>
              <a:rPr kumimoji="0" lang="en-US" sz="1400" b="0" i="0" u="none" strike="noStrike" kern="1200" cap="none" spc="0" normalizeH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Bitbucket</a:t>
            </a:r>
            <a:r>
              <a:rPr lang="en-US" sz="1400" noProof="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400" noProof="0" dirty="0" smtClean="0">
                <a:solidFill>
                  <a:prstClr val="black"/>
                </a:solidFill>
                <a:latin typeface="Calibri" panose="020F0502020204030204"/>
              </a:rPr>
              <a:t>branching / Manual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7" name="Down Arrow 156"/>
          <p:cNvSpPr/>
          <p:nvPr/>
        </p:nvSpPr>
        <p:spPr>
          <a:xfrm>
            <a:off x="5447268" y="1542092"/>
            <a:ext cx="201808" cy="3207388"/>
          </a:xfrm>
          <a:prstGeom prst="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8" name="Rounded Rectangle 157"/>
          <p:cNvSpPr/>
          <p:nvPr/>
        </p:nvSpPr>
        <p:spPr>
          <a:xfrm>
            <a:off x="7081653" y="2488175"/>
            <a:ext cx="4852015" cy="52159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8609325" y="2589069"/>
            <a:ext cx="29001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1400" dirty="0" smtClean="0">
                <a:solidFill>
                  <a:prstClr val="black"/>
                </a:solidFill>
              </a:rPr>
              <a:t>Build artifact on local machine</a:t>
            </a:r>
            <a:endParaRPr kumimoji="0" lang="en-CA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1" name="Straight Arrow Connector 160"/>
          <p:cNvCxnSpPr/>
          <p:nvPr/>
        </p:nvCxnSpPr>
        <p:spPr>
          <a:xfrm>
            <a:off x="8443319" y="2731318"/>
            <a:ext cx="1835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3" name="Flowchart: Alternate Process 162"/>
          <p:cNvSpPr/>
          <p:nvPr/>
        </p:nvSpPr>
        <p:spPr>
          <a:xfrm>
            <a:off x="5345139" y="2374055"/>
            <a:ext cx="2163585" cy="332324"/>
          </a:xfrm>
          <a:prstGeom prst="flowChartAlternateProcess">
            <a:avLst/>
          </a:prstGeom>
          <a:solidFill>
            <a:schemeClr val="accent1">
              <a:lumMod val="7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1. Build Method</a:t>
            </a:r>
            <a:endParaRPr kumimoji="0" lang="en-CA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6" name="Straight Connector 165"/>
          <p:cNvCxnSpPr/>
          <p:nvPr/>
        </p:nvCxnSpPr>
        <p:spPr>
          <a:xfrm flipH="1">
            <a:off x="8439178" y="2490983"/>
            <a:ext cx="2492" cy="52954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ounded Rectangle 167"/>
          <p:cNvSpPr/>
          <p:nvPr/>
        </p:nvSpPr>
        <p:spPr>
          <a:xfrm>
            <a:off x="7178307" y="3424186"/>
            <a:ext cx="4771016" cy="48235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8610947" y="3410950"/>
            <a:ext cx="33516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Manual 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copy artifacts 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 AWS or Lan Share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from </a:t>
            </a:r>
            <a:r>
              <a:rPr kumimoji="0" lang="en-US" sz="1400" b="0" i="0" u="none" strike="noStrike" kern="1200" cap="none" spc="0" normalizeH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Bitbucket</a:t>
            </a:r>
            <a:endParaRPr kumimoji="0" lang="en-CA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70" name="Straight Arrow Connector 169"/>
          <p:cNvCxnSpPr/>
          <p:nvPr/>
        </p:nvCxnSpPr>
        <p:spPr>
          <a:xfrm>
            <a:off x="8449887" y="3650309"/>
            <a:ext cx="1835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 flipH="1">
            <a:off x="8449887" y="3427578"/>
            <a:ext cx="2492" cy="47873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Flowchart: Alternate Process 173"/>
          <p:cNvSpPr/>
          <p:nvPr/>
        </p:nvSpPr>
        <p:spPr>
          <a:xfrm>
            <a:off x="5349451" y="3170544"/>
            <a:ext cx="2143499" cy="332324"/>
          </a:xfrm>
          <a:prstGeom prst="flowChartAlternateProcess">
            <a:avLst/>
          </a:prstGeom>
          <a:solidFill>
            <a:schemeClr val="accent1">
              <a:lumMod val="7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2. Deploy Method</a:t>
            </a:r>
            <a:endParaRPr kumimoji="0" lang="en-CA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7" name="Down Arrow 176"/>
          <p:cNvSpPr/>
          <p:nvPr/>
        </p:nvSpPr>
        <p:spPr>
          <a:xfrm>
            <a:off x="7886625" y="4878287"/>
            <a:ext cx="204900" cy="344387"/>
          </a:xfrm>
          <a:prstGeom prst="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8" name="Down Arrow 177"/>
          <p:cNvSpPr/>
          <p:nvPr/>
        </p:nvSpPr>
        <p:spPr>
          <a:xfrm>
            <a:off x="9797721" y="4815541"/>
            <a:ext cx="191476" cy="396539"/>
          </a:xfrm>
          <a:prstGeom prst="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5486140" y="4749480"/>
            <a:ext cx="5153998" cy="12935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3" name="Left-Right Arrow 152"/>
          <p:cNvSpPr/>
          <p:nvPr/>
        </p:nvSpPr>
        <p:spPr>
          <a:xfrm rot="10800000">
            <a:off x="4494320" y="3400769"/>
            <a:ext cx="713191" cy="1331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6" name="Rounded Rectangle 95"/>
          <p:cNvSpPr/>
          <p:nvPr/>
        </p:nvSpPr>
        <p:spPr>
          <a:xfrm>
            <a:off x="908517" y="2444822"/>
            <a:ext cx="3198129" cy="43664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prstClr val="black"/>
                </a:solidFill>
                <a:latin typeface="Calibri" panose="020F0502020204030204"/>
              </a:rPr>
              <a:t>(Code </a:t>
            </a:r>
            <a:r>
              <a:rPr lang="en-US" sz="1200" dirty="0" smtClean="0">
                <a:solidFill>
                  <a:prstClr val="black"/>
                </a:solidFill>
                <a:latin typeface="Calibri" panose="020F0502020204030204"/>
              </a:rPr>
              <a:t>maintained on </a:t>
            </a:r>
            <a:r>
              <a:rPr lang="en-US" sz="1200" dirty="0" err="1" smtClean="0">
                <a:solidFill>
                  <a:prstClr val="black"/>
                </a:solidFill>
                <a:latin typeface="Calibri" panose="020F0502020204030204"/>
              </a:rPr>
              <a:t>Bitbucket</a:t>
            </a:r>
            <a:r>
              <a:rPr lang="en-US" sz="1200" dirty="0" smtClean="0">
                <a:solidFill>
                  <a:prstClr val="black"/>
                </a:solidFill>
                <a:latin typeface="Calibri" panose="020F0502020204030204"/>
              </a:rPr>
              <a:t>)</a:t>
            </a:r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419696" y="2933890"/>
            <a:ext cx="1682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Local Machine</a:t>
            </a:r>
            <a:endParaRPr kumimoji="0" lang="en-CA" sz="1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8" name="Down Arrow 137"/>
          <p:cNvSpPr/>
          <p:nvPr/>
        </p:nvSpPr>
        <p:spPr>
          <a:xfrm rot="10800000">
            <a:off x="3417031" y="2881461"/>
            <a:ext cx="122241" cy="440029"/>
          </a:xfrm>
          <a:prstGeom prst="down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8" name="Rounded Rectangle 97"/>
          <p:cNvSpPr/>
          <p:nvPr/>
        </p:nvSpPr>
        <p:spPr>
          <a:xfrm>
            <a:off x="328100" y="3155212"/>
            <a:ext cx="4438379" cy="2877012"/>
          </a:xfrm>
          <a:prstGeom prst="roundRect">
            <a:avLst/>
          </a:prstGeom>
          <a:solidFill>
            <a:srgbClr val="92D050">
              <a:alpha val="22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tIns="0" bIns="0" rtlCol="0" anchor="b" anchorCtr="0"/>
          <a:lstStyle/>
          <a:p>
            <a:pPr algn="ctr"/>
            <a:r>
              <a:rPr lang="en-US" sz="1100" dirty="0" smtClean="0">
                <a:solidFill>
                  <a:srgbClr val="00B050"/>
                </a:solidFill>
              </a:rPr>
              <a:t>Existing Application enhancement</a:t>
            </a:r>
            <a:endParaRPr lang="en-US" sz="1100" dirty="0">
              <a:solidFill>
                <a:srgbClr val="00B050"/>
              </a:solidFill>
            </a:endParaRPr>
          </a:p>
        </p:txBody>
      </p:sp>
      <p:sp>
        <p:nvSpPr>
          <p:cNvPr id="129" name="Down Arrow 128"/>
          <p:cNvSpPr/>
          <p:nvPr/>
        </p:nvSpPr>
        <p:spPr>
          <a:xfrm>
            <a:off x="1243365" y="3713616"/>
            <a:ext cx="141043" cy="272690"/>
          </a:xfrm>
          <a:prstGeom prst="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0" name="Flowchart: Alternate Process 129"/>
          <p:cNvSpPr/>
          <p:nvPr/>
        </p:nvSpPr>
        <p:spPr>
          <a:xfrm>
            <a:off x="828607" y="3335453"/>
            <a:ext cx="1235833" cy="370886"/>
          </a:xfrm>
          <a:prstGeom prst="flowChartAlternateProcess">
            <a:avLst/>
          </a:prstGeom>
          <a:solidFill>
            <a:schemeClr val="accent1">
              <a:lumMod val="7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1. Get code</a:t>
            </a:r>
            <a:endParaRPr kumimoji="0" lang="en-CA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7" name="Down Arrow 136"/>
          <p:cNvSpPr/>
          <p:nvPr/>
        </p:nvSpPr>
        <p:spPr>
          <a:xfrm flipH="1">
            <a:off x="1275612" y="2896958"/>
            <a:ext cx="108796" cy="439105"/>
          </a:xfrm>
          <a:prstGeom prst="down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1" name="Picture 1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19" y="3306841"/>
            <a:ext cx="406775" cy="406775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209" name="Group 208"/>
          <p:cNvGrpSpPr/>
          <p:nvPr/>
        </p:nvGrpSpPr>
        <p:grpSpPr>
          <a:xfrm>
            <a:off x="442032" y="4002747"/>
            <a:ext cx="1740519" cy="1508821"/>
            <a:chOff x="105103" y="2938463"/>
            <a:chExt cx="2067439" cy="2657707"/>
          </a:xfrm>
        </p:grpSpPr>
        <p:sp>
          <p:nvSpPr>
            <p:cNvPr id="17" name="Rounded Rectangle 16"/>
            <p:cNvSpPr/>
            <p:nvPr/>
          </p:nvSpPr>
          <p:spPr>
            <a:xfrm>
              <a:off x="105103" y="3041109"/>
              <a:ext cx="2067439" cy="2555061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                                        </a:t>
              </a:r>
              <a:endPara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>
              <a:off x="241071" y="3914866"/>
              <a:ext cx="1835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459807" y="3639002"/>
              <a:ext cx="1214769" cy="487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Manual build</a:t>
              </a:r>
              <a:endParaRPr kumimoji="0" lang="en-CA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57" name="Straight Arrow Connector 56"/>
            <p:cNvCxnSpPr/>
            <p:nvPr/>
          </p:nvCxnSpPr>
          <p:spPr>
            <a:xfrm>
              <a:off x="235572" y="4798518"/>
              <a:ext cx="1835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flipH="1">
              <a:off x="224374" y="3151311"/>
              <a:ext cx="11198" cy="238679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Flowchart: Alternate Process 127"/>
            <p:cNvSpPr/>
            <p:nvPr/>
          </p:nvSpPr>
          <p:spPr>
            <a:xfrm>
              <a:off x="493869" y="2938463"/>
              <a:ext cx="1304305" cy="513037"/>
            </a:xfrm>
            <a:prstGeom prst="flowChartAlternateProcess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2. Build</a:t>
              </a:r>
              <a:endParaRPr kumimoji="0" lang="en-CA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2" name="TextBox 141"/>
          <p:cNvSpPr txBox="1"/>
          <p:nvPr/>
        </p:nvSpPr>
        <p:spPr>
          <a:xfrm>
            <a:off x="709265" y="4931322"/>
            <a:ext cx="14072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1200" dirty="0" smtClean="0">
                <a:solidFill>
                  <a:prstClr val="black"/>
                </a:solidFill>
              </a:rPr>
              <a:t>Manual Verification</a:t>
            </a:r>
            <a:endParaRPr kumimoji="0" lang="en-CA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2497642" y="3231046"/>
            <a:ext cx="2133850" cy="2379019"/>
          </a:xfrm>
          <a:prstGeom prst="roundRect">
            <a:avLst/>
          </a:prstGeom>
          <a:solidFill>
            <a:schemeClr val="accent1">
              <a:lumMod val="75000"/>
              <a:alpha val="22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tIns="0" bIns="0" rtlCol="0" anchor="b" anchorCtr="0"/>
          <a:lstStyle/>
          <a:p>
            <a:pPr algn="ctr"/>
            <a:r>
              <a:rPr lang="en-US" sz="1100" dirty="0" smtClean="0"/>
              <a:t>New Project Development</a:t>
            </a:r>
            <a:endParaRPr lang="en-US" sz="1100" dirty="0"/>
          </a:p>
        </p:txBody>
      </p:sp>
      <p:sp>
        <p:nvSpPr>
          <p:cNvPr id="125" name="Up Arrow 124"/>
          <p:cNvSpPr/>
          <p:nvPr/>
        </p:nvSpPr>
        <p:spPr>
          <a:xfrm>
            <a:off x="3402826" y="3660913"/>
            <a:ext cx="166281" cy="353895"/>
          </a:xfrm>
          <a:prstGeom prst="up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535333" y="4126789"/>
            <a:ext cx="2027165" cy="110986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                                       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770779" y="4457245"/>
            <a:ext cx="65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4" name="Straight Arrow Connector 73"/>
          <p:cNvCxnSpPr/>
          <p:nvPr/>
        </p:nvCxnSpPr>
        <p:spPr>
          <a:xfrm>
            <a:off x="2648616" y="4652722"/>
            <a:ext cx="1835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7" name="Right Arrow 126"/>
          <p:cNvSpPr/>
          <p:nvPr/>
        </p:nvSpPr>
        <p:spPr>
          <a:xfrm>
            <a:off x="1879152" y="4072715"/>
            <a:ext cx="1002045" cy="101404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3176509" y="4494852"/>
            <a:ext cx="140775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i="1" dirty="0" err="1" smtClean="0">
                <a:solidFill>
                  <a:srgbClr val="00B0F0"/>
                </a:solidFill>
                <a:latin typeface="Oleo Script"/>
              </a:rPr>
              <a:t>PyCharm</a:t>
            </a:r>
            <a:r>
              <a:rPr lang="en-US" sz="1100" b="1" i="1" dirty="0" smtClean="0">
                <a:solidFill>
                  <a:srgbClr val="00B0F0"/>
                </a:solidFill>
                <a:latin typeface="Oleo Script"/>
              </a:rPr>
              <a:t> (python)</a:t>
            </a:r>
            <a:endParaRPr lang="en-US" sz="1100" b="1" i="1" dirty="0">
              <a:solidFill>
                <a:srgbClr val="00B0F0"/>
              </a:solidFill>
              <a:latin typeface="Oleo Script"/>
            </a:endParaRPr>
          </a:p>
          <a:p>
            <a:r>
              <a:rPr lang="en-US" sz="1100" b="1" i="1" dirty="0" smtClean="0">
                <a:solidFill>
                  <a:srgbClr val="00B0F0"/>
                </a:solidFill>
                <a:effectLst/>
                <a:latin typeface="Oleo Script"/>
              </a:rPr>
              <a:t>Eclipse (java)</a:t>
            </a:r>
            <a:endParaRPr lang="en-US" sz="1200" b="1" i="1" dirty="0" smtClean="0">
              <a:solidFill>
                <a:srgbClr val="00B0F0"/>
              </a:solidFill>
              <a:effectLst/>
              <a:latin typeface="Oleo Script"/>
            </a:endParaRPr>
          </a:p>
        </p:txBody>
      </p:sp>
      <p:cxnSp>
        <p:nvCxnSpPr>
          <p:cNvPr id="112" name="Straight Connector 111"/>
          <p:cNvCxnSpPr/>
          <p:nvPr/>
        </p:nvCxnSpPr>
        <p:spPr>
          <a:xfrm>
            <a:off x="2640198" y="4177250"/>
            <a:ext cx="0" cy="10446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4" name="Flowchart: Alternate Process 123"/>
          <p:cNvSpPr/>
          <p:nvPr/>
        </p:nvSpPr>
        <p:spPr>
          <a:xfrm>
            <a:off x="2881197" y="3306896"/>
            <a:ext cx="1191898" cy="350717"/>
          </a:xfrm>
          <a:prstGeom prst="flowChartAlternateProcess">
            <a:avLst/>
          </a:prstGeom>
          <a:solidFill>
            <a:schemeClr val="accent1">
              <a:lumMod val="7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4. Commit</a:t>
            </a:r>
            <a:endParaRPr kumimoji="0" lang="en-CA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6" name="Flowchart: Alternate Process 125"/>
          <p:cNvSpPr/>
          <p:nvPr/>
        </p:nvSpPr>
        <p:spPr>
          <a:xfrm>
            <a:off x="2899219" y="4029233"/>
            <a:ext cx="1191899" cy="238287"/>
          </a:xfrm>
          <a:prstGeom prst="flowChartAlternateProcess">
            <a:avLst/>
          </a:prstGeom>
          <a:solidFill>
            <a:schemeClr val="accent1">
              <a:lumMod val="7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3. Develop</a:t>
            </a:r>
            <a:endParaRPr kumimoji="0" lang="en-CA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768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187328684"/>
              </p:ext>
            </p:extLst>
          </p:nvPr>
        </p:nvGraphicFramePr>
        <p:xfrm>
          <a:off x="1471591" y="-1589816"/>
          <a:ext cx="1016311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78713" y="209001"/>
            <a:ext cx="5232453" cy="79071"/>
          </a:xfrm>
        </p:spPr>
        <p:txBody>
          <a:bodyPr/>
          <a:lstStyle/>
          <a:p>
            <a:r>
              <a:rPr lang="en-US" dirty="0"/>
              <a:t>Roadmap MVP Approach</a:t>
            </a:r>
            <a:endParaRPr lang="en-CA" dirty="0"/>
          </a:p>
        </p:txBody>
      </p:sp>
      <p:pic>
        <p:nvPicPr>
          <p:cNvPr id="7" name="Picture 2" descr="https://blog.crisp.se/wp-content/uploads/2016/01/Making-sense-of-MVP-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6647" y="1668263"/>
            <a:ext cx="2212230" cy="1492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/>
          <p:cNvSpPr txBox="1">
            <a:spLocks/>
          </p:cNvSpPr>
          <p:nvPr/>
        </p:nvSpPr>
        <p:spPr bwMode="auto">
          <a:xfrm>
            <a:off x="1422400" y="1993035"/>
            <a:ext cx="10363200" cy="563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sz="2000" b="1" u="sng" kern="0" dirty="0" smtClean="0"/>
              <a:t>MVP: Skateboard</a:t>
            </a:r>
            <a:endParaRPr lang="en-CA" sz="2000" b="1" u="sng" kern="0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1422401" y="2668558"/>
            <a:ext cx="8654660" cy="4505672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en-US" sz="1600" dirty="0"/>
              <a:t>Primary Goal: </a:t>
            </a:r>
            <a:r>
              <a:rPr lang="en-US" sz="1600" dirty="0" err="1" smtClean="0"/>
              <a:t>Bitbucket</a:t>
            </a:r>
            <a:r>
              <a:rPr lang="en-US" sz="1600" dirty="0" smtClean="0"/>
              <a:t> Adoption (Branching </a:t>
            </a:r>
            <a:r>
              <a:rPr lang="en-US" sz="1600" dirty="0" smtClean="0"/>
              <a:t>and </a:t>
            </a:r>
            <a:r>
              <a:rPr lang="en-US" sz="1600" dirty="0" smtClean="0"/>
              <a:t>Merging strategies</a:t>
            </a:r>
            <a:r>
              <a:rPr lang="en-US" sz="1600" dirty="0"/>
              <a:t>), Streamline </a:t>
            </a:r>
            <a:r>
              <a:rPr lang="en-US" sz="1600" dirty="0" smtClean="0"/>
              <a:t>Code </a:t>
            </a:r>
            <a:r>
              <a:rPr lang="en-US" sz="1600" dirty="0"/>
              <a:t>Review Process, </a:t>
            </a:r>
            <a:r>
              <a:rPr lang="en-US" sz="1600" dirty="0" smtClean="0"/>
              <a:t>Auto </a:t>
            </a:r>
            <a:r>
              <a:rPr lang="en-US" sz="1600" dirty="0" smtClean="0"/>
              <a:t>Build, Code </a:t>
            </a:r>
            <a:r>
              <a:rPr lang="en-US" sz="1600" dirty="0" smtClean="0"/>
              <a:t>Analysis and Auto Deploy</a:t>
            </a:r>
          </a:p>
          <a:p>
            <a:pPr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en-US" sz="1600" dirty="0" smtClean="0"/>
              <a:t>Why?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en-US" sz="1200" dirty="0" smtClean="0"/>
              <a:t>Foundational</a:t>
            </a:r>
            <a:r>
              <a:rPr lang="en-US" sz="1200" dirty="0"/>
              <a:t>.  Provides a consistent, reliable, fast base for moving changes from development to production.</a:t>
            </a:r>
          </a:p>
          <a:p>
            <a:pPr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en-US" sz="1600" dirty="0" smtClean="0"/>
              <a:t>Key </a:t>
            </a:r>
            <a:r>
              <a:rPr lang="en-US" sz="1600" dirty="0"/>
              <a:t>Benefits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en-US" sz="1200" dirty="0"/>
              <a:t>Quick delivery of usable product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en-US" sz="1200" dirty="0"/>
              <a:t>Immediate feedback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en-US" sz="1200" dirty="0"/>
              <a:t>Eliminate manual deployment errors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en-US" sz="1200" dirty="0"/>
              <a:t>Common dashboard showing technical debt levels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en-US" sz="1200" dirty="0"/>
              <a:t>Centralized repository for dependencies (Artifactory)</a:t>
            </a:r>
          </a:p>
          <a:p>
            <a:pPr lvl="2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en-US" sz="1100" dirty="0"/>
              <a:t>Positions for license scanning</a:t>
            </a:r>
          </a:p>
          <a:p>
            <a:pPr lvl="2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en-US" sz="1100" dirty="0"/>
              <a:t>Positions for vulnerability scanning</a:t>
            </a:r>
          </a:p>
          <a:p>
            <a:pPr marL="349250" lvl="1" indent="0">
              <a:spcBef>
                <a:spcPts val="300"/>
              </a:spcBef>
              <a:spcAft>
                <a:spcPts val="300"/>
              </a:spcAft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309282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12587" y="516911"/>
            <a:ext cx="7614172" cy="45719"/>
          </a:xfrm>
        </p:spPr>
        <p:txBody>
          <a:bodyPr/>
          <a:lstStyle/>
          <a:p>
            <a:r>
              <a:rPr lang="en-US" sz="2800" b="1" u="sng" dirty="0" smtClean="0"/>
              <a:t>Skateboard for BDCOE &amp; IFRS</a:t>
            </a:r>
            <a:endParaRPr lang="en-CA" sz="28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3150180"/>
              </p:ext>
            </p:extLst>
          </p:nvPr>
        </p:nvGraphicFramePr>
        <p:xfrm>
          <a:off x="1572047" y="1017901"/>
          <a:ext cx="9745986" cy="3911752"/>
        </p:xfrm>
        <a:graphic>
          <a:graphicData uri="http://schemas.openxmlformats.org/drawingml/2006/table">
            <a:tbl>
              <a:tblPr firstRow="1" firstCol="1" bandRow="1"/>
              <a:tblGrid>
                <a:gridCol w="712235">
                  <a:extLst>
                    <a:ext uri="{9D8B030D-6E8A-4147-A177-3AD203B41FA5}">
                      <a16:colId xmlns:a16="http://schemas.microsoft.com/office/drawing/2014/main" val="709369200"/>
                    </a:ext>
                  </a:extLst>
                </a:gridCol>
                <a:gridCol w="3538972">
                  <a:extLst>
                    <a:ext uri="{9D8B030D-6E8A-4147-A177-3AD203B41FA5}">
                      <a16:colId xmlns:a16="http://schemas.microsoft.com/office/drawing/2014/main" val="2125898566"/>
                    </a:ext>
                  </a:extLst>
                </a:gridCol>
                <a:gridCol w="4030400">
                  <a:extLst>
                    <a:ext uri="{9D8B030D-6E8A-4147-A177-3AD203B41FA5}">
                      <a16:colId xmlns:a16="http://schemas.microsoft.com/office/drawing/2014/main" val="451594913"/>
                    </a:ext>
                  </a:extLst>
                </a:gridCol>
                <a:gridCol w="719421">
                  <a:extLst>
                    <a:ext uri="{9D8B030D-6E8A-4147-A177-3AD203B41FA5}">
                      <a16:colId xmlns:a16="http://schemas.microsoft.com/office/drawing/2014/main" val="1552003959"/>
                    </a:ext>
                  </a:extLst>
                </a:gridCol>
                <a:gridCol w="744958">
                  <a:extLst>
                    <a:ext uri="{9D8B030D-6E8A-4147-A177-3AD203B41FA5}">
                      <a16:colId xmlns:a16="http://schemas.microsoft.com/office/drawing/2014/main" val="3777798584"/>
                    </a:ext>
                  </a:extLst>
                </a:gridCol>
              </a:tblGrid>
              <a:tr h="278600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Step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Roadmap Stage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Subtask name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STATUS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9240879"/>
                  </a:ext>
                </a:extLst>
              </a:tr>
              <a:tr h="40879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BDCOE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IFRS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7278080"/>
                  </a:ext>
                </a:extLst>
              </a:tr>
              <a:tr h="2043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200" b="1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Create DevOps adoption plan -Tools &amp; Process</a:t>
                      </a:r>
                      <a:endParaRPr lang="en-US" sz="1200" b="1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6666164"/>
                  </a:ext>
                </a:extLst>
              </a:tr>
              <a:tr h="3296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200" b="1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Git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and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bitbucket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Adoption 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 repository creation, standardization, code placement, role and policies )</a:t>
                      </a:r>
                      <a:endParaRPr lang="en-US" sz="1200" b="1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FFFF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solidFill>
                          <a:srgbClr val="FFFF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0995771"/>
                  </a:ext>
                </a:extLst>
              </a:tr>
              <a:tr h="2786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200" b="1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Branching / Merging strategies</a:t>
                      </a:r>
                      <a:endParaRPr lang="en-US" sz="1200" b="1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FFFF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solidFill>
                          <a:srgbClr val="FFFF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0106434"/>
                  </a:ext>
                </a:extLst>
              </a:tr>
              <a:tr h="2458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200" b="1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Code Review 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Process</a:t>
                      </a:r>
                      <a:endParaRPr lang="en-US" sz="1200" b="1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FFFF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solidFill>
                          <a:srgbClr val="FFFF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3278384"/>
                  </a:ext>
                </a:extLst>
              </a:tr>
              <a:tr h="530667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200" b="1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Automated builds @ Jenkins</a:t>
                      </a:r>
                      <a:endParaRPr lang="en-US" sz="1200" b="1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Jenkins Plugins Installation and configuration</a:t>
                      </a: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297232"/>
                  </a:ext>
                </a:extLst>
              </a:tr>
              <a:tr h="40879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Build Job Template creations on 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Jenkins</a:t>
                      </a: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80%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3296965"/>
                  </a:ext>
                </a:extLst>
              </a:tr>
              <a:tr h="4087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200" b="1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Store Libraries in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Artifactory</a:t>
                      </a:r>
                      <a:endParaRPr lang="en-US" sz="1200" b="1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Update the build job template to add plugin for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Artifatory</a:t>
                      </a: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3835147"/>
                  </a:ext>
                </a:extLst>
              </a:tr>
              <a:tr h="4087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200" b="1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Automated Deployment 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on On-</a:t>
                      </a:r>
                      <a:r>
                        <a:rPr lang="en-US" sz="1200" b="1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Prem</a:t>
                      </a:r>
                      <a:endParaRPr lang="en-US" sz="1200" b="1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Creation of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Artifactory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Release Job and Deployment Jobs</a:t>
                      </a: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50%</a:t>
                      </a: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5277734"/>
                  </a:ext>
                </a:extLst>
              </a:tr>
              <a:tr h="4087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1200" b="1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Automated Deployment on AWS</a:t>
                      </a:r>
                      <a:endParaRPr lang="en-US" sz="1200" b="1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3158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65770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Rectangle 155"/>
          <p:cNvSpPr/>
          <p:nvPr/>
        </p:nvSpPr>
        <p:spPr>
          <a:xfrm>
            <a:off x="58654" y="6367049"/>
            <a:ext cx="12097985" cy="2218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6" name="TextBox 265"/>
          <p:cNvSpPr txBox="1"/>
          <p:nvPr/>
        </p:nvSpPr>
        <p:spPr>
          <a:xfrm>
            <a:off x="32669" y="58304"/>
            <a:ext cx="5768239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Proposed DevOps Roadmap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178640" y="336195"/>
            <a:ext cx="6904503" cy="5840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CA" b="1" dirty="0">
              <a:solidFill>
                <a:srgbClr val="002060"/>
              </a:solidFill>
            </a:endParaRPr>
          </a:p>
        </p:txBody>
      </p:sp>
      <p:sp>
        <p:nvSpPr>
          <p:cNvPr id="144" name="Down Arrow 143"/>
          <p:cNvSpPr/>
          <p:nvPr/>
        </p:nvSpPr>
        <p:spPr>
          <a:xfrm>
            <a:off x="5532105" y="4580033"/>
            <a:ext cx="129495" cy="1702683"/>
          </a:xfrm>
          <a:prstGeom prst="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 3"/>
          <p:cNvSpPr/>
          <p:nvPr/>
        </p:nvSpPr>
        <p:spPr>
          <a:xfrm>
            <a:off x="117339" y="1482719"/>
            <a:ext cx="4905544" cy="4643229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CA" dirty="0">
              <a:solidFill>
                <a:srgbClr val="002060"/>
              </a:solidFill>
            </a:endParaRPr>
          </a:p>
        </p:txBody>
      </p:sp>
      <p:sp>
        <p:nvSpPr>
          <p:cNvPr id="23" name="AutoShape 2" descr="Image result for weblogic logo"/>
          <p:cNvSpPr>
            <a:spLocks noChangeAspect="1" noChangeArrowheads="1"/>
          </p:cNvSpPr>
          <p:nvPr/>
        </p:nvSpPr>
        <p:spPr bwMode="auto">
          <a:xfrm>
            <a:off x="124045" y="-281095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cxnSp>
        <p:nvCxnSpPr>
          <p:cNvPr id="54" name="Elbow Connector 53"/>
          <p:cNvCxnSpPr/>
          <p:nvPr/>
        </p:nvCxnSpPr>
        <p:spPr>
          <a:xfrm>
            <a:off x="6546167" y="4127880"/>
            <a:ext cx="217416" cy="147389"/>
          </a:xfrm>
          <a:prstGeom prst="bentConnector3">
            <a:avLst>
              <a:gd name="adj1" fmla="val 16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/>
          <p:nvPr/>
        </p:nvCxnSpPr>
        <p:spPr>
          <a:xfrm>
            <a:off x="6539107" y="4448106"/>
            <a:ext cx="217416" cy="147389"/>
          </a:xfrm>
          <a:prstGeom prst="bentConnector3">
            <a:avLst>
              <a:gd name="adj1" fmla="val 16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102898" y="398371"/>
            <a:ext cx="4936434" cy="99629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CA" dirty="0">
              <a:solidFill>
                <a:srgbClr val="00206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93063" y="699290"/>
            <a:ext cx="4695528" cy="2131493"/>
          </a:xfrm>
          <a:prstGeom prst="roundRect">
            <a:avLst/>
          </a:prstGeom>
          <a:solidFill>
            <a:schemeClr val="bg2">
              <a:lumMod val="75000"/>
              <a:alpha val="61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                                                           </a:t>
            </a:r>
            <a:endParaRPr lang="en-CA" dirty="0"/>
          </a:p>
        </p:txBody>
      </p:sp>
      <p:sp>
        <p:nvSpPr>
          <p:cNvPr id="79" name="TextBox 78"/>
          <p:cNvSpPr txBox="1"/>
          <p:nvPr/>
        </p:nvSpPr>
        <p:spPr>
          <a:xfrm>
            <a:off x="-183073" y="1448812"/>
            <a:ext cx="1682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2060"/>
                </a:solidFill>
              </a:rPr>
              <a:t>Local Machine</a:t>
            </a:r>
            <a:endParaRPr lang="en-CA" sz="1400" b="1" dirty="0">
              <a:solidFill>
                <a:srgbClr val="00206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-150516" y="354078"/>
            <a:ext cx="18171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2060"/>
                </a:solidFill>
              </a:rPr>
              <a:t>Bitbucket Server</a:t>
            </a:r>
            <a:endParaRPr lang="en-CA" sz="1400" b="1" dirty="0">
              <a:solidFill>
                <a:srgbClr val="002060"/>
              </a:solidFill>
            </a:endParaRPr>
          </a:p>
        </p:txBody>
      </p:sp>
      <p:sp>
        <p:nvSpPr>
          <p:cNvPr id="93" name="Rounded Rectangle 92"/>
          <p:cNvSpPr/>
          <p:nvPr/>
        </p:nvSpPr>
        <p:spPr>
          <a:xfrm>
            <a:off x="5425081" y="1004220"/>
            <a:ext cx="5268907" cy="1710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CA" sz="1400" dirty="0"/>
          </a:p>
        </p:txBody>
      </p:sp>
      <p:sp>
        <p:nvSpPr>
          <p:cNvPr id="100" name="Rounded Rectangle 99"/>
          <p:cNvSpPr/>
          <p:nvPr/>
        </p:nvSpPr>
        <p:spPr>
          <a:xfrm>
            <a:off x="6220966" y="2926452"/>
            <a:ext cx="4456574" cy="9285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CA" sz="1400" dirty="0"/>
          </a:p>
        </p:txBody>
      </p:sp>
      <p:sp>
        <p:nvSpPr>
          <p:cNvPr id="132" name="Rounded Rectangle 131"/>
          <p:cNvSpPr/>
          <p:nvPr/>
        </p:nvSpPr>
        <p:spPr>
          <a:xfrm>
            <a:off x="5395350" y="4151796"/>
            <a:ext cx="5278568" cy="64297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CA" sz="1400" dirty="0"/>
          </a:p>
        </p:txBody>
      </p:sp>
      <p:sp>
        <p:nvSpPr>
          <p:cNvPr id="134" name="TextBox 133"/>
          <p:cNvSpPr txBox="1"/>
          <p:nvPr/>
        </p:nvSpPr>
        <p:spPr>
          <a:xfrm>
            <a:off x="7398863" y="4091523"/>
            <a:ext cx="36634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Pipeline</a:t>
            </a:r>
            <a:r>
              <a:rPr lang="en-US" sz="1600" dirty="0"/>
              <a:t> </a:t>
            </a:r>
            <a:r>
              <a:rPr lang="en-US" sz="1100" dirty="0"/>
              <a:t>(Automated : Manual Trigger)</a:t>
            </a:r>
          </a:p>
          <a:p>
            <a:endParaRPr lang="en-CA" sz="1200" dirty="0"/>
          </a:p>
        </p:txBody>
      </p:sp>
      <p:sp>
        <p:nvSpPr>
          <p:cNvPr id="170" name="Flowchart: Alternate Process 169">
            <a:hlinkClick r:id="rId2"/>
          </p:cNvPr>
          <p:cNvSpPr/>
          <p:nvPr/>
        </p:nvSpPr>
        <p:spPr>
          <a:xfrm>
            <a:off x="6174012" y="2815287"/>
            <a:ext cx="1597810" cy="355521"/>
          </a:xfrm>
          <a:prstGeom prst="flowChartAlternateProcess">
            <a:avLst/>
          </a:prstGeom>
          <a:solidFill>
            <a:schemeClr val="accent1">
              <a:lumMod val="7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6. Analyze (Parallel)</a:t>
            </a:r>
            <a:endParaRPr lang="en-CA" sz="1000" dirty="0"/>
          </a:p>
        </p:txBody>
      </p:sp>
      <p:sp>
        <p:nvSpPr>
          <p:cNvPr id="201" name="TextBox 200"/>
          <p:cNvSpPr txBox="1"/>
          <p:nvPr/>
        </p:nvSpPr>
        <p:spPr>
          <a:xfrm>
            <a:off x="7654173" y="725194"/>
            <a:ext cx="22047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2060"/>
                </a:solidFill>
              </a:rPr>
              <a:t>CI Server (On Prem)</a:t>
            </a:r>
            <a:endParaRPr lang="en-CA" sz="1400" b="1" dirty="0">
              <a:solidFill>
                <a:srgbClr val="002060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9361909" y="363048"/>
            <a:ext cx="2692931" cy="369332"/>
            <a:chOff x="9489934" y="583"/>
            <a:chExt cx="2692931" cy="369332"/>
          </a:xfrm>
        </p:grpSpPr>
        <p:sp>
          <p:nvSpPr>
            <p:cNvPr id="269" name="TextBox 268"/>
            <p:cNvSpPr txBox="1"/>
            <p:nvPr/>
          </p:nvSpPr>
          <p:spPr>
            <a:xfrm>
              <a:off x="9489934" y="583"/>
              <a:ext cx="269293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MVP: Skateboard </a:t>
              </a:r>
              <a:endParaRPr lang="en-CA" dirty="0"/>
            </a:p>
          </p:txBody>
        </p:sp>
        <p:pic>
          <p:nvPicPr>
            <p:cNvPr id="270" name="Picture 26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94335" y="16863"/>
              <a:ext cx="863746" cy="332270"/>
            </a:xfrm>
            <a:prstGeom prst="rect">
              <a:avLst/>
            </a:prstGeom>
            <a:solidFill>
              <a:schemeClr val="bg1"/>
            </a:solidFill>
          </p:spPr>
        </p:pic>
      </p:grpSp>
      <p:grpSp>
        <p:nvGrpSpPr>
          <p:cNvPr id="241" name="Group 240"/>
          <p:cNvGrpSpPr/>
          <p:nvPr/>
        </p:nvGrpSpPr>
        <p:grpSpPr>
          <a:xfrm>
            <a:off x="7476456" y="4399700"/>
            <a:ext cx="2988263" cy="352852"/>
            <a:chOff x="7378150" y="4728147"/>
            <a:chExt cx="2988263" cy="352852"/>
          </a:xfrm>
        </p:grpSpPr>
        <p:sp>
          <p:nvSpPr>
            <p:cNvPr id="237" name="TextBox 236"/>
            <p:cNvSpPr txBox="1"/>
            <p:nvPr/>
          </p:nvSpPr>
          <p:spPr>
            <a:xfrm>
              <a:off x="7881759" y="4804000"/>
              <a:ext cx="24846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(Server) </a:t>
              </a:r>
              <a:r>
                <a:rPr lang="en-US" sz="1200" dirty="0"/>
                <a:t>– </a:t>
              </a:r>
              <a:r>
                <a:rPr lang="en-US" sz="1200" dirty="0" smtClean="0"/>
                <a:t>Push </a:t>
              </a:r>
              <a:r>
                <a:rPr lang="en-US" sz="1200" dirty="0"/>
                <a:t>deployment artifacts</a:t>
              </a:r>
              <a:endParaRPr lang="en-CA" sz="1200" dirty="0"/>
            </a:p>
          </p:txBody>
        </p:sp>
        <p:pic>
          <p:nvPicPr>
            <p:cNvPr id="128" name="Picture 12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8150" y="4728147"/>
              <a:ext cx="517210" cy="324760"/>
            </a:xfrm>
            <a:prstGeom prst="rect">
              <a:avLst/>
            </a:prstGeom>
          </p:spPr>
        </p:pic>
      </p:grpSp>
      <p:sp>
        <p:nvSpPr>
          <p:cNvPr id="171" name="Rectangle 170"/>
          <p:cNvSpPr/>
          <p:nvPr/>
        </p:nvSpPr>
        <p:spPr>
          <a:xfrm>
            <a:off x="5172747" y="6307490"/>
            <a:ext cx="1201753" cy="36576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000" dirty="0" smtClean="0">
                <a:solidFill>
                  <a:srgbClr val="002060"/>
                </a:solidFill>
              </a:rPr>
              <a:t>AWS </a:t>
            </a:r>
            <a:r>
              <a:rPr lang="en-US" sz="1000" dirty="0" smtClean="0">
                <a:solidFill>
                  <a:srgbClr val="002060"/>
                </a:solidFill>
              </a:rPr>
              <a:t>Dev </a:t>
            </a:r>
            <a:r>
              <a:rPr lang="en-US" sz="1000" dirty="0" err="1" smtClean="0">
                <a:solidFill>
                  <a:srgbClr val="002060"/>
                </a:solidFill>
              </a:rPr>
              <a:t>Env</a:t>
            </a:r>
            <a:endParaRPr lang="en-CA" sz="1000" dirty="0">
              <a:solidFill>
                <a:srgbClr val="002060"/>
              </a:solidFill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7283615" y="6307490"/>
            <a:ext cx="1446051" cy="36576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000" dirty="0">
                <a:solidFill>
                  <a:srgbClr val="002060"/>
                </a:solidFill>
              </a:rPr>
              <a:t>AWS </a:t>
            </a:r>
            <a:r>
              <a:rPr lang="en-US" sz="1000" dirty="0" smtClean="0">
                <a:solidFill>
                  <a:srgbClr val="002060"/>
                </a:solidFill>
              </a:rPr>
              <a:t>UAT/SIT</a:t>
            </a:r>
            <a:r>
              <a:rPr lang="en-US" sz="1000" dirty="0">
                <a:solidFill>
                  <a:srgbClr val="002060"/>
                </a:solidFill>
              </a:rPr>
              <a:t/>
            </a:r>
            <a:br>
              <a:rPr lang="en-US" sz="1000" dirty="0">
                <a:solidFill>
                  <a:srgbClr val="002060"/>
                </a:solidFill>
              </a:rPr>
            </a:br>
            <a:r>
              <a:rPr lang="en-US" sz="1000" dirty="0" err="1">
                <a:solidFill>
                  <a:srgbClr val="002060"/>
                </a:solidFill>
              </a:rPr>
              <a:t>Env</a:t>
            </a:r>
            <a:endParaRPr lang="en-CA" sz="1000" dirty="0">
              <a:solidFill>
                <a:srgbClr val="002060"/>
              </a:solidFill>
            </a:endParaRPr>
          </a:p>
        </p:txBody>
      </p:sp>
      <p:sp>
        <p:nvSpPr>
          <p:cNvPr id="175" name="Rectangle 174"/>
          <p:cNvSpPr/>
          <p:nvPr/>
        </p:nvSpPr>
        <p:spPr>
          <a:xfrm>
            <a:off x="9183935" y="6307490"/>
            <a:ext cx="1576154" cy="36576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000" dirty="0" smtClean="0">
                <a:solidFill>
                  <a:srgbClr val="002060"/>
                </a:solidFill>
              </a:rPr>
              <a:t>AWS </a:t>
            </a:r>
            <a:r>
              <a:rPr lang="en-US" sz="1000" dirty="0" smtClean="0">
                <a:solidFill>
                  <a:srgbClr val="002060"/>
                </a:solidFill>
              </a:rPr>
              <a:t>PROD </a:t>
            </a:r>
            <a:r>
              <a:rPr lang="en-US" sz="1000" dirty="0" err="1" smtClean="0">
                <a:solidFill>
                  <a:srgbClr val="002060"/>
                </a:solidFill>
              </a:rPr>
              <a:t>Env</a:t>
            </a:r>
            <a:endParaRPr lang="en-CA" sz="1000" dirty="0">
              <a:solidFill>
                <a:srgbClr val="002060"/>
              </a:solidFill>
            </a:endParaRPr>
          </a:p>
        </p:txBody>
      </p:sp>
      <p:sp>
        <p:nvSpPr>
          <p:cNvPr id="122" name="Right Arrow 121"/>
          <p:cNvSpPr/>
          <p:nvPr/>
        </p:nvSpPr>
        <p:spPr>
          <a:xfrm>
            <a:off x="5574386" y="2904467"/>
            <a:ext cx="591141" cy="138823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8" name="TextBox 97"/>
          <p:cNvSpPr txBox="1"/>
          <p:nvPr/>
        </p:nvSpPr>
        <p:spPr>
          <a:xfrm>
            <a:off x="8150964" y="1310574"/>
            <a:ext cx="2182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sz="1050" dirty="0"/>
              <a:t>(Server) </a:t>
            </a:r>
            <a:r>
              <a:rPr lang="en-US" sz="1100" dirty="0" smtClean="0"/>
              <a:t>– To Get Dependencies</a:t>
            </a:r>
            <a:endParaRPr lang="en-CA" sz="1100" dirty="0"/>
          </a:p>
        </p:txBody>
      </p:sp>
      <p:pic>
        <p:nvPicPr>
          <p:cNvPr id="125" name="Picture 1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3314" y="1313517"/>
            <a:ext cx="603509" cy="378948"/>
          </a:xfrm>
          <a:prstGeom prst="rect">
            <a:avLst/>
          </a:prstGeom>
        </p:spPr>
      </p:pic>
      <p:grpSp>
        <p:nvGrpSpPr>
          <p:cNvPr id="30" name="Group 29"/>
          <p:cNvGrpSpPr/>
          <p:nvPr/>
        </p:nvGrpSpPr>
        <p:grpSpPr>
          <a:xfrm>
            <a:off x="7496611" y="2316950"/>
            <a:ext cx="4879570" cy="390846"/>
            <a:chOff x="6939564" y="2012041"/>
            <a:chExt cx="4879570" cy="390846"/>
          </a:xfrm>
        </p:grpSpPr>
        <p:sp>
          <p:nvSpPr>
            <p:cNvPr id="99" name="TextBox 98"/>
            <p:cNvSpPr txBox="1"/>
            <p:nvPr/>
          </p:nvSpPr>
          <p:spPr>
            <a:xfrm>
              <a:off x="7416473" y="2033555"/>
              <a:ext cx="44026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(Server) </a:t>
              </a:r>
              <a:r>
                <a:rPr lang="en-US" sz="1050" dirty="0" smtClean="0"/>
                <a:t>–</a:t>
              </a:r>
              <a:r>
                <a:rPr lang="en-US" dirty="0" smtClean="0"/>
                <a:t> </a:t>
              </a:r>
              <a:r>
                <a:rPr lang="en-US" sz="1100" dirty="0" smtClean="0"/>
                <a:t>Publish Artifacts on </a:t>
              </a:r>
              <a:r>
                <a:rPr lang="en-US" sz="1100" dirty="0" err="1" smtClean="0"/>
                <a:t>Artifactory</a:t>
              </a:r>
              <a:endParaRPr lang="en-CA" sz="1100" dirty="0"/>
            </a:p>
          </p:txBody>
        </p:sp>
        <p:pic>
          <p:nvPicPr>
            <p:cNvPr id="131" name="Picture 13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9564" y="2012041"/>
              <a:ext cx="517210" cy="324760"/>
            </a:xfrm>
            <a:prstGeom prst="rect">
              <a:avLst/>
            </a:prstGeom>
          </p:spPr>
        </p:pic>
      </p:grpSp>
      <p:pic>
        <p:nvPicPr>
          <p:cNvPr id="139" name="Picture 13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1138" y="1137441"/>
            <a:ext cx="555772" cy="142214"/>
          </a:xfrm>
          <a:prstGeom prst="rect">
            <a:avLst/>
          </a:prstGeom>
        </p:spPr>
      </p:pic>
      <p:sp>
        <p:nvSpPr>
          <p:cNvPr id="142" name="TextBox 141"/>
          <p:cNvSpPr txBox="1"/>
          <p:nvPr/>
        </p:nvSpPr>
        <p:spPr>
          <a:xfrm>
            <a:off x="7475331" y="1687209"/>
            <a:ext cx="3045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Run Test cases on Build</a:t>
            </a:r>
            <a:r>
              <a:rPr lang="en-US" sz="1400" dirty="0" smtClean="0"/>
              <a:t> </a:t>
            </a:r>
            <a:r>
              <a:rPr lang="en-US" sz="1000" dirty="0"/>
              <a:t>(Optional)</a:t>
            </a:r>
            <a:endParaRPr lang="en-CA" sz="1000" dirty="0"/>
          </a:p>
        </p:txBody>
      </p:sp>
      <p:pic>
        <p:nvPicPr>
          <p:cNvPr id="149" name="Picture 14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0040" y="1930948"/>
            <a:ext cx="361942" cy="361942"/>
          </a:xfrm>
          <a:prstGeom prst="rect">
            <a:avLst/>
          </a:prstGeom>
        </p:spPr>
      </p:pic>
      <p:cxnSp>
        <p:nvCxnSpPr>
          <p:cNvPr id="140" name="Straight Arrow Connector 139"/>
          <p:cNvCxnSpPr/>
          <p:nvPr/>
        </p:nvCxnSpPr>
        <p:spPr>
          <a:xfrm>
            <a:off x="7257574" y="1185788"/>
            <a:ext cx="1835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7261751" y="1506352"/>
            <a:ext cx="1835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>
            <a:off x="7248153" y="1847939"/>
            <a:ext cx="1835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>
            <a:off x="7252330" y="2483812"/>
            <a:ext cx="1835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20" name="Picture 1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5613" y="3165606"/>
            <a:ext cx="953813" cy="258175"/>
          </a:xfrm>
          <a:prstGeom prst="rect">
            <a:avLst/>
          </a:prstGeom>
        </p:spPr>
      </p:pic>
      <p:sp>
        <p:nvSpPr>
          <p:cNvPr id="126" name="TextBox 125"/>
          <p:cNvSpPr txBox="1"/>
          <p:nvPr/>
        </p:nvSpPr>
        <p:spPr>
          <a:xfrm>
            <a:off x="8874063" y="3360959"/>
            <a:ext cx="150682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(Server) Scheduled?</a:t>
            </a:r>
            <a:endParaRPr lang="en-CA" sz="105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7240948" y="3171024"/>
            <a:ext cx="1955" cy="7005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/>
          <p:nvPr/>
        </p:nvCxnSpPr>
        <p:spPr>
          <a:xfrm>
            <a:off x="7273113" y="4271548"/>
            <a:ext cx="1835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/>
          <p:nvPr/>
        </p:nvCxnSpPr>
        <p:spPr>
          <a:xfrm>
            <a:off x="7263272" y="4593121"/>
            <a:ext cx="1835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4" name="Flowchart: Alternate Process 183">
            <a:hlinkClick r:id="rId8"/>
          </p:cNvPr>
          <p:cNvSpPr/>
          <p:nvPr/>
        </p:nvSpPr>
        <p:spPr>
          <a:xfrm>
            <a:off x="5326828" y="4089304"/>
            <a:ext cx="1587669" cy="471496"/>
          </a:xfrm>
          <a:prstGeom prst="flowChartAlternateProcess">
            <a:avLst/>
          </a:prstGeom>
          <a:solidFill>
            <a:schemeClr val="accent1">
              <a:lumMod val="7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7. </a:t>
            </a:r>
            <a:r>
              <a:rPr lang="en-US" sz="1000" dirty="0" smtClean="0"/>
              <a:t>Deploy (Job)</a:t>
            </a:r>
            <a:endParaRPr lang="en-CA" sz="1000" dirty="0"/>
          </a:p>
        </p:txBody>
      </p:sp>
      <p:sp>
        <p:nvSpPr>
          <p:cNvPr id="135" name="Down Arrow 134"/>
          <p:cNvSpPr/>
          <p:nvPr/>
        </p:nvSpPr>
        <p:spPr>
          <a:xfrm>
            <a:off x="5523527" y="1394241"/>
            <a:ext cx="135400" cy="2666945"/>
          </a:xfrm>
          <a:prstGeom prst="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9" name="Flowchart: Alternate Process 168">
            <a:hlinkClick r:id="rId9"/>
          </p:cNvPr>
          <p:cNvSpPr/>
          <p:nvPr/>
        </p:nvSpPr>
        <p:spPr>
          <a:xfrm>
            <a:off x="5361527" y="848740"/>
            <a:ext cx="1608000" cy="530396"/>
          </a:xfrm>
          <a:prstGeom prst="flowChartAlternateProcess">
            <a:avLst/>
          </a:prstGeom>
          <a:solidFill>
            <a:schemeClr val="accent1">
              <a:lumMod val="7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5. Build (Job)</a:t>
            </a:r>
            <a:endParaRPr lang="en-CA" sz="1000" dirty="0"/>
          </a:p>
        </p:txBody>
      </p:sp>
      <p:sp>
        <p:nvSpPr>
          <p:cNvPr id="207" name="Down Arrow 206"/>
          <p:cNvSpPr/>
          <p:nvPr/>
        </p:nvSpPr>
        <p:spPr>
          <a:xfrm>
            <a:off x="7887170" y="6091177"/>
            <a:ext cx="163865" cy="204728"/>
          </a:xfrm>
          <a:prstGeom prst="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4" name="Down Arrow 203"/>
          <p:cNvSpPr/>
          <p:nvPr/>
        </p:nvSpPr>
        <p:spPr>
          <a:xfrm>
            <a:off x="9846599" y="6077841"/>
            <a:ext cx="167692" cy="221856"/>
          </a:xfrm>
          <a:prstGeom prst="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6" name="Rounded Rectangle 145"/>
          <p:cNvSpPr/>
          <p:nvPr/>
        </p:nvSpPr>
        <p:spPr>
          <a:xfrm>
            <a:off x="6326136" y="4884774"/>
            <a:ext cx="4259091" cy="242727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Approve</a:t>
            </a:r>
            <a:endParaRPr lang="en-CA" sz="1400" b="1" dirty="0">
              <a:solidFill>
                <a:schemeClr val="bg1"/>
              </a:solidFill>
            </a:endParaRPr>
          </a:p>
        </p:txBody>
      </p:sp>
      <p:sp>
        <p:nvSpPr>
          <p:cNvPr id="147" name="Right Arrow 146"/>
          <p:cNvSpPr/>
          <p:nvPr/>
        </p:nvSpPr>
        <p:spPr>
          <a:xfrm>
            <a:off x="5604924" y="4919015"/>
            <a:ext cx="713618" cy="141668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6" name="TextBox 135"/>
          <p:cNvSpPr txBox="1"/>
          <p:nvPr/>
        </p:nvSpPr>
        <p:spPr>
          <a:xfrm>
            <a:off x="587791" y="6347816"/>
            <a:ext cx="38865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Intake &amp; Work </a:t>
            </a:r>
            <a:r>
              <a:rPr lang="en-US" sz="1200" dirty="0" smtClean="0"/>
              <a:t>Management tracked with Kanban Board</a:t>
            </a:r>
            <a:endParaRPr lang="en-CA" sz="1200" dirty="0"/>
          </a:p>
        </p:txBody>
      </p:sp>
      <p:cxnSp>
        <p:nvCxnSpPr>
          <p:cNvPr id="162" name="Straight Connector 161"/>
          <p:cNvCxnSpPr/>
          <p:nvPr/>
        </p:nvCxnSpPr>
        <p:spPr>
          <a:xfrm flipH="1">
            <a:off x="7240948" y="1004220"/>
            <a:ext cx="3662" cy="170357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>
            <a:off x="7268543" y="4149370"/>
            <a:ext cx="540" cy="6434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1" name="Picture 6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596" y="820695"/>
            <a:ext cx="479298" cy="46491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943" y="1577697"/>
            <a:ext cx="1098261" cy="20012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63" name="TextBox 262"/>
          <p:cNvSpPr txBox="1"/>
          <p:nvPr/>
        </p:nvSpPr>
        <p:spPr>
          <a:xfrm>
            <a:off x="2757565" y="1557878"/>
            <a:ext cx="157477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(/GIT CLI / IDE plugins)`</a:t>
            </a:r>
            <a:endParaRPr lang="en-CA" sz="1050" dirty="0"/>
          </a:p>
        </p:txBody>
      </p:sp>
      <p:sp>
        <p:nvSpPr>
          <p:cNvPr id="90" name="Right Arrow 89"/>
          <p:cNvSpPr/>
          <p:nvPr/>
        </p:nvSpPr>
        <p:spPr>
          <a:xfrm>
            <a:off x="2553135" y="837724"/>
            <a:ext cx="2809382" cy="506561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Trigger build from Develop branch Manually/</a:t>
            </a:r>
            <a:r>
              <a:rPr lang="en-CA" sz="900" dirty="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AutoTrigger</a:t>
            </a:r>
            <a:r>
              <a:rPr lang="en-CA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by web hook</a:t>
            </a:r>
            <a:endParaRPr lang="en-CA" sz="9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Up-Down Arrow 10"/>
          <p:cNvSpPr/>
          <p:nvPr/>
        </p:nvSpPr>
        <p:spPr>
          <a:xfrm>
            <a:off x="2287904" y="1297193"/>
            <a:ext cx="90781" cy="27687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75" y="6379400"/>
            <a:ext cx="495045" cy="193336"/>
          </a:xfrm>
          <a:prstGeom prst="rect">
            <a:avLst/>
          </a:prstGeom>
        </p:spPr>
      </p:pic>
      <p:pic>
        <p:nvPicPr>
          <p:cNvPr id="264" name="Picture 26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576870" y="2042794"/>
            <a:ext cx="842505" cy="145580"/>
          </a:xfrm>
          <a:prstGeom prst="rect">
            <a:avLst/>
          </a:prstGeom>
        </p:spPr>
      </p:pic>
      <p:pic>
        <p:nvPicPr>
          <p:cNvPr id="265" name="Picture 26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185090" y="1098383"/>
            <a:ext cx="504687" cy="215515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156" y="818255"/>
            <a:ext cx="458397" cy="59981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1" name="TextBox 150"/>
          <p:cNvSpPr txBox="1"/>
          <p:nvPr/>
        </p:nvSpPr>
        <p:spPr>
          <a:xfrm>
            <a:off x="6988287" y="3524912"/>
            <a:ext cx="1309722" cy="1907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dirty="0"/>
              <a:t>     TODO scanner</a:t>
            </a:r>
            <a:endParaRPr lang="en-CA" sz="900" dirty="0"/>
          </a:p>
        </p:txBody>
      </p:sp>
      <p:sp>
        <p:nvSpPr>
          <p:cNvPr id="152" name="TextBox 151"/>
          <p:cNvSpPr txBox="1"/>
          <p:nvPr/>
        </p:nvSpPr>
        <p:spPr>
          <a:xfrm>
            <a:off x="6978836" y="3244817"/>
            <a:ext cx="1292983" cy="246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Warnings</a:t>
            </a:r>
            <a:endParaRPr lang="en-CA" sz="1000" dirty="0"/>
          </a:p>
        </p:txBody>
      </p:sp>
      <p:sp>
        <p:nvSpPr>
          <p:cNvPr id="109" name="TextBox 108"/>
          <p:cNvSpPr txBox="1"/>
          <p:nvPr/>
        </p:nvSpPr>
        <p:spPr>
          <a:xfrm>
            <a:off x="788151" y="841574"/>
            <a:ext cx="13791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err="1" smtClean="0">
                <a:solidFill>
                  <a:srgbClr val="002060"/>
                </a:solidFill>
              </a:rPr>
              <a:t>Bitbucket</a:t>
            </a:r>
            <a:r>
              <a:rPr lang="en-US" sz="1100" b="1" dirty="0" smtClean="0">
                <a:solidFill>
                  <a:srgbClr val="002060"/>
                </a:solidFill>
              </a:rPr>
              <a:t> </a:t>
            </a:r>
            <a:r>
              <a:rPr lang="en-US" sz="1100" b="1" dirty="0">
                <a:solidFill>
                  <a:srgbClr val="002060"/>
                </a:solidFill>
              </a:rPr>
              <a:t>(On Prem)</a:t>
            </a:r>
            <a:endParaRPr lang="en-CA" sz="1100" b="1" dirty="0">
              <a:solidFill>
                <a:srgbClr val="002060"/>
              </a:solidFill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7484642" y="1047563"/>
            <a:ext cx="90281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i="1" dirty="0" err="1">
                <a:solidFill>
                  <a:srgbClr val="00B0F0"/>
                </a:solidFill>
                <a:latin typeface="Oleo Script"/>
              </a:rPr>
              <a:t>PyBuilder</a:t>
            </a:r>
            <a:endParaRPr lang="en-US" b="1" i="1" dirty="0">
              <a:solidFill>
                <a:srgbClr val="00B0F0"/>
              </a:solidFill>
              <a:effectLst/>
              <a:latin typeface="Oleo Script"/>
            </a:endParaRPr>
          </a:p>
        </p:txBody>
      </p:sp>
      <p:sp>
        <p:nvSpPr>
          <p:cNvPr id="121" name="Rounded Rectangle 120"/>
          <p:cNvSpPr/>
          <p:nvPr/>
        </p:nvSpPr>
        <p:spPr>
          <a:xfrm>
            <a:off x="5395349" y="5261293"/>
            <a:ext cx="6316889" cy="3430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CA" sz="1400" dirty="0"/>
          </a:p>
        </p:txBody>
      </p:sp>
      <p:sp>
        <p:nvSpPr>
          <p:cNvPr id="123" name="Rounded Rectangle 122"/>
          <p:cNvSpPr/>
          <p:nvPr/>
        </p:nvSpPr>
        <p:spPr>
          <a:xfrm>
            <a:off x="5395348" y="5762946"/>
            <a:ext cx="6316889" cy="3430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CA" sz="1400" dirty="0"/>
          </a:p>
        </p:txBody>
      </p:sp>
      <p:cxnSp>
        <p:nvCxnSpPr>
          <p:cNvPr id="130" name="Straight Connector 129"/>
          <p:cNvCxnSpPr/>
          <p:nvPr/>
        </p:nvCxnSpPr>
        <p:spPr>
          <a:xfrm>
            <a:off x="7280739" y="5259051"/>
            <a:ext cx="7691" cy="8632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>
            <a:off x="7264597" y="5442298"/>
            <a:ext cx="1835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7428012" y="5223103"/>
            <a:ext cx="19735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Pipeline</a:t>
            </a:r>
            <a:r>
              <a:rPr lang="en-US" sz="1600" dirty="0"/>
              <a:t> </a:t>
            </a:r>
            <a:r>
              <a:rPr lang="en-US" sz="1100" dirty="0"/>
              <a:t>(Automated </a:t>
            </a:r>
            <a:r>
              <a:rPr lang="en-US" sz="1100" dirty="0" smtClean="0"/>
              <a:t>Trigger</a:t>
            </a:r>
            <a:r>
              <a:rPr lang="en-US" sz="1100" dirty="0"/>
              <a:t>)</a:t>
            </a:r>
          </a:p>
          <a:p>
            <a:endParaRPr lang="en-CA" sz="1200" dirty="0"/>
          </a:p>
        </p:txBody>
      </p:sp>
      <p:sp>
        <p:nvSpPr>
          <p:cNvPr id="145" name="TextBox 144"/>
          <p:cNvSpPr txBox="1"/>
          <p:nvPr/>
        </p:nvSpPr>
        <p:spPr>
          <a:xfrm>
            <a:off x="7428014" y="5781308"/>
            <a:ext cx="37109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Copy Deployment files on S3 </a:t>
            </a:r>
            <a:r>
              <a:rPr lang="en-US" sz="1200" dirty="0" smtClean="0"/>
              <a:t>triggering from </a:t>
            </a:r>
            <a:r>
              <a:rPr lang="en-US" sz="1200" dirty="0" err="1" smtClean="0"/>
              <a:t>CodeDeploy</a:t>
            </a:r>
            <a:endParaRPr lang="en-US" sz="1100" dirty="0"/>
          </a:p>
        </p:txBody>
      </p:sp>
      <p:cxnSp>
        <p:nvCxnSpPr>
          <p:cNvPr id="155" name="Straight Arrow Connector 154"/>
          <p:cNvCxnSpPr/>
          <p:nvPr/>
        </p:nvCxnSpPr>
        <p:spPr>
          <a:xfrm>
            <a:off x="7264599" y="5934488"/>
            <a:ext cx="1835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8539967" y="2861575"/>
            <a:ext cx="22047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2060"/>
                </a:solidFill>
              </a:rPr>
              <a:t>Sonar Server(On </a:t>
            </a:r>
            <a:r>
              <a:rPr lang="en-US" sz="1400" b="1" dirty="0">
                <a:solidFill>
                  <a:srgbClr val="002060"/>
                </a:solidFill>
              </a:rPr>
              <a:t>Prem)</a:t>
            </a:r>
            <a:endParaRPr lang="en-CA" sz="1400" b="1" dirty="0">
              <a:solidFill>
                <a:srgbClr val="002060"/>
              </a:solidFill>
            </a:endParaRPr>
          </a:p>
        </p:txBody>
      </p:sp>
      <p:sp>
        <p:nvSpPr>
          <p:cNvPr id="161" name="Rounded Rectangle 160"/>
          <p:cNvSpPr/>
          <p:nvPr/>
        </p:nvSpPr>
        <p:spPr>
          <a:xfrm>
            <a:off x="10795521" y="1029989"/>
            <a:ext cx="1202275" cy="38015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CA" sz="14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1012427" y="3513208"/>
            <a:ext cx="838200" cy="7810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1010591" y="1589261"/>
            <a:ext cx="752475" cy="80962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883944" y="1019440"/>
            <a:ext cx="10905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 smtClean="0"/>
              <a:t>Onprem</a:t>
            </a:r>
            <a:r>
              <a:rPr lang="en-US" sz="1100" dirty="0" smtClean="0"/>
              <a:t> </a:t>
            </a:r>
            <a:r>
              <a:rPr lang="en-US" sz="1100" dirty="0" smtClean="0"/>
              <a:t>Alternative</a:t>
            </a:r>
            <a:endParaRPr lang="en-US" sz="1100" dirty="0"/>
          </a:p>
        </p:txBody>
      </p:sp>
      <p:sp>
        <p:nvSpPr>
          <p:cNvPr id="16" name="TextBox 15"/>
          <p:cNvSpPr txBox="1"/>
          <p:nvPr/>
        </p:nvSpPr>
        <p:spPr>
          <a:xfrm>
            <a:off x="10897795" y="4408094"/>
            <a:ext cx="1076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Not In </a:t>
            </a:r>
            <a:r>
              <a:rPr lang="en-US" sz="1200" dirty="0" smtClean="0">
                <a:solidFill>
                  <a:srgbClr val="FF0000"/>
                </a:solidFill>
              </a:rPr>
              <a:t>Scope </a:t>
            </a:r>
            <a:r>
              <a:rPr lang="en-US" sz="1200" dirty="0" smtClean="0">
                <a:solidFill>
                  <a:srgbClr val="FF0000"/>
                </a:solidFill>
              </a:rPr>
              <a:t>for this phase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1112151" y="2523130"/>
            <a:ext cx="609600" cy="8191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310246" y="5674245"/>
            <a:ext cx="476884" cy="299895"/>
          </a:xfrm>
          <a:prstGeom prst="rect">
            <a:avLst/>
          </a:prstGeom>
          <a:effectLst>
            <a:glow rad="63500">
              <a:schemeClr val="accent1">
                <a:lumMod val="75000"/>
                <a:alpha val="40000"/>
              </a:schemeClr>
            </a:glow>
            <a:softEdge rad="12700"/>
          </a:effectLst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271765" y="5225234"/>
            <a:ext cx="1130729" cy="312644"/>
          </a:xfrm>
          <a:prstGeom prst="rect">
            <a:avLst/>
          </a:prstGeom>
          <a:effectLst>
            <a:glow rad="63500">
              <a:schemeClr val="accent1">
                <a:lumMod val="75000"/>
                <a:alpha val="40000"/>
              </a:schemeClr>
            </a:glow>
            <a:reflection stA="45000" endPos="2000" dist="50800" dir="5400000" sy="-100000" algn="bl" rotWithShape="0"/>
          </a:effectLst>
        </p:spPr>
      </p:pic>
      <p:pic>
        <p:nvPicPr>
          <p:cNvPr id="167" name="Picture 4" descr="Image result for aws cloud png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2239" y="4937792"/>
            <a:ext cx="877135" cy="877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8" name="Picture 4" descr="Image result for aws cloud png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5127" y="5406583"/>
            <a:ext cx="877135" cy="877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" name="Picture 4" descr="Image result for aws cloud png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9428" y="2304229"/>
            <a:ext cx="877135" cy="877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" name="Rounded Rectangle 132"/>
          <p:cNvSpPr/>
          <p:nvPr/>
        </p:nvSpPr>
        <p:spPr>
          <a:xfrm>
            <a:off x="176339" y="1817814"/>
            <a:ext cx="4793400" cy="4281327"/>
          </a:xfrm>
          <a:prstGeom prst="roundRect">
            <a:avLst/>
          </a:prstGeom>
          <a:solidFill>
            <a:srgbClr val="92D050">
              <a:alpha val="22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tIns="0" bIns="0" rtlCol="0" anchor="b" anchorCtr="0"/>
          <a:lstStyle/>
          <a:p>
            <a:pPr algn="ctr"/>
            <a:endParaRPr lang="en-US" sz="1100" dirty="0">
              <a:solidFill>
                <a:srgbClr val="00B050"/>
              </a:solidFill>
            </a:endParaRPr>
          </a:p>
        </p:txBody>
      </p:sp>
      <p:sp>
        <p:nvSpPr>
          <p:cNvPr id="164" name="Down Arrow 163"/>
          <p:cNvSpPr/>
          <p:nvPr/>
        </p:nvSpPr>
        <p:spPr>
          <a:xfrm>
            <a:off x="1753753" y="1778707"/>
            <a:ext cx="99297" cy="162352"/>
          </a:xfrm>
          <a:prstGeom prst="down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7" name="Down Arrow 176"/>
          <p:cNvSpPr/>
          <p:nvPr/>
        </p:nvSpPr>
        <p:spPr>
          <a:xfrm rot="10800000">
            <a:off x="2578550" y="1774069"/>
            <a:ext cx="99297" cy="162352"/>
          </a:xfrm>
          <a:prstGeom prst="down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9" name="TextBox 158"/>
          <p:cNvSpPr txBox="1"/>
          <p:nvPr/>
        </p:nvSpPr>
        <p:spPr>
          <a:xfrm>
            <a:off x="3172464" y="1857683"/>
            <a:ext cx="1519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 dirty="0" smtClean="0">
                <a:solidFill>
                  <a:srgbClr val="002060"/>
                </a:solidFill>
              </a:rPr>
              <a:t>Processes needs to be defined</a:t>
            </a:r>
            <a:endParaRPr lang="en-CA" sz="900" b="1" dirty="0">
              <a:solidFill>
                <a:srgbClr val="002060"/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1079556" y="5854970"/>
            <a:ext cx="23717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00B050"/>
                </a:solidFill>
              </a:rPr>
              <a:t>Existing Application/ Enhancement</a:t>
            </a:r>
            <a:endParaRPr lang="en-CA" sz="1200" dirty="0">
              <a:solidFill>
                <a:srgbClr val="00B050"/>
              </a:solidFill>
            </a:endParaRPr>
          </a:p>
        </p:txBody>
      </p:sp>
      <p:sp>
        <p:nvSpPr>
          <p:cNvPr id="154" name="Rounded Rectangle 153"/>
          <p:cNvSpPr/>
          <p:nvPr/>
        </p:nvSpPr>
        <p:spPr>
          <a:xfrm>
            <a:off x="2320513" y="1849245"/>
            <a:ext cx="2503795" cy="4077777"/>
          </a:xfrm>
          <a:prstGeom prst="roundRect">
            <a:avLst/>
          </a:prstGeom>
          <a:solidFill>
            <a:schemeClr val="accent1">
              <a:lumMod val="75000"/>
              <a:alpha val="22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tIns="0" bIns="0" rtlCol="0" anchor="b" anchorCtr="0"/>
          <a:lstStyle/>
          <a:p>
            <a:pPr algn="ctr"/>
            <a:r>
              <a:rPr lang="en-US" sz="1100" dirty="0" smtClean="0"/>
              <a:t>New Project Development</a:t>
            </a:r>
            <a:endParaRPr lang="en-US" sz="1100" dirty="0"/>
          </a:p>
        </p:txBody>
      </p:sp>
      <p:sp>
        <p:nvSpPr>
          <p:cNvPr id="166" name="Flowchart: Alternate Process 165">
            <a:hlinkClick r:id="rId22"/>
          </p:cNvPr>
          <p:cNvSpPr/>
          <p:nvPr/>
        </p:nvSpPr>
        <p:spPr>
          <a:xfrm>
            <a:off x="2394592" y="1944039"/>
            <a:ext cx="1122688" cy="530396"/>
          </a:xfrm>
          <a:prstGeom prst="flowChartAlternateProcess">
            <a:avLst/>
          </a:prstGeom>
          <a:solidFill>
            <a:schemeClr val="accent1">
              <a:lumMod val="7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4. </a:t>
            </a:r>
            <a:r>
              <a:rPr lang="en-US" sz="1000" dirty="0" smtClean="0"/>
              <a:t>Approve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000" dirty="0" smtClean="0"/>
              <a:t>(generate PR)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000" dirty="0"/>
              <a:t>(Push Code</a:t>
            </a:r>
            <a:r>
              <a:rPr lang="en-US" sz="1000" dirty="0" smtClean="0"/>
              <a:t>)</a:t>
            </a:r>
            <a:endParaRPr lang="en-US" sz="1000" dirty="0"/>
          </a:p>
        </p:txBody>
      </p:sp>
      <p:sp>
        <p:nvSpPr>
          <p:cNvPr id="88" name="Up Arrow 87"/>
          <p:cNvSpPr/>
          <p:nvPr/>
        </p:nvSpPr>
        <p:spPr>
          <a:xfrm>
            <a:off x="3073009" y="2467826"/>
            <a:ext cx="135236" cy="629024"/>
          </a:xfrm>
          <a:prstGeom prst="up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6" name="Down Arrow 85"/>
          <p:cNvSpPr/>
          <p:nvPr/>
        </p:nvSpPr>
        <p:spPr>
          <a:xfrm>
            <a:off x="1211079" y="2429585"/>
            <a:ext cx="178751" cy="602731"/>
          </a:xfrm>
          <a:prstGeom prst="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5" name="Flowchart: Alternate Process 164">
            <a:hlinkClick r:id="rId23"/>
          </p:cNvPr>
          <p:cNvSpPr/>
          <p:nvPr/>
        </p:nvSpPr>
        <p:spPr>
          <a:xfrm>
            <a:off x="826420" y="1958707"/>
            <a:ext cx="993034" cy="530396"/>
          </a:xfrm>
          <a:prstGeom prst="flowChartAlternateProcess">
            <a:avLst/>
          </a:prstGeom>
          <a:solidFill>
            <a:schemeClr val="accent1">
              <a:lumMod val="7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ctr">
              <a:buAutoNum type="arabicPeriod"/>
            </a:pPr>
            <a:r>
              <a:rPr lang="en-US" sz="1000" dirty="0" smtClean="0"/>
              <a:t>Get code </a:t>
            </a:r>
          </a:p>
          <a:p>
            <a:pPr algn="ctr"/>
            <a:r>
              <a:rPr lang="en-CA" sz="1000" dirty="0" smtClean="0"/>
              <a:t>(</a:t>
            </a:r>
            <a:r>
              <a:rPr lang="en-CA" sz="1000" dirty="0" smtClean="0"/>
              <a:t>Pull Code)</a:t>
            </a:r>
            <a:endParaRPr lang="en-CA" sz="1000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32" y="2003261"/>
            <a:ext cx="406775" cy="4067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7" name="Rounded Rectangle 186"/>
          <p:cNvSpPr/>
          <p:nvPr/>
        </p:nvSpPr>
        <p:spPr>
          <a:xfrm>
            <a:off x="2458958" y="3077164"/>
            <a:ext cx="2049023" cy="241947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                                       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9" name="Straight Arrow Connector 188"/>
          <p:cNvCxnSpPr/>
          <p:nvPr/>
        </p:nvCxnSpPr>
        <p:spPr>
          <a:xfrm>
            <a:off x="2539506" y="4686666"/>
            <a:ext cx="1835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00" name="Picture 199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135" y="3659666"/>
            <a:ext cx="624687" cy="184296"/>
          </a:xfrm>
          <a:prstGeom prst="rect">
            <a:avLst/>
          </a:prstGeom>
        </p:spPr>
      </p:pic>
      <p:sp>
        <p:nvSpPr>
          <p:cNvPr id="202" name="TextBox 201"/>
          <p:cNvSpPr txBox="1"/>
          <p:nvPr/>
        </p:nvSpPr>
        <p:spPr>
          <a:xfrm>
            <a:off x="2674795" y="3317102"/>
            <a:ext cx="65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06" name="Straight Arrow Connector 205"/>
          <p:cNvCxnSpPr/>
          <p:nvPr/>
        </p:nvCxnSpPr>
        <p:spPr>
          <a:xfrm>
            <a:off x="2546007" y="3521902"/>
            <a:ext cx="1835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9" name="TextBox 208"/>
          <p:cNvSpPr txBox="1"/>
          <p:nvPr/>
        </p:nvSpPr>
        <p:spPr>
          <a:xfrm>
            <a:off x="2652143" y="4515845"/>
            <a:ext cx="1961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 Local Deployment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(Optional)</a:t>
            </a:r>
            <a:endParaRPr kumimoji="0" lang="en-CA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1" name="Flowchart: Alternate Process 210"/>
          <p:cNvSpPr/>
          <p:nvPr/>
        </p:nvSpPr>
        <p:spPr>
          <a:xfrm>
            <a:off x="2556832" y="2938887"/>
            <a:ext cx="1191899" cy="340043"/>
          </a:xfrm>
          <a:prstGeom prst="flowChartAlternateProcess">
            <a:avLst/>
          </a:prstGeom>
          <a:solidFill>
            <a:schemeClr val="accent1">
              <a:lumMod val="7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3. Develop</a:t>
            </a:r>
            <a:endParaRPr kumimoji="0" lang="en-CA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2" name="Right Arrow 211"/>
          <p:cNvSpPr/>
          <p:nvPr/>
        </p:nvSpPr>
        <p:spPr>
          <a:xfrm flipV="1">
            <a:off x="1764073" y="3026738"/>
            <a:ext cx="783397" cy="162371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13" name="Group 212"/>
          <p:cNvGrpSpPr/>
          <p:nvPr/>
        </p:nvGrpSpPr>
        <p:grpSpPr>
          <a:xfrm>
            <a:off x="231029" y="3007394"/>
            <a:ext cx="2101791" cy="2571621"/>
            <a:chOff x="105103" y="2871557"/>
            <a:chExt cx="2269607" cy="3163483"/>
          </a:xfrm>
        </p:grpSpPr>
        <p:sp>
          <p:nvSpPr>
            <p:cNvPr id="218" name="Rounded Rectangle 217"/>
            <p:cNvSpPr/>
            <p:nvPr/>
          </p:nvSpPr>
          <p:spPr>
            <a:xfrm>
              <a:off x="105103" y="3041109"/>
              <a:ext cx="2181162" cy="2993931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                                        </a:t>
              </a:r>
              <a:endPara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19" name="Straight Arrow Connector 218"/>
            <p:cNvCxnSpPr/>
            <p:nvPr/>
          </p:nvCxnSpPr>
          <p:spPr>
            <a:xfrm>
              <a:off x="204979" y="3487691"/>
              <a:ext cx="1835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TextBox 219"/>
            <p:cNvSpPr txBox="1"/>
            <p:nvPr/>
          </p:nvSpPr>
          <p:spPr>
            <a:xfrm>
              <a:off x="308206" y="4369901"/>
              <a:ext cx="20665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Test Local Deployment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(Optional)</a:t>
              </a:r>
              <a:endParaRPr kumimoji="0" lang="en-CA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1" name="Straight Arrow Connector 220"/>
            <p:cNvCxnSpPr/>
            <p:nvPr/>
          </p:nvCxnSpPr>
          <p:spPr>
            <a:xfrm>
              <a:off x="201979" y="4520312"/>
              <a:ext cx="1835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pic>
          <p:nvPicPr>
            <p:cNvPr id="222" name="Picture 22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673" y="5311005"/>
              <a:ext cx="443993" cy="411979"/>
            </a:xfrm>
            <a:prstGeom prst="rect">
              <a:avLst/>
            </a:prstGeom>
          </p:spPr>
        </p:pic>
        <p:cxnSp>
          <p:nvCxnSpPr>
            <p:cNvPr id="223" name="Straight Connector 222"/>
            <p:cNvCxnSpPr/>
            <p:nvPr/>
          </p:nvCxnSpPr>
          <p:spPr>
            <a:xfrm>
              <a:off x="201979" y="3161178"/>
              <a:ext cx="0" cy="2692197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Flowchart: Alternate Process 223"/>
            <p:cNvSpPr/>
            <p:nvPr/>
          </p:nvSpPr>
          <p:spPr>
            <a:xfrm>
              <a:off x="598307" y="2871557"/>
              <a:ext cx="1235833" cy="341499"/>
            </a:xfrm>
            <a:prstGeom prst="flowChartAlternateProcess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2. Build</a:t>
              </a:r>
              <a:endParaRPr kumimoji="0" lang="en-CA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215" name="Picture 2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72" y="3682074"/>
            <a:ext cx="604696" cy="1521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97912" y="3884653"/>
            <a:ext cx="516826" cy="22069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2719587" y="4059809"/>
            <a:ext cx="686281" cy="23395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54398" y="3379256"/>
            <a:ext cx="140294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b="1" i="1" dirty="0" err="1" smtClean="0">
                <a:solidFill>
                  <a:srgbClr val="00B0F0"/>
                </a:solidFill>
                <a:latin typeface="Oleo Script"/>
              </a:rPr>
              <a:t>PyBuilder</a:t>
            </a:r>
            <a:r>
              <a:rPr lang="en-US" sz="1100" b="1" i="1" dirty="0" smtClean="0">
                <a:solidFill>
                  <a:srgbClr val="00B0F0"/>
                </a:solidFill>
                <a:latin typeface="Oleo Script"/>
              </a:rPr>
              <a:t> </a:t>
            </a:r>
            <a:r>
              <a:rPr lang="en-US" sz="900" b="1" i="1" dirty="0" smtClean="0">
                <a:latin typeface="Oleo Script"/>
              </a:rPr>
              <a:t>(Python)</a:t>
            </a:r>
            <a:endParaRPr lang="en-US" sz="900" b="1" i="1" dirty="0">
              <a:effectLst/>
              <a:latin typeface="Oleo Script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3474522" y="2113883"/>
            <a:ext cx="13135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b="1" dirty="0" smtClean="0"/>
              <a:t>JIRA Workflow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b="1" dirty="0"/>
              <a:t>Branching </a:t>
            </a:r>
            <a:r>
              <a:rPr lang="en-US" sz="800" b="1" dirty="0" smtClean="0"/>
              <a:t>Strategy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b="1" dirty="0"/>
              <a:t>Code Review </a:t>
            </a:r>
            <a:r>
              <a:rPr lang="en-US" sz="800" b="1" dirty="0" smtClean="0"/>
              <a:t>Process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b="1" dirty="0"/>
              <a:t>Test Driven </a:t>
            </a:r>
            <a:r>
              <a:rPr lang="en-US" sz="800" b="1" dirty="0" smtClean="0"/>
              <a:t>Development</a:t>
            </a:r>
            <a:endParaRPr lang="en-CA" sz="800" b="1" dirty="0"/>
          </a:p>
        </p:txBody>
      </p:sp>
      <p:sp>
        <p:nvSpPr>
          <p:cNvPr id="115" name="Rectangle 114"/>
          <p:cNvSpPr/>
          <p:nvPr/>
        </p:nvSpPr>
        <p:spPr>
          <a:xfrm>
            <a:off x="2653042" y="3809620"/>
            <a:ext cx="85792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i="1" dirty="0" err="1" smtClean="0">
                <a:solidFill>
                  <a:srgbClr val="00B0F0"/>
                </a:solidFill>
                <a:latin typeface="Oleo Script"/>
              </a:rPr>
              <a:t>PyCharm</a:t>
            </a:r>
            <a:endParaRPr lang="en-US" b="1" i="1" dirty="0">
              <a:solidFill>
                <a:srgbClr val="00B0F0"/>
              </a:solidFill>
              <a:effectLst/>
              <a:latin typeface="Oleo Script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154839" y="4675556"/>
            <a:ext cx="146956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i="1" dirty="0" err="1" smtClean="0">
                <a:solidFill>
                  <a:srgbClr val="FF0000"/>
                </a:solidFill>
                <a:latin typeface="Oleo Script"/>
              </a:rPr>
              <a:t>PYTest</a:t>
            </a:r>
            <a:endParaRPr lang="en-US" sz="900" b="1" i="1" dirty="0">
              <a:solidFill>
                <a:srgbClr val="FF0000"/>
              </a:solidFill>
              <a:effectLst/>
              <a:latin typeface="Oleo Scrip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287044" y="3633656"/>
            <a:ext cx="5533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i="1" dirty="0" smtClean="0">
                <a:latin typeface="Oleo Script"/>
              </a:rPr>
              <a:t>(Java)</a:t>
            </a:r>
            <a:endParaRPr lang="en-US" sz="1000" dirty="0"/>
          </a:p>
        </p:txBody>
      </p:sp>
      <p:sp>
        <p:nvSpPr>
          <p:cNvPr id="160" name="Rectangle 159"/>
          <p:cNvSpPr/>
          <p:nvPr/>
        </p:nvSpPr>
        <p:spPr>
          <a:xfrm>
            <a:off x="1149781" y="3843083"/>
            <a:ext cx="104868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i="1" dirty="0" smtClean="0">
                <a:latin typeface="Oleo Script"/>
              </a:rPr>
              <a:t>(Scala &amp; Java)</a:t>
            </a:r>
            <a:endParaRPr lang="en-US" sz="1000" dirty="0"/>
          </a:p>
        </p:txBody>
      </p:sp>
      <p:sp>
        <p:nvSpPr>
          <p:cNvPr id="173" name="Rectangle 172"/>
          <p:cNvSpPr/>
          <p:nvPr/>
        </p:nvSpPr>
        <p:spPr>
          <a:xfrm>
            <a:off x="1345454" y="5057224"/>
            <a:ext cx="5533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i="1" dirty="0" smtClean="0">
                <a:latin typeface="Oleo Script"/>
              </a:rPr>
              <a:t>(Java)</a:t>
            </a:r>
            <a:endParaRPr lang="en-US" sz="1000" dirty="0"/>
          </a:p>
        </p:txBody>
      </p:sp>
      <p:sp>
        <p:nvSpPr>
          <p:cNvPr id="176" name="Rectangle 175"/>
          <p:cNvSpPr/>
          <p:nvPr/>
        </p:nvSpPr>
        <p:spPr>
          <a:xfrm>
            <a:off x="1345955" y="4870012"/>
            <a:ext cx="60305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i="1" dirty="0" smtClean="0">
                <a:latin typeface="Oleo Script"/>
              </a:rPr>
              <a:t>(Scala)</a:t>
            </a:r>
            <a:endParaRPr lang="en-US" sz="1000" dirty="0"/>
          </a:p>
        </p:txBody>
      </p:sp>
      <p:sp>
        <p:nvSpPr>
          <p:cNvPr id="178" name="Rectangle 177"/>
          <p:cNvSpPr/>
          <p:nvPr/>
        </p:nvSpPr>
        <p:spPr>
          <a:xfrm>
            <a:off x="1338554" y="4682369"/>
            <a:ext cx="70564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i="1" dirty="0" smtClean="0">
                <a:latin typeface="Oleo Script"/>
              </a:rPr>
              <a:t>(Python)</a:t>
            </a:r>
            <a:endParaRPr lang="en-US" sz="1000" dirty="0"/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2546007" y="3140832"/>
            <a:ext cx="3906" cy="222104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6" name="Rectangle 195"/>
          <p:cNvSpPr/>
          <p:nvPr/>
        </p:nvSpPr>
        <p:spPr>
          <a:xfrm>
            <a:off x="3412510" y="3648161"/>
            <a:ext cx="9669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1" i="1" dirty="0" smtClean="0">
                <a:latin typeface="Oleo Script"/>
              </a:rPr>
              <a:t>(Scala &amp; Java)</a:t>
            </a:r>
            <a:endParaRPr lang="en-US" sz="900" dirty="0"/>
          </a:p>
        </p:txBody>
      </p:sp>
      <p:sp>
        <p:nvSpPr>
          <p:cNvPr id="197" name="Rectangle 196"/>
          <p:cNvSpPr/>
          <p:nvPr/>
        </p:nvSpPr>
        <p:spPr>
          <a:xfrm>
            <a:off x="3404533" y="4070100"/>
            <a:ext cx="9669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1" i="1" dirty="0" smtClean="0">
                <a:latin typeface="Oleo Script"/>
              </a:rPr>
              <a:t>(Scala &amp; Java)</a:t>
            </a:r>
            <a:endParaRPr lang="en-US" sz="900" dirty="0"/>
          </a:p>
        </p:txBody>
      </p:sp>
      <p:sp>
        <p:nvSpPr>
          <p:cNvPr id="198" name="Rectangle 197"/>
          <p:cNvSpPr/>
          <p:nvPr/>
        </p:nvSpPr>
        <p:spPr>
          <a:xfrm>
            <a:off x="3412946" y="3854955"/>
            <a:ext cx="65274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1" i="1" dirty="0" smtClean="0">
                <a:latin typeface="Oleo Script"/>
              </a:rPr>
              <a:t>(Python)</a:t>
            </a:r>
            <a:endParaRPr lang="en-US" sz="900" dirty="0"/>
          </a:p>
        </p:txBody>
      </p:sp>
      <p:sp>
        <p:nvSpPr>
          <p:cNvPr id="199" name="Rectangle 198"/>
          <p:cNvSpPr/>
          <p:nvPr/>
        </p:nvSpPr>
        <p:spPr>
          <a:xfrm>
            <a:off x="8974643" y="2002241"/>
            <a:ext cx="146956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b="1" i="1" dirty="0" err="1" smtClean="0">
                <a:solidFill>
                  <a:srgbClr val="FF0000"/>
                </a:solidFill>
                <a:latin typeface="Oleo Script"/>
              </a:rPr>
              <a:t>PYTest</a:t>
            </a:r>
            <a:endParaRPr lang="en-US" sz="1000" b="1" i="1" dirty="0">
              <a:solidFill>
                <a:srgbClr val="FF0000"/>
              </a:solidFill>
              <a:effectLst/>
              <a:latin typeface="Oleo Script"/>
            </a:endParaRPr>
          </a:p>
        </p:txBody>
      </p:sp>
      <p:sp>
        <p:nvSpPr>
          <p:cNvPr id="225" name="Rectangle 224"/>
          <p:cNvSpPr/>
          <p:nvPr/>
        </p:nvSpPr>
        <p:spPr>
          <a:xfrm>
            <a:off x="547493" y="4840282"/>
            <a:ext cx="84350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i="1" dirty="0" err="1">
                <a:solidFill>
                  <a:srgbClr val="FF0000"/>
                </a:solidFill>
                <a:latin typeface="Oleo Script"/>
              </a:rPr>
              <a:t>ScalaTest</a:t>
            </a:r>
            <a:endParaRPr lang="en-US" sz="1100" b="1" i="1" dirty="0">
              <a:solidFill>
                <a:srgbClr val="FF0000"/>
              </a:solidFill>
              <a:latin typeface="Oleo Script"/>
            </a:endParaRPr>
          </a:p>
        </p:txBody>
      </p:sp>
      <p:pic>
        <p:nvPicPr>
          <p:cNvPr id="205" name="Picture 204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676" y="4041692"/>
            <a:ext cx="458397" cy="59981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7468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86294" y="1807419"/>
            <a:ext cx="235192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/>
              <a:t>Appendix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99123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3499658" y="77627"/>
            <a:ext cx="4829695" cy="369332"/>
          </a:xfrm>
          <a:prstGeom prst="rect">
            <a:avLst/>
          </a:prstGeom>
          <a:gradFill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DevOps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Adoption Assessment as per Jan 2019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0000000-0008-0000-0700-000006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5864467"/>
              </p:ext>
            </p:extLst>
          </p:nvPr>
        </p:nvGraphicFramePr>
        <p:xfrm>
          <a:off x="1280160" y="979170"/>
          <a:ext cx="9631680" cy="4899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5142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459217"/>
              </p:ext>
            </p:extLst>
          </p:nvPr>
        </p:nvGraphicFramePr>
        <p:xfrm>
          <a:off x="1438106" y="490468"/>
          <a:ext cx="9451430" cy="6179490"/>
        </p:xfrm>
        <a:graphic>
          <a:graphicData uri="http://schemas.openxmlformats.org/drawingml/2006/table">
            <a:tbl>
              <a:tblPr/>
              <a:tblGrid>
                <a:gridCol w="633343">
                  <a:extLst>
                    <a:ext uri="{9D8B030D-6E8A-4147-A177-3AD203B41FA5}">
                      <a16:colId xmlns:a16="http://schemas.microsoft.com/office/drawing/2014/main" val="3756511805"/>
                    </a:ext>
                  </a:extLst>
                </a:gridCol>
                <a:gridCol w="389749">
                  <a:extLst>
                    <a:ext uri="{9D8B030D-6E8A-4147-A177-3AD203B41FA5}">
                      <a16:colId xmlns:a16="http://schemas.microsoft.com/office/drawing/2014/main" val="3331061059"/>
                    </a:ext>
                  </a:extLst>
                </a:gridCol>
                <a:gridCol w="456738">
                  <a:extLst>
                    <a:ext uri="{9D8B030D-6E8A-4147-A177-3AD203B41FA5}">
                      <a16:colId xmlns:a16="http://schemas.microsoft.com/office/drawing/2014/main" val="4131764065"/>
                    </a:ext>
                  </a:extLst>
                </a:gridCol>
                <a:gridCol w="456738">
                  <a:extLst>
                    <a:ext uri="{9D8B030D-6E8A-4147-A177-3AD203B41FA5}">
                      <a16:colId xmlns:a16="http://schemas.microsoft.com/office/drawing/2014/main" val="1846453086"/>
                    </a:ext>
                  </a:extLst>
                </a:gridCol>
                <a:gridCol w="633343">
                  <a:extLst>
                    <a:ext uri="{9D8B030D-6E8A-4147-A177-3AD203B41FA5}">
                      <a16:colId xmlns:a16="http://schemas.microsoft.com/office/drawing/2014/main" val="3737039400"/>
                    </a:ext>
                  </a:extLst>
                </a:gridCol>
                <a:gridCol w="389749">
                  <a:extLst>
                    <a:ext uri="{9D8B030D-6E8A-4147-A177-3AD203B41FA5}">
                      <a16:colId xmlns:a16="http://schemas.microsoft.com/office/drawing/2014/main" val="1158803662"/>
                    </a:ext>
                  </a:extLst>
                </a:gridCol>
                <a:gridCol w="468918">
                  <a:extLst>
                    <a:ext uri="{9D8B030D-6E8A-4147-A177-3AD203B41FA5}">
                      <a16:colId xmlns:a16="http://schemas.microsoft.com/office/drawing/2014/main" val="3941399810"/>
                    </a:ext>
                  </a:extLst>
                </a:gridCol>
                <a:gridCol w="389749">
                  <a:extLst>
                    <a:ext uri="{9D8B030D-6E8A-4147-A177-3AD203B41FA5}">
                      <a16:colId xmlns:a16="http://schemas.microsoft.com/office/drawing/2014/main" val="1802482168"/>
                    </a:ext>
                  </a:extLst>
                </a:gridCol>
                <a:gridCol w="584625">
                  <a:extLst>
                    <a:ext uri="{9D8B030D-6E8A-4147-A177-3AD203B41FA5}">
                      <a16:colId xmlns:a16="http://schemas.microsoft.com/office/drawing/2014/main" val="3101138312"/>
                    </a:ext>
                  </a:extLst>
                </a:gridCol>
                <a:gridCol w="568386">
                  <a:extLst>
                    <a:ext uri="{9D8B030D-6E8A-4147-A177-3AD203B41FA5}">
                      <a16:colId xmlns:a16="http://schemas.microsoft.com/office/drawing/2014/main" val="2709872477"/>
                    </a:ext>
                  </a:extLst>
                </a:gridCol>
                <a:gridCol w="468918">
                  <a:extLst>
                    <a:ext uri="{9D8B030D-6E8A-4147-A177-3AD203B41FA5}">
                      <a16:colId xmlns:a16="http://schemas.microsoft.com/office/drawing/2014/main" val="3346294926"/>
                    </a:ext>
                  </a:extLst>
                </a:gridCol>
                <a:gridCol w="389749">
                  <a:extLst>
                    <a:ext uri="{9D8B030D-6E8A-4147-A177-3AD203B41FA5}">
                      <a16:colId xmlns:a16="http://schemas.microsoft.com/office/drawing/2014/main" val="3405905350"/>
                    </a:ext>
                  </a:extLst>
                </a:gridCol>
                <a:gridCol w="568386">
                  <a:extLst>
                    <a:ext uri="{9D8B030D-6E8A-4147-A177-3AD203B41FA5}">
                      <a16:colId xmlns:a16="http://schemas.microsoft.com/office/drawing/2014/main" val="3586365535"/>
                    </a:ext>
                  </a:extLst>
                </a:gridCol>
                <a:gridCol w="544026">
                  <a:extLst>
                    <a:ext uri="{9D8B030D-6E8A-4147-A177-3AD203B41FA5}">
                      <a16:colId xmlns:a16="http://schemas.microsoft.com/office/drawing/2014/main" val="3157528814"/>
                    </a:ext>
                  </a:extLst>
                </a:gridCol>
                <a:gridCol w="389749">
                  <a:extLst>
                    <a:ext uri="{9D8B030D-6E8A-4147-A177-3AD203B41FA5}">
                      <a16:colId xmlns:a16="http://schemas.microsoft.com/office/drawing/2014/main" val="3657523035"/>
                    </a:ext>
                  </a:extLst>
                </a:gridCol>
                <a:gridCol w="389749">
                  <a:extLst>
                    <a:ext uri="{9D8B030D-6E8A-4147-A177-3AD203B41FA5}">
                      <a16:colId xmlns:a16="http://schemas.microsoft.com/office/drawing/2014/main" val="2069924885"/>
                    </a:ext>
                  </a:extLst>
                </a:gridCol>
                <a:gridCol w="820099">
                  <a:extLst>
                    <a:ext uri="{9D8B030D-6E8A-4147-A177-3AD203B41FA5}">
                      <a16:colId xmlns:a16="http://schemas.microsoft.com/office/drawing/2014/main" val="311634250"/>
                    </a:ext>
                  </a:extLst>
                </a:gridCol>
                <a:gridCol w="438468">
                  <a:extLst>
                    <a:ext uri="{9D8B030D-6E8A-4147-A177-3AD203B41FA5}">
                      <a16:colId xmlns:a16="http://schemas.microsoft.com/office/drawing/2014/main" val="1680176786"/>
                    </a:ext>
                  </a:extLst>
                </a:gridCol>
                <a:gridCol w="470948">
                  <a:extLst>
                    <a:ext uri="{9D8B030D-6E8A-4147-A177-3AD203B41FA5}">
                      <a16:colId xmlns:a16="http://schemas.microsoft.com/office/drawing/2014/main" val="1780598206"/>
                    </a:ext>
                  </a:extLst>
                </a:gridCol>
              </a:tblGrid>
              <a:tr h="232249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GRS Java</a:t>
                      </a:r>
                    </a:p>
                  </a:txBody>
                  <a:tcPr marL="5010" marR="5010" marT="5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Totals</a:t>
                      </a:r>
                    </a:p>
                  </a:txBody>
                  <a:tcPr marL="5010" marR="5010" marT="5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 Complete</a:t>
                      </a:r>
                    </a:p>
                  </a:txBody>
                  <a:tcPr marL="5010" marR="5010" marT="5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GB Admin Java</a:t>
                      </a:r>
                    </a:p>
                  </a:txBody>
                  <a:tcPr marL="5010" marR="5010" marT="5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Totals</a:t>
                      </a:r>
                    </a:p>
                  </a:txBody>
                  <a:tcPr marL="5010" marR="5010" marT="5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 Complete</a:t>
                      </a:r>
                    </a:p>
                  </a:txBody>
                  <a:tcPr marL="5010" marR="5010" marT="5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GB Admin MS</a:t>
                      </a:r>
                    </a:p>
                  </a:txBody>
                  <a:tcPr marL="5010" marR="5010" marT="5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Totals</a:t>
                      </a:r>
                    </a:p>
                  </a:txBody>
                  <a:tcPr marL="5010" marR="5010" marT="5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 Complete</a:t>
                      </a:r>
                    </a:p>
                  </a:txBody>
                  <a:tcPr marL="5010" marR="5010" marT="5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GB Claims MS</a:t>
                      </a:r>
                    </a:p>
                  </a:txBody>
                  <a:tcPr marL="5010" marR="5010" marT="5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Totals</a:t>
                      </a:r>
                    </a:p>
                  </a:txBody>
                  <a:tcPr marL="5010" marR="5010" marT="5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 Complete</a:t>
                      </a:r>
                    </a:p>
                  </a:txBody>
                  <a:tcPr marL="5010" marR="5010" marT="5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GB Claims ESB</a:t>
                      </a:r>
                    </a:p>
                  </a:txBody>
                  <a:tcPr marL="5010" marR="5010" marT="5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Totals</a:t>
                      </a:r>
                    </a:p>
                  </a:txBody>
                  <a:tcPr marL="5010" marR="5010" marT="5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 Complete</a:t>
                      </a:r>
                    </a:p>
                  </a:txBody>
                  <a:tcPr marL="5010" marR="5010" marT="5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2213193"/>
                  </a:ext>
                </a:extLst>
              </a:tr>
              <a:tr h="12384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Convertible</a:t>
                      </a:r>
                    </a:p>
                  </a:txBody>
                  <a:tcPr marL="5010" marR="5010" marT="501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010" marR="5010" marT="5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5010" marR="5010" marT="5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0" marR="5010" marT="5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Skateboard</a:t>
                      </a:r>
                    </a:p>
                  </a:txBody>
                  <a:tcPr marL="5010" marR="5010" marT="501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5010" marR="5010" marT="5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D59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90%</a:t>
                      </a:r>
                    </a:p>
                  </a:txBody>
                  <a:tcPr marL="5010" marR="5010" marT="5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D59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0" marR="5010" marT="5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Skateboard</a:t>
                      </a:r>
                    </a:p>
                  </a:txBody>
                  <a:tcPr marL="5010" marR="5010" marT="501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5010" marR="5010" marT="5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6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30%</a:t>
                      </a:r>
                    </a:p>
                  </a:txBody>
                  <a:tcPr marL="5010" marR="5010" marT="5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69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0" marR="5010" marT="5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Skateboard</a:t>
                      </a:r>
                    </a:p>
                  </a:txBody>
                  <a:tcPr marL="5010" marR="5010" marT="501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010" marR="5010" marT="5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E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15%</a:t>
                      </a:r>
                    </a:p>
                  </a:txBody>
                  <a:tcPr marL="5010" marR="5010" marT="5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E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0" marR="5010" marT="5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Skateboard</a:t>
                      </a:r>
                    </a:p>
                  </a:txBody>
                  <a:tcPr marL="5010" marR="5010" marT="501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5010" marR="5010" marT="5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2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18%</a:t>
                      </a:r>
                    </a:p>
                  </a:txBody>
                  <a:tcPr marL="5010" marR="5010" marT="5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853825"/>
                  </a:ext>
                </a:extLst>
              </a:tr>
              <a:tr h="12384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Motorcycle</a:t>
                      </a:r>
                    </a:p>
                  </a:txBody>
                  <a:tcPr marL="5010" marR="5010" marT="501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010" marR="5010" marT="5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A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3%</a:t>
                      </a:r>
                    </a:p>
                  </a:txBody>
                  <a:tcPr marL="5010" marR="5010" marT="5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A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0" marR="5010" marT="5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Scooter</a:t>
                      </a:r>
                    </a:p>
                  </a:txBody>
                  <a:tcPr marL="5010" marR="5010" marT="501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010" marR="5010" marT="5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2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8%</a:t>
                      </a:r>
                    </a:p>
                  </a:txBody>
                  <a:tcPr marL="5010" marR="5010" marT="5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2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0" marR="5010" marT="5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Scooter</a:t>
                      </a:r>
                    </a:p>
                  </a:txBody>
                  <a:tcPr marL="5010" marR="5010" marT="501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010" marR="5010" marT="5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2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8%</a:t>
                      </a:r>
                    </a:p>
                  </a:txBody>
                  <a:tcPr marL="5010" marR="5010" marT="5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2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0" marR="5010" marT="5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Scooter</a:t>
                      </a:r>
                    </a:p>
                  </a:txBody>
                  <a:tcPr marL="5010" marR="5010" marT="501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010" marR="5010" marT="5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6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20%</a:t>
                      </a:r>
                    </a:p>
                  </a:txBody>
                  <a:tcPr marL="5010" marR="5010" marT="5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6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0" marR="5010" marT="5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Scooter</a:t>
                      </a:r>
                    </a:p>
                  </a:txBody>
                  <a:tcPr marL="5010" marR="5010" marT="501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5010" marR="5010" marT="5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2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18%</a:t>
                      </a:r>
                    </a:p>
                  </a:txBody>
                  <a:tcPr marL="5010" marR="5010" marT="5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0566142"/>
                  </a:ext>
                </a:extLst>
              </a:tr>
              <a:tr h="12384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Bicycle</a:t>
                      </a:r>
                    </a:p>
                  </a:txBody>
                  <a:tcPr marL="5010" marR="5010" marT="501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5010" marR="5010" marT="5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A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43%</a:t>
                      </a:r>
                    </a:p>
                  </a:txBody>
                  <a:tcPr marL="5010" marR="5010" marT="5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A9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0" marR="5010" marT="5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Bicycle</a:t>
                      </a:r>
                    </a:p>
                  </a:txBody>
                  <a:tcPr marL="5010" marR="5010" marT="501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010" marR="5010" marT="5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5010" marR="5010" marT="5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0" marR="5010" marT="5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Bicycle</a:t>
                      </a:r>
                    </a:p>
                  </a:txBody>
                  <a:tcPr marL="5010" marR="5010" marT="501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010" marR="5010" marT="5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A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3%</a:t>
                      </a:r>
                    </a:p>
                  </a:txBody>
                  <a:tcPr marL="5010" marR="5010" marT="5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A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0" marR="5010" marT="5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Bicycle</a:t>
                      </a:r>
                    </a:p>
                  </a:txBody>
                  <a:tcPr marL="5010" marR="5010" marT="501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010" marR="5010" marT="5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6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10%</a:t>
                      </a:r>
                    </a:p>
                  </a:txBody>
                  <a:tcPr marL="5010" marR="5010" marT="5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6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0" marR="5010" marT="5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Bicycle</a:t>
                      </a:r>
                    </a:p>
                  </a:txBody>
                  <a:tcPr marL="5010" marR="5010" marT="501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010" marR="5010" marT="5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2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8%</a:t>
                      </a:r>
                    </a:p>
                  </a:txBody>
                  <a:tcPr marL="5010" marR="5010" marT="5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758595"/>
                  </a:ext>
                </a:extLst>
              </a:tr>
              <a:tr h="12384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Scooter</a:t>
                      </a:r>
                    </a:p>
                  </a:txBody>
                  <a:tcPr marL="5010" marR="5010" marT="501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5010" marR="5010" marT="5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5010" marR="5010" marT="5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0" marR="5010" marT="5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Motorcycle</a:t>
                      </a:r>
                    </a:p>
                  </a:txBody>
                  <a:tcPr marL="5010" marR="5010" marT="501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010" marR="5010" marT="5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5010" marR="5010" marT="5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0" marR="5010" marT="5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Motorcycle</a:t>
                      </a:r>
                    </a:p>
                  </a:txBody>
                  <a:tcPr marL="5010" marR="5010" marT="501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010" marR="5010" marT="5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5010" marR="5010" marT="5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0" marR="5010" marT="5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Motorcycle</a:t>
                      </a:r>
                    </a:p>
                  </a:txBody>
                  <a:tcPr marL="5010" marR="5010" marT="501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010" marR="5010" marT="5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5010" marR="5010" marT="5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0" marR="5010" marT="5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Motorcycle</a:t>
                      </a:r>
                    </a:p>
                  </a:txBody>
                  <a:tcPr marL="5010" marR="5010" marT="501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010" marR="5010" marT="5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5010" marR="5010" marT="5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6509468"/>
                  </a:ext>
                </a:extLst>
              </a:tr>
              <a:tr h="12384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Skateboard</a:t>
                      </a:r>
                    </a:p>
                  </a:txBody>
                  <a:tcPr marL="5010" marR="5010" marT="501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5010" marR="5010" marT="5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D59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90%</a:t>
                      </a:r>
                    </a:p>
                  </a:txBody>
                  <a:tcPr marL="5010" marR="5010" marT="5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D59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0" marR="5010" marT="5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Convertible</a:t>
                      </a:r>
                    </a:p>
                  </a:txBody>
                  <a:tcPr marL="5010" marR="5010" marT="501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010" marR="5010" marT="5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5010" marR="5010" marT="5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0" marR="5010" marT="5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Convertible</a:t>
                      </a:r>
                    </a:p>
                  </a:txBody>
                  <a:tcPr marL="5010" marR="5010" marT="501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010" marR="5010" marT="5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5010" marR="5010" marT="5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0" marR="5010" marT="5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Convertible</a:t>
                      </a:r>
                    </a:p>
                  </a:txBody>
                  <a:tcPr marL="5010" marR="5010" marT="501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010" marR="5010" marT="5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5010" marR="5010" marT="5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0" marR="5010" marT="5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Convertible</a:t>
                      </a:r>
                    </a:p>
                  </a:txBody>
                  <a:tcPr marL="5010" marR="5010" marT="501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010" marR="5010" marT="5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5010" marR="5010" marT="5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5963473"/>
                  </a:ext>
                </a:extLst>
              </a:tr>
              <a:tr h="123846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0" marR="5010" marT="5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0" marR="5010" marT="50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0" marR="5010" marT="50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0" marR="5010" marT="5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0" marR="5010" marT="5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0" marR="5010" marT="50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0" marR="5010" marT="50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0" marR="5010" marT="5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0" marR="5010" marT="5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0" marR="5010" marT="50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0" marR="5010" marT="50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0" marR="5010" marT="5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0" marR="5010" marT="5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0" marR="5010" marT="50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0" marR="5010" marT="50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0" marR="5010" marT="5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0" marR="5010" marT="5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0" marR="5010" marT="50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0" marR="5010" marT="50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5923482"/>
                  </a:ext>
                </a:extLst>
              </a:tr>
              <a:tr h="232249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 Ins Java</a:t>
                      </a:r>
                    </a:p>
                  </a:txBody>
                  <a:tcPr marL="5010" marR="5010" marT="5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Totals</a:t>
                      </a:r>
                    </a:p>
                  </a:txBody>
                  <a:tcPr marL="5010" marR="5010" marT="5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 Complete</a:t>
                      </a:r>
                    </a:p>
                  </a:txBody>
                  <a:tcPr marL="5010" marR="5010" marT="5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 Wealth Java</a:t>
                      </a:r>
                    </a:p>
                  </a:txBody>
                  <a:tcPr marL="5010" marR="5010" marT="5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Totals</a:t>
                      </a:r>
                    </a:p>
                  </a:txBody>
                  <a:tcPr marL="5010" marR="5010" marT="5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 Complete</a:t>
                      </a:r>
                    </a:p>
                  </a:txBody>
                  <a:tcPr marL="5010" marR="5010" marT="5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 Web MS</a:t>
                      </a:r>
                    </a:p>
                  </a:txBody>
                  <a:tcPr marL="5010" marR="5010" marT="5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Totals</a:t>
                      </a:r>
                    </a:p>
                  </a:txBody>
                  <a:tcPr marL="5010" marR="5010" marT="5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 Complete</a:t>
                      </a:r>
                    </a:p>
                  </a:txBody>
                  <a:tcPr marL="5010" marR="5010" marT="5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 CSW MS</a:t>
                      </a:r>
                    </a:p>
                  </a:txBody>
                  <a:tcPr marL="5010" marR="5010" marT="5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Totals</a:t>
                      </a:r>
                    </a:p>
                  </a:txBody>
                  <a:tcPr marL="5010" marR="5010" marT="5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 Complete</a:t>
                      </a:r>
                    </a:p>
                  </a:txBody>
                  <a:tcPr marL="5010" marR="5010" marT="5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 Adv Desktop MS</a:t>
                      </a:r>
                    </a:p>
                  </a:txBody>
                  <a:tcPr marL="5010" marR="5010" marT="5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Totals</a:t>
                      </a:r>
                    </a:p>
                  </a:txBody>
                  <a:tcPr marL="5010" marR="5010" marT="5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 Complete</a:t>
                      </a:r>
                    </a:p>
                  </a:txBody>
                  <a:tcPr marL="5010" marR="5010" marT="5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1570129"/>
                  </a:ext>
                </a:extLst>
              </a:tr>
              <a:tr h="12384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Skateboard</a:t>
                      </a:r>
                    </a:p>
                  </a:txBody>
                  <a:tcPr marL="5010" marR="5010" marT="501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5010" marR="5010" marT="5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6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30%</a:t>
                      </a:r>
                    </a:p>
                  </a:txBody>
                  <a:tcPr marL="5010" marR="5010" marT="5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69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0" marR="5010" marT="5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Skateboard</a:t>
                      </a:r>
                    </a:p>
                  </a:txBody>
                  <a:tcPr marL="5010" marR="5010" marT="501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5010" marR="5010" marT="5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0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65%</a:t>
                      </a:r>
                    </a:p>
                  </a:txBody>
                  <a:tcPr marL="5010" marR="5010" marT="5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09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0" marR="5010" marT="5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Skateboard</a:t>
                      </a:r>
                    </a:p>
                  </a:txBody>
                  <a:tcPr marL="5010" marR="5010" marT="501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5010" marR="5010" marT="5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2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28%</a:t>
                      </a:r>
                    </a:p>
                  </a:txBody>
                  <a:tcPr marL="5010" marR="5010" marT="5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29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0" marR="5010" marT="5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Skateboard</a:t>
                      </a:r>
                    </a:p>
                  </a:txBody>
                  <a:tcPr marL="5010" marR="5010" marT="501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010" marR="5010" marT="5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6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10%</a:t>
                      </a:r>
                    </a:p>
                  </a:txBody>
                  <a:tcPr marL="5010" marR="5010" marT="5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6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0" marR="5010" marT="5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Skateboard</a:t>
                      </a:r>
                    </a:p>
                  </a:txBody>
                  <a:tcPr marL="5010" marR="5010" marT="501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010" marR="5010" marT="5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E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15%</a:t>
                      </a:r>
                    </a:p>
                  </a:txBody>
                  <a:tcPr marL="5010" marR="5010" marT="5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E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328296"/>
                  </a:ext>
                </a:extLst>
              </a:tr>
              <a:tr h="12384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Scooter</a:t>
                      </a:r>
                    </a:p>
                  </a:txBody>
                  <a:tcPr marL="5010" marR="5010" marT="501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010" marR="5010" marT="5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A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23%</a:t>
                      </a:r>
                    </a:p>
                  </a:txBody>
                  <a:tcPr marL="5010" marR="5010" marT="5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A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0" marR="5010" marT="5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Scooter</a:t>
                      </a:r>
                    </a:p>
                  </a:txBody>
                  <a:tcPr marL="5010" marR="5010" marT="501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5010" marR="5010" marT="5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A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33%</a:t>
                      </a:r>
                    </a:p>
                  </a:txBody>
                  <a:tcPr marL="5010" marR="5010" marT="5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A9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0" marR="5010" marT="5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Scooter</a:t>
                      </a:r>
                    </a:p>
                  </a:txBody>
                  <a:tcPr marL="5010" marR="5010" marT="501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010" marR="5010" marT="5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13%</a:t>
                      </a:r>
                    </a:p>
                  </a:txBody>
                  <a:tcPr marL="5010" marR="5010" marT="5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0" marR="5010" marT="5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Scooter</a:t>
                      </a:r>
                    </a:p>
                  </a:txBody>
                  <a:tcPr marL="5010" marR="5010" marT="501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010" marR="5010" marT="5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5010" marR="5010" marT="5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0" marR="5010" marT="5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Scooter</a:t>
                      </a:r>
                    </a:p>
                  </a:txBody>
                  <a:tcPr marL="5010" marR="5010" marT="501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010" marR="5010" marT="5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5010" marR="5010" marT="5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8761234"/>
                  </a:ext>
                </a:extLst>
              </a:tr>
              <a:tr h="12384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Bicycle</a:t>
                      </a:r>
                    </a:p>
                  </a:txBody>
                  <a:tcPr marL="5010" marR="5010" marT="501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010" marR="5010" marT="5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A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3%</a:t>
                      </a:r>
                    </a:p>
                  </a:txBody>
                  <a:tcPr marL="5010" marR="5010" marT="5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A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0" marR="5010" marT="5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Bicycle</a:t>
                      </a:r>
                    </a:p>
                  </a:txBody>
                  <a:tcPr marL="5010" marR="5010" marT="501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010" marR="5010" marT="5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5%</a:t>
                      </a:r>
                    </a:p>
                  </a:txBody>
                  <a:tcPr marL="5010" marR="5010" marT="5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0" marR="5010" marT="5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Bicycle</a:t>
                      </a:r>
                    </a:p>
                  </a:txBody>
                  <a:tcPr marL="5010" marR="5010" marT="501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010" marR="5010" marT="5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13%</a:t>
                      </a:r>
                    </a:p>
                  </a:txBody>
                  <a:tcPr marL="5010" marR="5010" marT="5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0" marR="5010" marT="5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Bicycle</a:t>
                      </a:r>
                    </a:p>
                  </a:txBody>
                  <a:tcPr marL="5010" marR="5010" marT="501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010" marR="5010" marT="5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5010" marR="5010" marT="5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0" marR="5010" marT="5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Bicycle</a:t>
                      </a:r>
                    </a:p>
                  </a:txBody>
                  <a:tcPr marL="5010" marR="5010" marT="501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010" marR="5010" marT="5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5010" marR="5010" marT="5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8807998"/>
                  </a:ext>
                </a:extLst>
              </a:tr>
              <a:tr h="12384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Motorcycle</a:t>
                      </a:r>
                    </a:p>
                  </a:txBody>
                  <a:tcPr marL="5010" marR="5010" marT="501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010" marR="5010" marT="5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5010" marR="5010" marT="5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0" marR="5010" marT="5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Motorcycle</a:t>
                      </a:r>
                    </a:p>
                  </a:txBody>
                  <a:tcPr marL="5010" marR="5010" marT="501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010" marR="5010" marT="5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5010" marR="5010" marT="5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0" marR="5010" marT="5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Motorcycle</a:t>
                      </a:r>
                    </a:p>
                  </a:txBody>
                  <a:tcPr marL="5010" marR="5010" marT="501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010" marR="5010" marT="5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5010" marR="5010" marT="5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0" marR="5010" marT="5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Motorcycle</a:t>
                      </a:r>
                    </a:p>
                  </a:txBody>
                  <a:tcPr marL="5010" marR="5010" marT="501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010" marR="5010" marT="5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5010" marR="5010" marT="5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0" marR="5010" marT="5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Motorcycle</a:t>
                      </a:r>
                    </a:p>
                  </a:txBody>
                  <a:tcPr marL="5010" marR="5010" marT="501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010" marR="5010" marT="5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5010" marR="5010" marT="5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7534181"/>
                  </a:ext>
                </a:extLst>
              </a:tr>
              <a:tr h="12384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Convertible</a:t>
                      </a:r>
                    </a:p>
                  </a:txBody>
                  <a:tcPr marL="5010" marR="5010" marT="501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010" marR="5010" marT="5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5010" marR="5010" marT="5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0" marR="5010" marT="5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Convertible</a:t>
                      </a:r>
                    </a:p>
                  </a:txBody>
                  <a:tcPr marL="5010" marR="5010" marT="501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010" marR="5010" marT="5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5010" marR="5010" marT="5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0" marR="5010" marT="5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Convertible</a:t>
                      </a:r>
                    </a:p>
                  </a:txBody>
                  <a:tcPr marL="5010" marR="5010" marT="501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010" marR="5010" marT="5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5010" marR="5010" marT="5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0" marR="5010" marT="5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Convertible</a:t>
                      </a:r>
                    </a:p>
                  </a:txBody>
                  <a:tcPr marL="5010" marR="5010" marT="501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010" marR="5010" marT="5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5010" marR="5010" marT="5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0" marR="5010" marT="5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Convertible</a:t>
                      </a:r>
                    </a:p>
                  </a:txBody>
                  <a:tcPr marL="5010" marR="5010" marT="501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010" marR="5010" marT="5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5010" marR="5010" marT="5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618595"/>
                  </a:ext>
                </a:extLst>
              </a:tr>
              <a:tr h="123846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0" marR="5010" marT="5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0" marR="5010" marT="50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0" marR="5010" marT="50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0" marR="5010" marT="5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0" marR="5010" marT="5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0" marR="5010" marT="50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0" marR="5010" marT="50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0" marR="5010" marT="5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0" marR="5010" marT="5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0" marR="5010" marT="50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0" marR="5010" marT="50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0" marR="5010" marT="5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0" marR="5010" marT="5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0" marR="5010" marT="50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0" marR="5010" marT="50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0" marR="5010" marT="5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0" marR="5010" marT="5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0" marR="5010" marT="50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0" marR="5010" marT="50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7623054"/>
                  </a:ext>
                </a:extLst>
              </a:tr>
              <a:tr h="232249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 Agile Doc &amp; Alert Cntr MS</a:t>
                      </a:r>
                    </a:p>
                  </a:txBody>
                  <a:tcPr marL="5010" marR="5010" marT="5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Totals</a:t>
                      </a:r>
                    </a:p>
                  </a:txBody>
                  <a:tcPr marL="5010" marR="5010" marT="5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 Complete</a:t>
                      </a:r>
                    </a:p>
                  </a:txBody>
                  <a:tcPr marL="5010" marR="5010" marT="5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 EIM MS</a:t>
                      </a:r>
                    </a:p>
                  </a:txBody>
                  <a:tcPr marL="5010" marR="5010" marT="5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Totals</a:t>
                      </a:r>
                    </a:p>
                  </a:txBody>
                  <a:tcPr marL="5010" marR="5010" marT="5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 Complete</a:t>
                      </a:r>
                    </a:p>
                  </a:txBody>
                  <a:tcPr marL="5010" marR="5010" marT="5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 Dealer</a:t>
                      </a:r>
                    </a:p>
                  </a:txBody>
                  <a:tcPr marL="5010" marR="5010" marT="5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Totals</a:t>
                      </a:r>
                    </a:p>
                  </a:txBody>
                  <a:tcPr marL="5010" marR="5010" marT="5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 Complete</a:t>
                      </a:r>
                    </a:p>
                  </a:txBody>
                  <a:tcPr marL="5010" marR="5010" marT="5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 Ingenium</a:t>
                      </a:r>
                    </a:p>
                  </a:txBody>
                  <a:tcPr marL="5010" marR="5010" marT="5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Totals</a:t>
                      </a:r>
                    </a:p>
                  </a:txBody>
                  <a:tcPr marL="5010" marR="5010" marT="5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 Complete</a:t>
                      </a:r>
                    </a:p>
                  </a:txBody>
                  <a:tcPr marL="5010" marR="5010" marT="5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Siebel</a:t>
                      </a:r>
                    </a:p>
                  </a:txBody>
                  <a:tcPr marL="5010" marR="5010" marT="5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Totals</a:t>
                      </a:r>
                    </a:p>
                  </a:txBody>
                  <a:tcPr marL="5010" marR="5010" marT="5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 Complete</a:t>
                      </a:r>
                    </a:p>
                  </a:txBody>
                  <a:tcPr marL="5010" marR="5010" marT="5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9551838"/>
                  </a:ext>
                </a:extLst>
              </a:tr>
              <a:tr h="12384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Skateboard</a:t>
                      </a:r>
                    </a:p>
                  </a:txBody>
                  <a:tcPr marL="5010" marR="5010" marT="501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5010" marR="5010" marT="5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A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78%</a:t>
                      </a:r>
                    </a:p>
                  </a:txBody>
                  <a:tcPr marL="5010" marR="5010" marT="5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A9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0" marR="5010" marT="5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Skateboard</a:t>
                      </a:r>
                    </a:p>
                  </a:txBody>
                  <a:tcPr marL="5010" marR="5010" marT="501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010" marR="5010" marT="5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6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10%</a:t>
                      </a:r>
                    </a:p>
                  </a:txBody>
                  <a:tcPr marL="5010" marR="5010" marT="5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6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0" marR="5010" marT="5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Skateboard</a:t>
                      </a:r>
                    </a:p>
                  </a:txBody>
                  <a:tcPr marL="5010" marR="5010" marT="501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5010" marR="5010" marT="5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6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40%</a:t>
                      </a:r>
                    </a:p>
                  </a:txBody>
                  <a:tcPr marL="5010" marR="5010" marT="5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69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0" marR="5010" marT="5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Skateboard</a:t>
                      </a:r>
                    </a:p>
                  </a:txBody>
                  <a:tcPr marL="5010" marR="5010" marT="501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5010" marR="5010" marT="5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2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28%</a:t>
                      </a:r>
                    </a:p>
                  </a:txBody>
                  <a:tcPr marL="5010" marR="5010" marT="5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29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0" marR="5010" marT="5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Skateboard</a:t>
                      </a:r>
                    </a:p>
                  </a:txBody>
                  <a:tcPr marL="5010" marR="5010" marT="501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010" marR="5010" marT="5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E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15%</a:t>
                      </a:r>
                    </a:p>
                  </a:txBody>
                  <a:tcPr marL="5010" marR="5010" marT="5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E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360032"/>
                  </a:ext>
                </a:extLst>
              </a:tr>
              <a:tr h="12384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Scooter</a:t>
                      </a:r>
                    </a:p>
                  </a:txBody>
                  <a:tcPr marL="5010" marR="5010" marT="501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5010" marR="5010" marT="5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E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35%</a:t>
                      </a:r>
                    </a:p>
                  </a:txBody>
                  <a:tcPr marL="5010" marR="5010" marT="5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E9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0" marR="5010" marT="5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Scooter</a:t>
                      </a:r>
                    </a:p>
                  </a:txBody>
                  <a:tcPr marL="5010" marR="5010" marT="501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010" marR="5010" marT="5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5%</a:t>
                      </a:r>
                    </a:p>
                  </a:txBody>
                  <a:tcPr marL="5010" marR="5010" marT="5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0" marR="5010" marT="5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Scooter</a:t>
                      </a:r>
                    </a:p>
                  </a:txBody>
                  <a:tcPr marL="5010" marR="5010" marT="501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010" marR="5010" marT="5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E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15%</a:t>
                      </a:r>
                    </a:p>
                  </a:txBody>
                  <a:tcPr marL="5010" marR="5010" marT="5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E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0" marR="5010" marT="5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Scooter</a:t>
                      </a:r>
                    </a:p>
                  </a:txBody>
                  <a:tcPr marL="5010" marR="5010" marT="501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010" marR="5010" marT="5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5%</a:t>
                      </a:r>
                    </a:p>
                  </a:txBody>
                  <a:tcPr marL="5010" marR="5010" marT="5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0" marR="5010" marT="5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Scooter</a:t>
                      </a:r>
                    </a:p>
                  </a:txBody>
                  <a:tcPr marL="5010" marR="5010" marT="501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010" marR="5010" marT="5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E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15%</a:t>
                      </a:r>
                    </a:p>
                  </a:txBody>
                  <a:tcPr marL="5010" marR="5010" marT="5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E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2798266"/>
                  </a:ext>
                </a:extLst>
              </a:tr>
              <a:tr h="12384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Bicycle</a:t>
                      </a:r>
                    </a:p>
                  </a:txBody>
                  <a:tcPr marL="5010" marR="5010" marT="501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5010" marR="5010" marT="5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2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60%</a:t>
                      </a:r>
                    </a:p>
                  </a:txBody>
                  <a:tcPr marL="5010" marR="5010" marT="5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2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0" marR="5010" marT="5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Bicycle</a:t>
                      </a:r>
                    </a:p>
                  </a:txBody>
                  <a:tcPr marL="5010" marR="5010" marT="501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010" marR="5010" marT="5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5010" marR="5010" marT="5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0" marR="5010" marT="5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Bicycle</a:t>
                      </a:r>
                    </a:p>
                  </a:txBody>
                  <a:tcPr marL="5010" marR="5010" marT="501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5010" marR="5010" marT="5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E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25%</a:t>
                      </a:r>
                    </a:p>
                  </a:txBody>
                  <a:tcPr marL="5010" marR="5010" marT="5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E9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0" marR="5010" marT="5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Bicycle</a:t>
                      </a:r>
                    </a:p>
                  </a:txBody>
                  <a:tcPr marL="5010" marR="5010" marT="501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010" marR="5010" marT="5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5010" marR="5010" marT="5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0" marR="5010" marT="5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Bicycle</a:t>
                      </a:r>
                    </a:p>
                  </a:txBody>
                  <a:tcPr marL="5010" marR="5010" marT="501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010" marR="5010" marT="5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5010" marR="5010" marT="5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8857561"/>
                  </a:ext>
                </a:extLst>
              </a:tr>
              <a:tr h="12384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Motorcycle</a:t>
                      </a:r>
                    </a:p>
                  </a:txBody>
                  <a:tcPr marL="5010" marR="5010" marT="501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010" marR="5010" marT="5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5010" marR="5010" marT="5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0" marR="5010" marT="5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Motorcycle</a:t>
                      </a:r>
                    </a:p>
                  </a:txBody>
                  <a:tcPr marL="5010" marR="5010" marT="501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010" marR="5010" marT="5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5010" marR="5010" marT="5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0" marR="5010" marT="5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Motorcycle</a:t>
                      </a:r>
                    </a:p>
                  </a:txBody>
                  <a:tcPr marL="5010" marR="5010" marT="501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010" marR="5010" marT="5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5010" marR="5010" marT="5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0" marR="5010" marT="5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Motorcycle</a:t>
                      </a:r>
                    </a:p>
                  </a:txBody>
                  <a:tcPr marL="5010" marR="5010" marT="501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010" marR="5010" marT="5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5010" marR="5010" marT="5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0" marR="5010" marT="5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Motorcycle</a:t>
                      </a:r>
                    </a:p>
                  </a:txBody>
                  <a:tcPr marL="5010" marR="5010" marT="501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010" marR="5010" marT="5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5010" marR="5010" marT="5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776141"/>
                  </a:ext>
                </a:extLst>
              </a:tr>
              <a:tr h="12384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Convertible</a:t>
                      </a:r>
                    </a:p>
                  </a:txBody>
                  <a:tcPr marL="5010" marR="5010" marT="501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010" marR="5010" marT="5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5010" marR="5010" marT="5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0" marR="5010" marT="5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Convertible</a:t>
                      </a:r>
                    </a:p>
                  </a:txBody>
                  <a:tcPr marL="5010" marR="5010" marT="501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010" marR="5010" marT="5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5010" marR="5010" marT="5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0" marR="5010" marT="5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Convertible</a:t>
                      </a:r>
                    </a:p>
                  </a:txBody>
                  <a:tcPr marL="5010" marR="5010" marT="501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010" marR="5010" marT="5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5010" marR="5010" marT="5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0" marR="5010" marT="5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Convertible</a:t>
                      </a:r>
                    </a:p>
                  </a:txBody>
                  <a:tcPr marL="5010" marR="5010" marT="501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010" marR="5010" marT="5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5010" marR="5010" marT="5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0" marR="5010" marT="5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Convertible</a:t>
                      </a:r>
                    </a:p>
                  </a:txBody>
                  <a:tcPr marL="5010" marR="5010" marT="501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010" marR="5010" marT="5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5010" marR="5010" marT="5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9535998"/>
                  </a:ext>
                </a:extLst>
              </a:tr>
              <a:tr h="123846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0" marR="5010" marT="5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0" marR="5010" marT="50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0" marR="5010" marT="50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0" marR="5010" marT="5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0" marR="5010" marT="5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0" marR="5010" marT="50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0" marR="5010" marT="50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0" marR="5010" marT="5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0" marR="5010" marT="5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0" marR="5010" marT="50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0" marR="5010" marT="50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0" marR="5010" marT="5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0" marR="5010" marT="5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0" marR="5010" marT="50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0" marR="5010" marT="50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0" marR="5010" marT="5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0" marR="5010" marT="5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0" marR="5010" marT="50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0" marR="5010" marT="50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3879933"/>
                  </a:ext>
                </a:extLst>
              </a:tr>
              <a:tr h="232249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Salesforce</a:t>
                      </a:r>
                    </a:p>
                  </a:txBody>
                  <a:tcPr marL="5010" marR="5010" marT="5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Totals</a:t>
                      </a:r>
                    </a:p>
                  </a:txBody>
                  <a:tcPr marL="5010" marR="5010" marT="5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 Complete</a:t>
                      </a:r>
                    </a:p>
                  </a:txBody>
                  <a:tcPr marL="5010" marR="5010" marT="5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ICAS</a:t>
                      </a:r>
                    </a:p>
                  </a:txBody>
                  <a:tcPr marL="5010" marR="5010" marT="5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Totals</a:t>
                      </a:r>
                    </a:p>
                  </a:txBody>
                  <a:tcPr marL="5010" marR="5010" marT="5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 Complete</a:t>
                      </a:r>
                    </a:p>
                  </a:txBody>
                  <a:tcPr marL="5010" marR="5010" marT="5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&amp; Analytics</a:t>
                      </a:r>
                    </a:p>
                  </a:txBody>
                  <a:tcPr marL="5010" marR="5010" marT="5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Totals</a:t>
                      </a:r>
                    </a:p>
                  </a:txBody>
                  <a:tcPr marL="5010" marR="5010" marT="5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 Complete</a:t>
                      </a:r>
                    </a:p>
                  </a:txBody>
                  <a:tcPr marL="5010" marR="5010" marT="5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 Java</a:t>
                      </a:r>
                    </a:p>
                  </a:txBody>
                  <a:tcPr marL="5010" marR="5010" marT="5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Totals</a:t>
                      </a:r>
                    </a:p>
                  </a:txBody>
                  <a:tcPr marL="5010" marR="5010" marT="5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 Complete</a:t>
                      </a:r>
                    </a:p>
                  </a:txBody>
                  <a:tcPr marL="5010" marR="5010" marT="5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 AEB Java</a:t>
                      </a:r>
                    </a:p>
                  </a:txBody>
                  <a:tcPr marL="5010" marR="5010" marT="5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Totals</a:t>
                      </a:r>
                    </a:p>
                  </a:txBody>
                  <a:tcPr marL="5010" marR="5010" marT="5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 Complete</a:t>
                      </a:r>
                    </a:p>
                  </a:txBody>
                  <a:tcPr marL="5010" marR="5010" marT="5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3849410"/>
                  </a:ext>
                </a:extLst>
              </a:tr>
              <a:tr h="12384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Skateboard</a:t>
                      </a:r>
                    </a:p>
                  </a:txBody>
                  <a:tcPr marL="5010" marR="5010" marT="501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5010" marR="5010" marT="5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6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30%</a:t>
                      </a:r>
                    </a:p>
                  </a:txBody>
                  <a:tcPr marL="5010" marR="5010" marT="5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69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0" marR="5010" marT="5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Skateboard</a:t>
                      </a:r>
                    </a:p>
                  </a:txBody>
                  <a:tcPr marL="5010" marR="5010" marT="501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5010" marR="5010" marT="5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2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38%</a:t>
                      </a:r>
                    </a:p>
                  </a:txBody>
                  <a:tcPr marL="5010" marR="5010" marT="5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29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0" marR="5010" marT="5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Skateboard</a:t>
                      </a:r>
                    </a:p>
                  </a:txBody>
                  <a:tcPr marL="5010" marR="5010" marT="501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010" marR="5010" marT="5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2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8%</a:t>
                      </a:r>
                    </a:p>
                  </a:txBody>
                  <a:tcPr marL="5010" marR="5010" marT="5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2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0" marR="5010" marT="5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Skateboard</a:t>
                      </a:r>
                    </a:p>
                  </a:txBody>
                  <a:tcPr marL="5010" marR="5010" marT="501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5010" marR="5010" marT="5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E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25%</a:t>
                      </a:r>
                    </a:p>
                  </a:txBody>
                  <a:tcPr marL="5010" marR="5010" marT="5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E9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0" marR="5010" marT="5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Skateboard</a:t>
                      </a:r>
                    </a:p>
                  </a:txBody>
                  <a:tcPr marL="5010" marR="5010" marT="501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5010" marR="5010" marT="5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DF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68%</a:t>
                      </a:r>
                    </a:p>
                  </a:txBody>
                  <a:tcPr marL="5010" marR="5010" marT="5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DF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2811291"/>
                  </a:ext>
                </a:extLst>
              </a:tr>
              <a:tr h="12384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Scooter</a:t>
                      </a:r>
                    </a:p>
                  </a:txBody>
                  <a:tcPr marL="5010" marR="5010" marT="501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5010" marR="5010" marT="5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2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48%</a:t>
                      </a:r>
                    </a:p>
                  </a:txBody>
                  <a:tcPr marL="5010" marR="5010" marT="5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29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0" marR="5010" marT="5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Scooter</a:t>
                      </a:r>
                    </a:p>
                  </a:txBody>
                  <a:tcPr marL="5010" marR="5010" marT="501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010" marR="5010" marT="5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2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8%</a:t>
                      </a:r>
                    </a:p>
                  </a:txBody>
                  <a:tcPr marL="5010" marR="5010" marT="5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2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0" marR="5010" marT="5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Scooter</a:t>
                      </a:r>
                    </a:p>
                  </a:txBody>
                  <a:tcPr marL="5010" marR="5010" marT="501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010" marR="5010" marT="5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A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3%</a:t>
                      </a:r>
                    </a:p>
                  </a:txBody>
                  <a:tcPr marL="5010" marR="5010" marT="5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A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0" marR="5010" marT="5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Scooter</a:t>
                      </a:r>
                    </a:p>
                  </a:txBody>
                  <a:tcPr marL="5010" marR="5010" marT="501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010" marR="5010" marT="5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A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23%</a:t>
                      </a:r>
                    </a:p>
                  </a:txBody>
                  <a:tcPr marL="5010" marR="5010" marT="5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A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0" marR="5010" marT="5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Scooter</a:t>
                      </a:r>
                    </a:p>
                  </a:txBody>
                  <a:tcPr marL="5010" marR="5010" marT="501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010" marR="5010" marT="5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6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20%</a:t>
                      </a:r>
                    </a:p>
                  </a:txBody>
                  <a:tcPr marL="5010" marR="5010" marT="5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6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411020"/>
                  </a:ext>
                </a:extLst>
              </a:tr>
              <a:tr h="12384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Bicycle</a:t>
                      </a:r>
                    </a:p>
                  </a:txBody>
                  <a:tcPr marL="5010" marR="5010" marT="501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010" marR="5010" marT="5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6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20%</a:t>
                      </a:r>
                    </a:p>
                  </a:txBody>
                  <a:tcPr marL="5010" marR="5010" marT="5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6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0" marR="5010" marT="5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Bicycle</a:t>
                      </a:r>
                    </a:p>
                  </a:txBody>
                  <a:tcPr marL="5010" marR="5010" marT="501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5010" marR="5010" marT="5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6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30%</a:t>
                      </a:r>
                    </a:p>
                  </a:txBody>
                  <a:tcPr marL="5010" marR="5010" marT="5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69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0" marR="5010" marT="5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Bicycle</a:t>
                      </a:r>
                    </a:p>
                  </a:txBody>
                  <a:tcPr marL="5010" marR="5010" marT="501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010" marR="5010" marT="5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5%</a:t>
                      </a:r>
                    </a:p>
                  </a:txBody>
                  <a:tcPr marL="5010" marR="5010" marT="5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0" marR="5010" marT="5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Bicycle</a:t>
                      </a:r>
                    </a:p>
                  </a:txBody>
                  <a:tcPr marL="5010" marR="5010" marT="501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5010" marR="5010" marT="5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E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25%</a:t>
                      </a:r>
                    </a:p>
                  </a:txBody>
                  <a:tcPr marL="5010" marR="5010" marT="5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E9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0" marR="5010" marT="5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Bicycle</a:t>
                      </a:r>
                    </a:p>
                  </a:txBody>
                  <a:tcPr marL="5010" marR="5010" marT="501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5010" marR="5010" marT="5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2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60%</a:t>
                      </a:r>
                    </a:p>
                  </a:txBody>
                  <a:tcPr marL="5010" marR="5010" marT="5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2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2778622"/>
                  </a:ext>
                </a:extLst>
              </a:tr>
              <a:tr h="12384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Motorcycle</a:t>
                      </a:r>
                    </a:p>
                  </a:txBody>
                  <a:tcPr marL="5010" marR="5010" marT="501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5010" marR="5010" marT="5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5010" marR="5010" marT="5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0" marR="5010" marT="5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Motorcycle</a:t>
                      </a:r>
                    </a:p>
                  </a:txBody>
                  <a:tcPr marL="5010" marR="5010" marT="501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010" marR="5010" marT="5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5010" marR="5010" marT="5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0" marR="5010" marT="5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Motorcycle</a:t>
                      </a:r>
                    </a:p>
                  </a:txBody>
                  <a:tcPr marL="5010" marR="5010" marT="501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010" marR="5010" marT="5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5010" marR="5010" marT="5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0" marR="5010" marT="5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Motorcycle</a:t>
                      </a:r>
                    </a:p>
                  </a:txBody>
                  <a:tcPr marL="5010" marR="5010" marT="501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010" marR="5010" marT="5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5010" marR="5010" marT="5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0" marR="5010" marT="5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Motorcycle</a:t>
                      </a:r>
                    </a:p>
                  </a:txBody>
                  <a:tcPr marL="5010" marR="5010" marT="501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010" marR="5010" marT="5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5010" marR="5010" marT="5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1408795"/>
                  </a:ext>
                </a:extLst>
              </a:tr>
              <a:tr h="12384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Convertible</a:t>
                      </a:r>
                    </a:p>
                  </a:txBody>
                  <a:tcPr marL="5010" marR="5010" marT="501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5010" marR="5010" marT="5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5010" marR="5010" marT="5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0" marR="5010" marT="5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Convertible</a:t>
                      </a:r>
                    </a:p>
                  </a:txBody>
                  <a:tcPr marL="5010" marR="5010" marT="501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010" marR="5010" marT="5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5010" marR="5010" marT="5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0" marR="5010" marT="5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Convertible</a:t>
                      </a:r>
                    </a:p>
                  </a:txBody>
                  <a:tcPr marL="5010" marR="5010" marT="501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010" marR="5010" marT="5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6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20%</a:t>
                      </a:r>
                    </a:p>
                  </a:txBody>
                  <a:tcPr marL="5010" marR="5010" marT="5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6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0" marR="5010" marT="5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Convertible</a:t>
                      </a:r>
                    </a:p>
                  </a:txBody>
                  <a:tcPr marL="5010" marR="5010" marT="501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010" marR="5010" marT="5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6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10%</a:t>
                      </a:r>
                    </a:p>
                  </a:txBody>
                  <a:tcPr marL="5010" marR="5010" marT="5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6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0" marR="5010" marT="5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Convertible</a:t>
                      </a:r>
                    </a:p>
                  </a:txBody>
                  <a:tcPr marL="5010" marR="5010" marT="501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010" marR="5010" marT="5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5010" marR="5010" marT="5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1666160"/>
                  </a:ext>
                </a:extLst>
              </a:tr>
              <a:tr h="123846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0" marR="5010" marT="5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0" marR="5010" marT="50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0" marR="5010" marT="50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0" marR="5010" marT="5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0" marR="5010" marT="5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0" marR="5010" marT="50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0" marR="5010" marT="50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0" marR="5010" marT="5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0" marR="5010" marT="5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0" marR="5010" marT="50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0" marR="5010" marT="50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0" marR="5010" marT="5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0" marR="5010" marT="5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0" marR="5010" marT="50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0" marR="5010" marT="50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0" marR="5010" marT="5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0" marR="5010" marT="5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0" marR="5010" marT="50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0" marR="5010" marT="50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5757184"/>
                  </a:ext>
                </a:extLst>
              </a:tr>
              <a:tr h="232249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 MS</a:t>
                      </a:r>
                    </a:p>
                  </a:txBody>
                  <a:tcPr marL="5010" marR="5010" marT="5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Totals</a:t>
                      </a:r>
                    </a:p>
                  </a:txBody>
                  <a:tcPr marL="5010" marR="5010" marT="5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 Complete</a:t>
                      </a:r>
                    </a:p>
                  </a:txBody>
                  <a:tcPr marL="5010" marR="5010" marT="5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 DHS Java</a:t>
                      </a:r>
                    </a:p>
                  </a:txBody>
                  <a:tcPr marL="5010" marR="5010" marT="5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Totals</a:t>
                      </a:r>
                    </a:p>
                  </a:txBody>
                  <a:tcPr marL="5010" marR="5010" marT="5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 Complete</a:t>
                      </a:r>
                    </a:p>
                  </a:txBody>
                  <a:tcPr marL="5010" marR="5010" marT="5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 PPHP Java</a:t>
                      </a:r>
                    </a:p>
                  </a:txBody>
                  <a:tcPr marL="5010" marR="5010" marT="5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Totals</a:t>
                      </a:r>
                    </a:p>
                  </a:txBody>
                  <a:tcPr marL="5010" marR="5010" marT="5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 Complete</a:t>
                      </a:r>
                    </a:p>
                  </a:txBody>
                  <a:tcPr marL="5010" marR="5010" marT="5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 GRS Java</a:t>
                      </a:r>
                    </a:p>
                  </a:txBody>
                  <a:tcPr marL="5010" marR="5010" marT="5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Totals</a:t>
                      </a:r>
                    </a:p>
                  </a:txBody>
                  <a:tcPr marL="5010" marR="5010" marT="5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 Complete</a:t>
                      </a:r>
                    </a:p>
                  </a:txBody>
                  <a:tcPr marL="5010" marR="5010" marT="5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 GB Java</a:t>
                      </a:r>
                    </a:p>
                  </a:txBody>
                  <a:tcPr marL="5010" marR="5010" marT="5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Totals</a:t>
                      </a:r>
                    </a:p>
                  </a:txBody>
                  <a:tcPr marL="5010" marR="5010" marT="5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 Complete</a:t>
                      </a:r>
                    </a:p>
                  </a:txBody>
                  <a:tcPr marL="5010" marR="5010" marT="5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4131108"/>
                  </a:ext>
                </a:extLst>
              </a:tr>
              <a:tr h="12384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Skateboard</a:t>
                      </a:r>
                    </a:p>
                  </a:txBody>
                  <a:tcPr marL="5010" marR="5010" marT="501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010" marR="5010" marT="5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A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23%</a:t>
                      </a:r>
                    </a:p>
                  </a:txBody>
                  <a:tcPr marL="5010" marR="5010" marT="5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A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0" marR="5010" marT="5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Skateboard</a:t>
                      </a:r>
                    </a:p>
                  </a:txBody>
                  <a:tcPr marL="5010" marR="5010" marT="501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5010" marR="5010" marT="5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9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80%</a:t>
                      </a:r>
                    </a:p>
                  </a:txBody>
                  <a:tcPr marL="5010" marR="5010" marT="5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99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0" marR="5010" marT="5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Skateboard</a:t>
                      </a:r>
                    </a:p>
                  </a:txBody>
                  <a:tcPr marL="5010" marR="5010" marT="501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5010" marR="5010" marT="5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2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60%</a:t>
                      </a:r>
                    </a:p>
                  </a:txBody>
                  <a:tcPr marL="5010" marR="5010" marT="5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2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0" marR="5010" marT="5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Skateboard</a:t>
                      </a:r>
                    </a:p>
                  </a:txBody>
                  <a:tcPr marL="5010" marR="5010" marT="501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5010" marR="5010" marT="5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0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65%</a:t>
                      </a:r>
                    </a:p>
                  </a:txBody>
                  <a:tcPr marL="5010" marR="5010" marT="5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09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0" marR="5010" marT="5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Skateboard</a:t>
                      </a:r>
                    </a:p>
                  </a:txBody>
                  <a:tcPr marL="5010" marR="5010" marT="501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5010" marR="5010" marT="5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2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48%</a:t>
                      </a:r>
                    </a:p>
                  </a:txBody>
                  <a:tcPr marL="5010" marR="5010" marT="5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2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440771"/>
                  </a:ext>
                </a:extLst>
              </a:tr>
              <a:tr h="12384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Scooter</a:t>
                      </a:r>
                    </a:p>
                  </a:txBody>
                  <a:tcPr marL="5010" marR="5010" marT="501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010" marR="5010" marT="5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5%</a:t>
                      </a:r>
                    </a:p>
                  </a:txBody>
                  <a:tcPr marL="5010" marR="5010" marT="5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0" marR="5010" marT="5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Scooter</a:t>
                      </a:r>
                    </a:p>
                  </a:txBody>
                  <a:tcPr marL="5010" marR="5010" marT="501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5010" marR="5010" marT="5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6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30%</a:t>
                      </a:r>
                    </a:p>
                  </a:txBody>
                  <a:tcPr marL="5010" marR="5010" marT="5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69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0" marR="5010" marT="5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Scooter</a:t>
                      </a:r>
                    </a:p>
                  </a:txBody>
                  <a:tcPr marL="5010" marR="5010" marT="501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010" marR="5010" marT="5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E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15%</a:t>
                      </a:r>
                    </a:p>
                  </a:txBody>
                  <a:tcPr marL="5010" marR="5010" marT="5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E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0" marR="5010" marT="5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Scooter</a:t>
                      </a:r>
                    </a:p>
                  </a:txBody>
                  <a:tcPr marL="5010" marR="5010" marT="501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5010" marR="5010" marT="5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E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25%</a:t>
                      </a:r>
                    </a:p>
                  </a:txBody>
                  <a:tcPr marL="5010" marR="5010" marT="5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E9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0" marR="5010" marT="5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Scooter</a:t>
                      </a:r>
                    </a:p>
                  </a:txBody>
                  <a:tcPr marL="5010" marR="5010" marT="501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010" marR="5010" marT="5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5%</a:t>
                      </a:r>
                    </a:p>
                  </a:txBody>
                  <a:tcPr marL="5010" marR="5010" marT="5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3213641"/>
                  </a:ext>
                </a:extLst>
              </a:tr>
              <a:tr h="12384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Bicycle</a:t>
                      </a:r>
                    </a:p>
                  </a:txBody>
                  <a:tcPr marL="5010" marR="5010" marT="501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010" marR="5010" marT="5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6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10%</a:t>
                      </a:r>
                    </a:p>
                  </a:txBody>
                  <a:tcPr marL="5010" marR="5010" marT="5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6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0" marR="5010" marT="5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Bicycle</a:t>
                      </a:r>
                    </a:p>
                  </a:txBody>
                  <a:tcPr marL="5010" marR="5010" marT="501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010" marR="5010" marT="5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A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3%</a:t>
                      </a:r>
                    </a:p>
                  </a:txBody>
                  <a:tcPr marL="5010" marR="5010" marT="5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A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0" marR="5010" marT="5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Bicycle</a:t>
                      </a:r>
                    </a:p>
                  </a:txBody>
                  <a:tcPr marL="5010" marR="5010" marT="501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010" marR="5010" marT="5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5010" marR="5010" marT="5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0" marR="5010" marT="5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Bicycle</a:t>
                      </a:r>
                    </a:p>
                  </a:txBody>
                  <a:tcPr marL="5010" marR="5010" marT="501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010" marR="5010" marT="5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E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15%</a:t>
                      </a:r>
                    </a:p>
                  </a:txBody>
                  <a:tcPr marL="5010" marR="5010" marT="5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E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0" marR="5010" marT="5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Bicycle</a:t>
                      </a:r>
                    </a:p>
                  </a:txBody>
                  <a:tcPr marL="5010" marR="5010" marT="501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010" marR="5010" marT="5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A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3%</a:t>
                      </a:r>
                    </a:p>
                  </a:txBody>
                  <a:tcPr marL="5010" marR="5010" marT="5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A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7917073"/>
                  </a:ext>
                </a:extLst>
              </a:tr>
              <a:tr h="12384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Motorcycle</a:t>
                      </a:r>
                    </a:p>
                  </a:txBody>
                  <a:tcPr marL="5010" marR="5010" marT="501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010" marR="5010" marT="5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5010" marR="5010" marT="5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0" marR="5010" marT="5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Motorcycle</a:t>
                      </a:r>
                    </a:p>
                  </a:txBody>
                  <a:tcPr marL="5010" marR="5010" marT="501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010" marR="5010" marT="5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5010" marR="5010" marT="5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0" marR="5010" marT="5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Motorcycle</a:t>
                      </a:r>
                    </a:p>
                  </a:txBody>
                  <a:tcPr marL="5010" marR="5010" marT="501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010" marR="5010" marT="5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5010" marR="5010" marT="5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0" marR="5010" marT="5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Motorcycle</a:t>
                      </a:r>
                    </a:p>
                  </a:txBody>
                  <a:tcPr marL="5010" marR="5010" marT="501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010" marR="5010" marT="5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5010" marR="5010" marT="5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0" marR="5010" marT="5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Motorcycle</a:t>
                      </a:r>
                    </a:p>
                  </a:txBody>
                  <a:tcPr marL="5010" marR="5010" marT="501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010" marR="5010" marT="5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5010" marR="5010" marT="5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9153533"/>
                  </a:ext>
                </a:extLst>
              </a:tr>
              <a:tr h="12384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Convertible</a:t>
                      </a:r>
                    </a:p>
                  </a:txBody>
                  <a:tcPr marL="5010" marR="5010" marT="501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010" marR="5010" marT="5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5010" marR="5010" marT="5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0" marR="5010" marT="5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Convertible</a:t>
                      </a:r>
                    </a:p>
                  </a:txBody>
                  <a:tcPr marL="5010" marR="5010" marT="501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010" marR="5010" marT="5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5010" marR="5010" marT="5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0" marR="5010" marT="5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Convertible</a:t>
                      </a:r>
                    </a:p>
                  </a:txBody>
                  <a:tcPr marL="5010" marR="5010" marT="501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010" marR="5010" marT="5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5010" marR="5010" marT="5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0" marR="5010" marT="5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Convertible</a:t>
                      </a:r>
                    </a:p>
                  </a:txBody>
                  <a:tcPr marL="5010" marR="5010" marT="501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010" marR="5010" marT="5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5010" marR="5010" marT="5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0" marR="5010" marT="5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Convertible</a:t>
                      </a:r>
                    </a:p>
                  </a:txBody>
                  <a:tcPr marL="5010" marR="5010" marT="501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010" marR="5010" marT="5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5010" marR="5010" marT="5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748247"/>
                  </a:ext>
                </a:extLst>
              </a:tr>
              <a:tr h="123846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0" marR="5010" marT="5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0" marR="5010" marT="50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0" marR="5010" marT="50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0" marR="5010" marT="5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0" marR="5010" marT="5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0" marR="5010" marT="50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0" marR="5010" marT="50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0" marR="5010" marT="5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0" marR="5010" marT="5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0" marR="5010" marT="50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0" marR="5010" marT="50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0" marR="5010" marT="5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0" marR="5010" marT="5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0" marR="5010" marT="50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0" marR="5010" marT="50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0" marR="5010" marT="5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0" marR="5010" marT="5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0" marR="5010" marT="50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0" marR="5010" marT="50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2365824"/>
                  </a:ext>
                </a:extLst>
              </a:tr>
              <a:tr h="232249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 MCoE Java</a:t>
                      </a:r>
                    </a:p>
                  </a:txBody>
                  <a:tcPr marL="5010" marR="5010" marT="5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Totals</a:t>
                      </a:r>
                    </a:p>
                  </a:txBody>
                  <a:tcPr marL="5010" marR="5010" marT="5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 Complete</a:t>
                      </a:r>
                    </a:p>
                  </a:txBody>
                  <a:tcPr marL="5010" marR="5010" marT="5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 Agile Doc &amp; Alert Cntr Java</a:t>
                      </a:r>
                    </a:p>
                  </a:txBody>
                  <a:tcPr marL="5010" marR="5010" marT="5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Totals</a:t>
                      </a:r>
                    </a:p>
                  </a:txBody>
                  <a:tcPr marL="5010" marR="5010" marT="5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 Complete</a:t>
                      </a:r>
                    </a:p>
                  </a:txBody>
                  <a:tcPr marL="5010" marR="5010" marT="5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0" marR="5010" marT="5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0" marR="5010" marT="5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0" marR="5010" marT="5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0" marR="5010" marT="5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0" marR="5010" marT="5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0" marR="5010" marT="5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0" marR="5010" marT="5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0" marR="5010" marT="5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0" marR="5010" marT="5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0" marR="5010" marT="5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0" marR="5010" marT="5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6571279"/>
                  </a:ext>
                </a:extLst>
              </a:tr>
              <a:tr h="12384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Skateboard</a:t>
                      </a:r>
                    </a:p>
                  </a:txBody>
                  <a:tcPr marL="5010" marR="5010" marT="501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5010" marR="5010" marT="5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5010" marR="5010" marT="5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0" marR="5010" marT="5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Skateboard</a:t>
                      </a:r>
                    </a:p>
                  </a:txBody>
                  <a:tcPr marL="5010" marR="5010" marT="501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5010" marR="5010" marT="5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9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80%</a:t>
                      </a:r>
                    </a:p>
                  </a:txBody>
                  <a:tcPr marL="5010" marR="5010" marT="5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99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0" marR="5010" marT="5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0" marR="5010" marT="5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0" marR="5010" marT="5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0" marR="5010" marT="5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0" marR="5010" marT="5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0" marR="5010" marT="5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0" marR="5010" marT="5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0" marR="5010" marT="5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0" marR="5010" marT="5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0" marR="5010" marT="5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0" marR="5010" marT="5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0" marR="5010" marT="5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8736039"/>
                  </a:ext>
                </a:extLst>
              </a:tr>
              <a:tr h="12384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Scooter</a:t>
                      </a:r>
                    </a:p>
                  </a:txBody>
                  <a:tcPr marL="5010" marR="5010" marT="501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010" marR="5010" marT="5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6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20%</a:t>
                      </a:r>
                    </a:p>
                  </a:txBody>
                  <a:tcPr marL="5010" marR="5010" marT="5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6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0" marR="5010" marT="5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Scooter</a:t>
                      </a:r>
                    </a:p>
                  </a:txBody>
                  <a:tcPr marL="5010" marR="5010" marT="501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5010" marR="5010" marT="5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2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60%</a:t>
                      </a:r>
                    </a:p>
                  </a:txBody>
                  <a:tcPr marL="5010" marR="5010" marT="5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2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0" marR="5010" marT="5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0" marR="5010" marT="5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0" marR="5010" marT="5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0" marR="5010" marT="5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0" marR="5010" marT="5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0" marR="5010" marT="5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0" marR="5010" marT="5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0" marR="5010" marT="5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0" marR="5010" marT="5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0" marR="5010" marT="5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0" marR="5010" marT="5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0" marR="5010" marT="5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710037"/>
                  </a:ext>
                </a:extLst>
              </a:tr>
              <a:tr h="12384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Bicycle</a:t>
                      </a:r>
                    </a:p>
                  </a:txBody>
                  <a:tcPr marL="5010" marR="5010" marT="501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010" marR="5010" marT="5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E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15%</a:t>
                      </a:r>
                    </a:p>
                  </a:txBody>
                  <a:tcPr marL="5010" marR="5010" marT="5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E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0" marR="5010" marT="5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Bicycle</a:t>
                      </a:r>
                    </a:p>
                  </a:txBody>
                  <a:tcPr marL="5010" marR="5010" marT="501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5010" marR="5010" marT="5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3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58%</a:t>
                      </a:r>
                    </a:p>
                  </a:txBody>
                  <a:tcPr marL="5010" marR="5010" marT="5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39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0" marR="5010" marT="5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0" marR="5010" marT="5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0" marR="5010" marT="5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0" marR="5010" marT="5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0" marR="5010" marT="5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0" marR="5010" marT="5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0" marR="5010" marT="5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0" marR="5010" marT="5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0" marR="5010" marT="5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0" marR="5010" marT="5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0" marR="5010" marT="5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0" marR="5010" marT="5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1350971"/>
                  </a:ext>
                </a:extLst>
              </a:tr>
              <a:tr h="12384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Motorcycle</a:t>
                      </a:r>
                    </a:p>
                  </a:txBody>
                  <a:tcPr marL="5010" marR="5010" marT="501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010" marR="5010" marT="5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5010" marR="5010" marT="5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0" marR="5010" marT="5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Motorcycle</a:t>
                      </a:r>
                    </a:p>
                  </a:txBody>
                  <a:tcPr marL="5010" marR="5010" marT="501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010" marR="5010" marT="5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5010" marR="5010" marT="5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0" marR="5010" marT="5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0" marR="5010" marT="5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0" marR="5010" marT="5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0" marR="5010" marT="5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0" marR="5010" marT="5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0" marR="5010" marT="5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0" marR="5010" marT="5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0" marR="5010" marT="5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0" marR="5010" marT="5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0" marR="5010" marT="5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0" marR="5010" marT="5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0" marR="5010" marT="5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3641065"/>
                  </a:ext>
                </a:extLst>
              </a:tr>
              <a:tr h="12384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Convertible</a:t>
                      </a:r>
                    </a:p>
                  </a:txBody>
                  <a:tcPr marL="5010" marR="5010" marT="501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010" marR="5010" marT="5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5010" marR="5010" marT="5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0" marR="5010" marT="5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Convertible</a:t>
                      </a:r>
                    </a:p>
                  </a:txBody>
                  <a:tcPr marL="5010" marR="5010" marT="501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010" marR="5010" marT="5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5010" marR="5010" marT="5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0" marR="5010" marT="5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0" marR="5010" marT="5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0" marR="5010" marT="5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0" marR="5010" marT="5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0" marR="5010" marT="5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0" marR="5010" marT="5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0" marR="5010" marT="5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0" marR="5010" marT="5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0" marR="5010" marT="5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0" marR="5010" marT="5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0" marR="5010" marT="5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0" marR="5010" marT="50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4313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499658" y="77627"/>
            <a:ext cx="4829695" cy="369332"/>
          </a:xfrm>
          <a:prstGeom prst="rect">
            <a:avLst/>
          </a:prstGeom>
          <a:gradFill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DevOps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Adoption Assessment as per Jan 2019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112327" y="3616036"/>
            <a:ext cx="2119746" cy="111390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72921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LF">
  <a:themeElements>
    <a:clrScheme name="Presentation template Fin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resentation template Final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template Fin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template Fina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template Fina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template Fina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template Fina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template Fina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 template Fina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 template Fina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 template Fina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 template Fina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 template Fina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 template Fina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echnology xmlns="19b76e48-f578-49d2-8b53-02f3a3a78593">All</Technology>
    <Tool xmlns="19b76e48-f578-49d2-8b53-02f3a3a78593">
      <Value>Artifactory</Value>
      <Value>CDD</Value>
      <Value>Git (BitBucket)</Value>
      <Value>Jenkins</Value>
      <Value>Maven</Value>
      <Value>Selenium</Value>
      <Value>Service Virtualization</Value>
      <Value>SonarQube</Value>
    </Tool>
    <_dlc_DocId xmlns="4d7061e0-385b-4eab-be79-d1494a866f74">ZYWCPNMYT2HE-5-175</_dlc_DocId>
    <_dlc_DocIdUrl xmlns="4d7061e0-385b-4eab-be79-d1494a866f74">
      <Url>http://sp.sunlifecorp.com/sites/ESASAD/_layouts/DocIdRedir.aspx?ID=ZYWCPNMYT2HE-5-175</Url>
      <Description>ZYWCPNMYT2HE-5-175</Description>
    </_dlc_DocIdUrl>
    <_dlc_DocId xmlns="3b445e60-ba2a-43dc-a00c-d8bc00bdda87">APPSVCS-613521758-162</_dlc_DocId>
    <_dlc_DocIdUrl xmlns="3b445e60-ba2a-43dc-a00c-d8bc00bdda87">
      <Url>https://sunlifefinancial.sharepoint.com/sites/AppSvcs/ESASAD/_layouts/15/DocIdRedir.aspx?ID=APPSVCS-613521758-162</Url>
      <Description>APPSVCS-613521758-162</Description>
    </_dlc_DocIdUrl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45A0BEA07DB38409EA31A25F8565B50" ma:contentTypeVersion="215" ma:contentTypeDescription="Create a new document." ma:contentTypeScope="" ma:versionID="f40adf4274a97319de10032ebd97814e">
  <xsd:schema xmlns:xsd="http://www.w3.org/2001/XMLSchema" xmlns:xs="http://www.w3.org/2001/XMLSchema" xmlns:p="http://schemas.microsoft.com/office/2006/metadata/properties" xmlns:ns2="4d7061e0-385b-4eab-be79-d1494a866f74" xmlns:ns3="19b76e48-f578-49d2-8b53-02f3a3a78593" xmlns:ns4="3b445e60-ba2a-43dc-a00c-d8bc00bdda87" targetNamespace="http://schemas.microsoft.com/office/2006/metadata/properties" ma:root="true" ma:fieldsID="ab3b8bb69b31f40a3bbf63ab3fdaa680" ns2:_="" ns3:_="" ns4:_="">
    <xsd:import namespace="4d7061e0-385b-4eab-be79-d1494a866f74"/>
    <xsd:import namespace="19b76e48-f578-49d2-8b53-02f3a3a78593"/>
    <xsd:import namespace="3b445e60-ba2a-43dc-a00c-d8bc00bdda87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Technology"/>
                <xsd:element ref="ns3:Tool" minOccurs="0"/>
                <xsd:element ref="ns4:SharedWithUsers" minOccurs="0"/>
                <xsd:element ref="ns4:SharedWithDetails" minOccurs="0"/>
                <xsd:element ref="ns4:_dlc_DocId" minOccurs="0"/>
                <xsd:element ref="ns4:_dlc_DocIdUrl" minOccurs="0"/>
                <xsd:element ref="ns4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7061e0-385b-4eab-be79-d1494a866f74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b76e48-f578-49d2-8b53-02f3a3a78593" elementFormDefault="qualified">
    <xsd:import namespace="http://schemas.microsoft.com/office/2006/documentManagement/types"/>
    <xsd:import namespace="http://schemas.microsoft.com/office/infopath/2007/PartnerControls"/>
    <xsd:element name="Technology" ma:index="11" ma:displayName="Technology" ma:default="All" ma:format="Dropdown" ma:internalName="Technology">
      <xsd:simpleType>
        <xsd:restriction base="dms:Choice">
          <xsd:enumeration value="All"/>
          <xsd:enumeration value="Java"/>
          <xsd:enumeration value=".NET"/>
        </xsd:restriction>
      </xsd:simpleType>
    </xsd:element>
    <xsd:element name="Tool" ma:index="12" nillable="true" ma:displayName="Tool" ma:default="N/A" ma:internalName="Tool" ma:requiredMultiChoice="true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N/A"/>
                    <xsd:enumeration value="Artifactory"/>
                    <xsd:enumeration value="CDD"/>
                    <xsd:enumeration value="Eclipse"/>
                    <xsd:enumeration value="Git (BitBucket)"/>
                    <xsd:enumeration value="Jenkins"/>
                    <xsd:enumeration value="LeanFT"/>
                    <xsd:enumeration value="Maven"/>
                    <xsd:enumeration value="Selenium"/>
                    <xsd:enumeration value="Service Virtualization"/>
                    <xsd:enumeration value="SonarQube"/>
                    <xsd:enumeration value="TFS"/>
                    <xsd:enumeration value="Visual Studio"/>
                  </xsd:restriction>
                </xsd:simple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445e60-ba2a-43dc-a00c-d8bc00bdda87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_dlc_DocId" ma:index="15" nillable="true" ma:displayName="Document ID Value" ma:description="The value of the document ID assigned to this item." ma:internalName="_dlc_DocId0" ma:readOnly="true">
      <xsd:simpleType>
        <xsd:restriction base="dms:Text"/>
      </xsd:simpleType>
    </xsd:element>
    <xsd:element name="_dlc_DocIdUrl" ma:index="16" nillable="true" ma:displayName="Document ID" ma:description="Permanent link to this document." ma:hidden="true" ma:internalName="_dlc_DocIdUrl0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7" nillable="true" ma:displayName="Persist ID" ma:description="Keep ID on add." ma:hidden="true" ma:internalName="_dlc_DocIdPersistId0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4444484-2613-4B2A-A22F-F293408418C7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9E44D8B5-6098-436B-A04F-781633A17C9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F2767EB-A7F5-4FA2-9603-932393E054AB}">
  <ds:schemaRefs>
    <ds:schemaRef ds:uri="http://purl.org/dc/elements/1.1/"/>
    <ds:schemaRef ds:uri="http://schemas.microsoft.com/office/2006/metadata/properties"/>
    <ds:schemaRef ds:uri="4d7061e0-385b-4eab-be79-d1494a866f74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3b445e60-ba2a-43dc-a00c-d8bc00bdda87"/>
    <ds:schemaRef ds:uri="19b76e48-f578-49d2-8b53-02f3a3a78593"/>
    <ds:schemaRef ds:uri="http://www.w3.org/XML/1998/namespace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2C04488A-ECDD-43B7-96C2-4400A490C87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d7061e0-385b-4eab-be79-d1494a866f74"/>
    <ds:schemaRef ds:uri="19b76e48-f578-49d2-8b53-02f3a3a78593"/>
    <ds:schemaRef ds:uri="3b445e60-ba2a-43dc-a00c-d8bc00bdda8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11373</TotalTime>
  <Words>1479</Words>
  <Application>Microsoft Office PowerPoint</Application>
  <PresentationFormat>Widescreen</PresentationFormat>
  <Paragraphs>705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Calibri</vt:lpstr>
      <vt:lpstr>Calibri Light</vt:lpstr>
      <vt:lpstr>Oleo Script</vt:lpstr>
      <vt:lpstr>Times</vt:lpstr>
      <vt:lpstr>Times New Roman</vt:lpstr>
      <vt:lpstr>Wingdings</vt:lpstr>
      <vt:lpstr>Office Theme</vt:lpstr>
      <vt:lpstr>SLF</vt:lpstr>
      <vt:lpstr>Roadmap for DevOps @ DA</vt:lpstr>
      <vt:lpstr>Current Challenges</vt:lpstr>
      <vt:lpstr>PowerPoint Presentation</vt:lpstr>
      <vt:lpstr>Roadmap MVP Approach</vt:lpstr>
      <vt:lpstr>Skateboard for BDCOE &amp; IFRS</vt:lpstr>
      <vt:lpstr>PowerPoint Presentation</vt:lpstr>
      <vt:lpstr>PowerPoint Presentation</vt:lpstr>
      <vt:lpstr>PowerPoint Presentation</vt:lpstr>
      <vt:lpstr>PowerPoint Presentation</vt:lpstr>
      <vt:lpstr>JD for the new Position</vt:lpstr>
    </vt:vector>
  </TitlesOfParts>
  <Company>Sun Life Financial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DevOps_Roadmap_for_Java</dc:title>
  <dc:creator>Farooq Khan</dc:creator>
  <cp:lastModifiedBy>Rahul Kamboj</cp:lastModifiedBy>
  <cp:revision>731</cp:revision>
  <dcterms:created xsi:type="dcterms:W3CDTF">2018-08-13T14:47:55Z</dcterms:created>
  <dcterms:modified xsi:type="dcterms:W3CDTF">2019-11-05T15:00:48Z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0x010100A45A0BEA07DB38409EA31A25F8565B50</vt:lpwstr>
  </property>
  <property fmtid="{D5CDD505-2E9C-101B-9397-08002B2CF9AE}" pid="3" name="_dlc_DocIdItemGuid">
    <vt:lpwstr>9bd515d9-6632-4b80-bc77-9ebdbc04fb09</vt:lpwstr>
  </property>
  <property fmtid="{D5CDD505-2E9C-101B-9397-08002B2CF9AE}" pid="4" name="Order">
    <vt:r8>17500</vt:r8>
  </property>
  <property fmtid="{D5CDD505-2E9C-101B-9397-08002B2CF9AE}" pid="5" name="AuthorIds_UIVersion_35">
    <vt:lpwstr>316</vt:lpwstr>
  </property>
</Properties>
</file>