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43"/>
  </p:notesMasterIdLst>
  <p:handoutMasterIdLst>
    <p:handoutMasterId r:id="rId44"/>
  </p:handoutMasterIdLst>
  <p:sldIdLst>
    <p:sldId id="256" r:id="rId10"/>
    <p:sldId id="269" r:id="rId11"/>
    <p:sldId id="270" r:id="rId12"/>
    <p:sldId id="271" r:id="rId13"/>
    <p:sldId id="281" r:id="rId14"/>
    <p:sldId id="272" r:id="rId15"/>
    <p:sldId id="274" r:id="rId16"/>
    <p:sldId id="275" r:id="rId17"/>
    <p:sldId id="287" r:id="rId18"/>
    <p:sldId id="288" r:id="rId19"/>
    <p:sldId id="289" r:id="rId20"/>
    <p:sldId id="277" r:id="rId21"/>
    <p:sldId id="280" r:id="rId22"/>
    <p:sldId id="278" r:id="rId23"/>
    <p:sldId id="282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276" r:id="rId36"/>
    <p:sldId id="284" r:id="rId37"/>
    <p:sldId id="286" r:id="rId38"/>
    <p:sldId id="302" r:id="rId39"/>
    <p:sldId id="283" r:id="rId40"/>
    <p:sldId id="301" r:id="rId41"/>
    <p:sldId id="285" r:id="rId4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05" autoAdjust="0"/>
  </p:normalViewPr>
  <p:slideViewPr>
    <p:cSldViewPr snapToObjects="1">
      <p:cViewPr varScale="1">
        <p:scale>
          <a:sx n="78" d="100"/>
          <a:sy n="78" d="100"/>
        </p:scale>
        <p:origin x="1622" y="77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11.12.2018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lv-LV"/>
              <a:t>Noklikšķiniet uz ikonas, lai pievienotu attēlu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/>
              <a:t>Anas</a:t>
            </a:r>
            <a:r>
              <a:rPr lang="lv-LV" dirty="0"/>
              <a:t> </a:t>
            </a:r>
            <a:r>
              <a:rPr lang="lv-LV" dirty="0" err="1"/>
              <a:t>Bachiri</a:t>
            </a:r>
            <a:r>
              <a:rPr lang="lv-LV" dirty="0"/>
              <a:t> &amp; Kārlis Mārtiņš Briedis</a:t>
            </a:r>
            <a:endParaRPr lang="en-US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The Impact of Network Topology on Banking</a:t>
            </a:r>
            <a:br>
              <a:rPr lang="en-US" b="0" dirty="0"/>
            </a:br>
            <a:r>
              <a:rPr lang="en-US" b="0" dirty="0"/>
              <a:t>Default Dynamics</a:t>
            </a:r>
            <a:br>
              <a:rPr lang="en-US" b="0" dirty="0"/>
            </a:br>
            <a:endParaRPr lang="en-GB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isnstūris 6">
            <a:extLst>
              <a:ext uri="{FF2B5EF4-FFF2-40B4-BE49-F238E27FC236}">
                <a16:creationId xmlns:a16="http://schemas.microsoft.com/office/drawing/2014/main" id="{59A2DDF8-18FD-4EF1-9951-748DA24C4353}"/>
              </a:ext>
            </a:extLst>
          </p:cNvPr>
          <p:cNvSpPr/>
          <p:nvPr/>
        </p:nvSpPr>
        <p:spPr>
          <a:xfrm>
            <a:off x="142875" y="3212976"/>
            <a:ext cx="8677275" cy="22322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lv-LV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			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modification</a:t>
            </a:r>
            <a:r>
              <a:rPr lang="lv-LV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3E2CE4F4-0365-41A8-BE07-1A11507A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6624414" cy="4210046"/>
          </a:xfrm>
          <a:noFill/>
        </p:spPr>
        <p:txBody>
          <a:bodyPr/>
          <a:lstStyle/>
          <a:p>
            <a:r>
              <a:rPr lang="en-US" dirty="0"/>
              <a:t>Connection of random pair of nodes</a:t>
            </a:r>
            <a:endParaRPr lang="lv-LV" dirty="0"/>
          </a:p>
          <a:p>
            <a:r>
              <a:rPr lang="en-US" dirty="0"/>
              <a:t>Rewiring a pair of randomly selected edges</a:t>
            </a:r>
            <a:endParaRPr lang="lv-LV" dirty="0"/>
          </a:p>
          <a:p>
            <a:endParaRPr lang="lv-LV" dirty="0"/>
          </a:p>
          <a:p>
            <a:r>
              <a:rPr lang="en-US" dirty="0"/>
              <a:t>Removal of random edge</a:t>
            </a:r>
            <a:endParaRPr lang="lv-LV" dirty="0"/>
          </a:p>
          <a:p>
            <a:endParaRPr lang="lv-LV" dirty="0"/>
          </a:p>
          <a:p>
            <a:r>
              <a:rPr lang="en-US" dirty="0"/>
              <a:t>Connecting local nodes</a:t>
            </a:r>
            <a:endParaRPr lang="lv-LV" dirty="0"/>
          </a:p>
          <a:p>
            <a:r>
              <a:rPr lang="en-US" dirty="0"/>
              <a:t>Local rewiring a pair of random edges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1F9E69B2-59BE-4491-82B0-305F708D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279DECF4-9B4F-4965-AA84-7802B0E4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3314848E-69C5-4AB6-AD37-52FC256F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F5A451EC-38ED-4D70-A7F5-6E43AEE3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mutation</a:t>
            </a:r>
          </a:p>
        </p:txBody>
      </p:sp>
      <p:sp>
        <p:nvSpPr>
          <p:cNvPr id="8" name="Taisnstūris 7">
            <a:extLst>
              <a:ext uri="{FF2B5EF4-FFF2-40B4-BE49-F238E27FC236}">
                <a16:creationId xmlns:a16="http://schemas.microsoft.com/office/drawing/2014/main" id="{FDE7BBED-480E-414D-8B13-4E6EE13DE44C}"/>
              </a:ext>
            </a:extLst>
          </p:cNvPr>
          <p:cNvSpPr/>
          <p:nvPr/>
        </p:nvSpPr>
        <p:spPr>
          <a:xfrm>
            <a:off x="323849" y="1592714"/>
            <a:ext cx="8677275" cy="2232248"/>
          </a:xfrm>
          <a:prstGeom prst="rect">
            <a:avLst/>
          </a:prstGeom>
          <a:noFill/>
          <a:ln>
            <a:solidFill>
              <a:srgbClr val="A8322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lv-LV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		</a:t>
            </a:r>
            <a:r>
              <a:rPr lang="en-US" dirty="0">
                <a:ln w="0"/>
                <a:solidFill>
                  <a:srgbClr val="A8322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modification</a:t>
            </a:r>
            <a:r>
              <a:rPr lang="lv-LV" dirty="0">
                <a:ln w="0"/>
                <a:solidFill>
                  <a:srgbClr val="A8322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dirty="0">
              <a:solidFill>
                <a:srgbClr val="A832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360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B7D43AAE-61D0-4EBE-90CC-0BB10AF0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0808"/>
            <a:ext cx="8496300" cy="4533302"/>
          </a:xfrm>
        </p:spPr>
        <p:txBody>
          <a:bodyPr/>
          <a:lstStyle/>
          <a:p>
            <a:r>
              <a:rPr lang="en-GB" dirty="0"/>
              <a:t>Graph generation could run up to 6 hours on ETH Euler’s 48 cores</a:t>
            </a:r>
          </a:p>
          <a:p>
            <a:endParaRPr lang="en-GB" dirty="0"/>
          </a:p>
          <a:p>
            <a:r>
              <a:rPr lang="en-GB" dirty="0"/>
              <a:t>5 days of CPU time (for 10`000 graphs)</a:t>
            </a:r>
          </a:p>
          <a:p>
            <a:endParaRPr lang="en-GB" dirty="0"/>
          </a:p>
          <a:p>
            <a:r>
              <a:rPr lang="en-GB" sz="2800" dirty="0">
                <a:solidFill>
                  <a:srgbClr val="A8322D"/>
                </a:solidFill>
              </a:rPr>
              <a:t>Must be parallelized</a:t>
            </a:r>
            <a:r>
              <a:rPr lang="lv-LV" sz="2800" dirty="0">
                <a:solidFill>
                  <a:srgbClr val="A8322D"/>
                </a:solidFill>
              </a:rPr>
              <a:t>!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2CCBA122-48D3-4A75-AA23-1CED0A9A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E96CDFF7-17AE-4181-9186-5278EDB5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140C929F-04B4-46A5-9953-0D8515E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E381F9F0-B5A7-4CCA-9EE7-34C1684B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8046"/>
          </a:xfrm>
        </p:spPr>
        <p:txBody>
          <a:bodyPr/>
          <a:lstStyle/>
          <a:p>
            <a:r>
              <a:rPr lang="en-GB" dirty="0"/>
              <a:t>Compute-intensive task</a:t>
            </a:r>
          </a:p>
        </p:txBody>
      </p:sp>
    </p:spTree>
    <p:extLst>
      <p:ext uri="{BB962C8B-B14F-4D97-AF65-F5344CB8AC3E}">
        <p14:creationId xmlns:p14="http://schemas.microsoft.com/office/powerpoint/2010/main" val="17682936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460ABCDC-EAA9-4688-9350-3F63B890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5C66CD55-0138-47D5-B738-EBACB733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D5E2393F-F95B-4622-BD00-2DDF5CB2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pic>
        <p:nvPicPr>
          <p:cNvPr id="13" name="Attēls 12">
            <a:extLst>
              <a:ext uri="{FF2B5EF4-FFF2-40B4-BE49-F238E27FC236}">
                <a16:creationId xmlns:a16="http://schemas.microsoft.com/office/drawing/2014/main" id="{9F1AC156-0B19-43BE-AE06-A354E878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42" y="620713"/>
            <a:ext cx="7578259" cy="5686083"/>
          </a:xfrm>
          <a:prstGeom prst="rect">
            <a:avLst/>
          </a:prstGeom>
        </p:spPr>
      </p:pic>
      <p:sp>
        <p:nvSpPr>
          <p:cNvPr id="10" name="Apakšvirsraksts 9">
            <a:extLst>
              <a:ext uri="{FF2B5EF4-FFF2-40B4-BE49-F238E27FC236}">
                <a16:creationId xmlns:a16="http://schemas.microsoft.com/office/drawing/2014/main" id="{563939E1-EF46-49C5-9A27-9BAC9BC9A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C = 0.52, </a:t>
            </a:r>
            <a:r>
              <a:rPr lang="lv-LV" dirty="0" err="1"/>
              <a:t>apl</a:t>
            </a:r>
            <a:r>
              <a:rPr lang="lv-LV" dirty="0"/>
              <a:t> = 3.55</a:t>
            </a:r>
            <a:endParaRPr lang="en-US" dirty="0"/>
          </a:p>
        </p:txBody>
      </p:sp>
      <p:sp>
        <p:nvSpPr>
          <p:cNvPr id="14" name="Virsraksts 5">
            <a:extLst>
              <a:ext uri="{FF2B5EF4-FFF2-40B4-BE49-F238E27FC236}">
                <a16:creationId xmlns:a16="http://schemas.microsoft.com/office/drawing/2014/main" id="{00CAD163-AA7F-4ECD-BEFD-9639202DE32C}"/>
              </a:ext>
            </a:extLst>
          </p:cNvPr>
          <p:cNvSpPr txBox="1">
            <a:spLocks/>
          </p:cNvSpPr>
          <p:nvPr/>
        </p:nvSpPr>
        <p:spPr bwMode="gray">
          <a:xfrm>
            <a:off x="323850" y="620714"/>
            <a:ext cx="8496300" cy="648046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graphs</a:t>
            </a:r>
          </a:p>
        </p:txBody>
      </p:sp>
    </p:spTree>
    <p:extLst>
      <p:ext uri="{BB962C8B-B14F-4D97-AF65-F5344CB8AC3E}">
        <p14:creationId xmlns:p14="http://schemas.microsoft.com/office/powerpoint/2010/main" val="2866183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460ABCDC-EAA9-4688-9350-3F63B890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5C66CD55-0138-47D5-B738-EBACB733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D5E2393F-F95B-4622-BD00-2DDF5CB2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10" name="Apakšvirsraksts 9">
            <a:extLst>
              <a:ext uri="{FF2B5EF4-FFF2-40B4-BE49-F238E27FC236}">
                <a16:creationId xmlns:a16="http://schemas.microsoft.com/office/drawing/2014/main" id="{563939E1-EF46-49C5-9A27-9BAC9BC9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</p:spPr>
        <p:txBody>
          <a:bodyPr/>
          <a:lstStyle/>
          <a:p>
            <a:r>
              <a:rPr lang="lv-LV" dirty="0"/>
              <a:t>3 </a:t>
            </a:r>
            <a:r>
              <a:rPr lang="lv-LV" dirty="0" err="1"/>
              <a:t>communities</a:t>
            </a:r>
            <a:r>
              <a:rPr lang="lv-LV" dirty="0"/>
              <a:t>, 0.6 </a:t>
            </a:r>
            <a:r>
              <a:rPr lang="lv-LV" dirty="0" err="1"/>
              <a:t>modularity</a:t>
            </a:r>
            <a:endParaRPr lang="en-US" dirty="0"/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D40AF35D-D68B-4F81-BDC7-351FF6DA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5552" y="649569"/>
            <a:ext cx="8474598" cy="50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834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atura vietturis 11">
                <a:extLst>
                  <a:ext uri="{FF2B5EF4-FFF2-40B4-BE49-F238E27FC236}">
                    <a16:creationId xmlns:a16="http://schemas.microsoft.com/office/drawing/2014/main" id="{5131AB76-C133-44C3-8B0F-0DA3A313EB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850" y="1412777"/>
                <a:ext cx="4104000" cy="48245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Model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I, E Total internal/external aggregate assets A = E + I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net worth percentage to total assets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percentage of external/internal assets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total, external and internal assets for each bank</a:t>
                </a:r>
              </a:p>
              <a:p>
                <a:r>
                  <a:rPr lang="en-US" dirty="0"/>
                  <a:t>Z is number of links</a:t>
                </a:r>
              </a:p>
            </p:txBody>
          </p:sp>
        </mc:Choice>
        <mc:Fallback xmlns="">
          <p:sp>
            <p:nvSpPr>
              <p:cNvPr id="12" name="Satura vietturis 11">
                <a:extLst>
                  <a:ext uri="{FF2B5EF4-FFF2-40B4-BE49-F238E27FC236}">
                    <a16:creationId xmlns:a16="http://schemas.microsoft.com/office/drawing/2014/main" id="{5131AB76-C133-44C3-8B0F-0DA3A313E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850" y="1412777"/>
                <a:ext cx="4104000" cy="4824512"/>
              </a:xfrm>
              <a:blipFill>
                <a:blip r:embed="rId2"/>
                <a:stretch>
                  <a:fillRect l="-297" t="-1517" r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atura vietturis 12">
            <a:extLst>
              <a:ext uri="{FF2B5EF4-FFF2-40B4-BE49-F238E27FC236}">
                <a16:creationId xmlns:a16="http://schemas.microsoft.com/office/drawing/2014/main" id="{9135296E-A472-4DFC-BE41-F2347E28E9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319CFC18-4A82-4226-9C9C-C0CD06F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AB8361E-B770-4258-B57A-45E1BA74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F6D95009-443B-4981-AB26-C4577DB6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11" name="Virsraksts 10">
            <a:extLst>
              <a:ext uri="{FF2B5EF4-FFF2-40B4-BE49-F238E27FC236}">
                <a16:creationId xmlns:a16="http://schemas.microsoft.com/office/drawing/2014/main" id="{66589949-6DC7-4DC7-B36D-4AA55048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US" dirty="0"/>
              <a:t>Shock and assets simulation model</a:t>
            </a:r>
          </a:p>
        </p:txBody>
      </p:sp>
      <p:pic>
        <p:nvPicPr>
          <p:cNvPr id="10" name="Attēls 9">
            <a:extLst>
              <a:ext uri="{FF2B5EF4-FFF2-40B4-BE49-F238E27FC236}">
                <a16:creationId xmlns:a16="http://schemas.microsoft.com/office/drawing/2014/main" id="{3682BDCC-AEED-4BA8-BA12-76692FC1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98" y="1196753"/>
            <a:ext cx="4319904" cy="50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694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atura vietturis 11">
                <a:extLst>
                  <a:ext uri="{FF2B5EF4-FFF2-40B4-BE49-F238E27FC236}">
                    <a16:creationId xmlns:a16="http://schemas.microsoft.com/office/drawing/2014/main" id="{5131AB76-C133-44C3-8B0F-0DA3A313EB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850" y="1412777"/>
                <a:ext cx="4104000" cy="482451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Model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bank net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(damping shocks)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inter-bank borrowing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atura vietturis 11">
                <a:extLst>
                  <a:ext uri="{FF2B5EF4-FFF2-40B4-BE49-F238E27FC236}">
                    <a16:creationId xmlns:a16="http://schemas.microsoft.com/office/drawing/2014/main" id="{5131AB76-C133-44C3-8B0F-0DA3A313E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850" y="1412777"/>
                <a:ext cx="4104000" cy="4824512"/>
              </a:xfrm>
              <a:blipFill>
                <a:blip r:embed="rId2"/>
                <a:stretch>
                  <a:fillRect l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Satura vietturis 1">
            <a:extLst>
              <a:ext uri="{FF2B5EF4-FFF2-40B4-BE49-F238E27FC236}">
                <a16:creationId xmlns:a16="http://schemas.microsoft.com/office/drawing/2014/main" id="{061752E2-8A0A-4D58-94DE-692A057A84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19980" y="1412777"/>
            <a:ext cx="4245029" cy="4077462"/>
          </a:xfrm>
          <a:prstGeom prst="rect">
            <a:avLst/>
          </a:prstGeom>
        </p:spPr>
      </p:pic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319CFC18-4A82-4226-9C9C-C0CD06F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AB8361E-B770-4258-B57A-45E1BA74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F6D95009-443B-4981-AB26-C4577DB6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11" name="Virsraksts 10">
            <a:extLst>
              <a:ext uri="{FF2B5EF4-FFF2-40B4-BE49-F238E27FC236}">
                <a16:creationId xmlns:a16="http://schemas.microsoft.com/office/drawing/2014/main" id="{66589949-6DC7-4DC7-B36D-4AA55048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US" dirty="0"/>
              <a:t>Shocks simulations</a:t>
            </a:r>
          </a:p>
        </p:txBody>
      </p:sp>
    </p:spTree>
    <p:extLst>
      <p:ext uri="{BB962C8B-B14F-4D97-AF65-F5344CB8AC3E}">
        <p14:creationId xmlns:p14="http://schemas.microsoft.com/office/powerpoint/2010/main" val="3117930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920C779F-2D5A-43EC-B026-205EFB1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99AC8EF7-1B0F-4568-AFF9-86F891F6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B110A1F5-04DA-425B-8C90-B8AEB017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pic>
        <p:nvPicPr>
          <p:cNvPr id="9" name="Attēls 8" descr="Attēls, kurā ir krāsains, zaļš&#10;&#10;Apraksts ģenerēts automātiski">
            <a:extLst>
              <a:ext uri="{FF2B5EF4-FFF2-40B4-BE49-F238E27FC236}">
                <a16:creationId xmlns:a16="http://schemas.microsoft.com/office/drawing/2014/main" id="{9FD721EC-E054-4833-AA53-C52B2FCAD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889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2A0B057B-C53B-490B-A132-5404D7BF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4E8EC21F-6D1D-45ED-BDE3-13A965E9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9CE6AA27-9F39-4C8C-ABF0-7E5919F0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pic>
        <p:nvPicPr>
          <p:cNvPr id="6" name="Attēls 5" descr="Attēls, kurā ir krāsains, zaļš&#10;&#10;Apraksts ģenerēts automātiski">
            <a:extLst>
              <a:ext uri="{FF2B5EF4-FFF2-40B4-BE49-F238E27FC236}">
                <a16:creationId xmlns:a16="http://schemas.microsoft.com/office/drawing/2014/main" id="{AE138EC1-C439-4B02-9B61-7F70647B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DEB0F6BB-08DF-4E6F-A0BE-F60291D4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F93FB652-0365-4C77-9A86-0D0D9F60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F8767A4D-EFEC-4108-8F90-9B22ECF7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pic>
        <p:nvPicPr>
          <p:cNvPr id="6" name="Attēls 5" descr="Attēls, kurā ir krāsains, zaļš, papīra pūķis&#10;&#10;Apraksts ģenerēts automātiski">
            <a:extLst>
              <a:ext uri="{FF2B5EF4-FFF2-40B4-BE49-F238E27FC236}">
                <a16:creationId xmlns:a16="http://schemas.microsoft.com/office/drawing/2014/main" id="{EB675611-0A30-4175-91E6-45B14FEE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B532DBF6-CB9F-4499-8441-2FDF8FC6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82A23C86-B2AB-416C-83F9-5A61F44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21855F0D-4DBF-4146-A953-3128A3D8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pic>
        <p:nvPicPr>
          <p:cNvPr id="6" name="Attēls 5" descr="Attēls, kurā ir papīra pūķis, krāsains, zaļš&#10;&#10;Apraksts ģenerēts automātiski">
            <a:extLst>
              <a:ext uri="{FF2B5EF4-FFF2-40B4-BE49-F238E27FC236}">
                <a16:creationId xmlns:a16="http://schemas.microsoft.com/office/drawing/2014/main" id="{89B86A9C-FCC2-4B0D-89CD-8626187F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atura vietturis 11">
            <a:extLst>
              <a:ext uri="{FF2B5EF4-FFF2-40B4-BE49-F238E27FC236}">
                <a16:creationId xmlns:a16="http://schemas.microsoft.com/office/drawing/2014/main" id="{6EA26A97-AE25-4136-B59F-ED575283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r>
              <a:rPr lang="en-US" dirty="0"/>
              <a:t>Drastic financial losses</a:t>
            </a:r>
          </a:p>
          <a:p>
            <a:r>
              <a:rPr lang="en-US" dirty="0"/>
              <a:t>Decrease in the GDP growth rate</a:t>
            </a:r>
          </a:p>
          <a:p>
            <a:r>
              <a:rPr lang="en-US" dirty="0"/>
              <a:t>Bankruptcy of the 4</a:t>
            </a:r>
            <a:r>
              <a:rPr lang="en-US" baseline="30000" dirty="0"/>
              <a:t>th</a:t>
            </a:r>
            <a:r>
              <a:rPr lang="lv-LV" dirty="0"/>
              <a:t> </a:t>
            </a:r>
            <a:r>
              <a:rPr lang="en-US" dirty="0"/>
              <a:t>largest investment bank in USA Lehman</a:t>
            </a:r>
            <a:r>
              <a:rPr lang="lv-LV" dirty="0"/>
              <a:t> </a:t>
            </a:r>
            <a:r>
              <a:rPr lang="en-US" dirty="0"/>
              <a:t>brothers</a:t>
            </a:r>
            <a:endParaRPr lang="lv-LV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D81320EF-CC89-48D6-83C9-03AA046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D959AD41-A825-4625-B16D-C7FA100C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98E8D4E-04CE-4210-B477-58DB858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11" name="Virsraksts 10">
            <a:extLst>
              <a:ext uri="{FF2B5EF4-FFF2-40B4-BE49-F238E27FC236}">
                <a16:creationId xmlns:a16="http://schemas.microsoft.com/office/drawing/2014/main" id="{EAFC53CF-0CDE-4D24-A2E1-AF568F4C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04030"/>
          </a:xfrm>
        </p:spPr>
        <p:txBody>
          <a:bodyPr/>
          <a:lstStyle/>
          <a:p>
            <a:r>
              <a:rPr lang="en-US" dirty="0"/>
              <a:t>Financial crisis of 2008</a:t>
            </a:r>
          </a:p>
        </p:txBody>
      </p:sp>
      <p:pic>
        <p:nvPicPr>
          <p:cNvPr id="13" name="Attēls 12">
            <a:extLst>
              <a:ext uri="{FF2B5EF4-FFF2-40B4-BE49-F238E27FC236}">
                <a16:creationId xmlns:a16="http://schemas.microsoft.com/office/drawing/2014/main" id="{E5BAC4E8-9A2A-463F-99CC-6D20F04E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8" y="3027020"/>
            <a:ext cx="7725064" cy="34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4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F74731F1-7DD1-48FD-9279-6786F9F2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3830CD6B-3557-4E86-B7D3-E6DB3CA1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4060196F-71DD-4DC3-A8FE-5003777A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pic>
        <p:nvPicPr>
          <p:cNvPr id="6" name="Attēls 5" descr="Attēls, kurā ir krāsains, papīra pūķis, zaļš&#10;&#10;Apraksts ģenerēts automātiski">
            <a:extLst>
              <a:ext uri="{FF2B5EF4-FFF2-40B4-BE49-F238E27FC236}">
                <a16:creationId xmlns:a16="http://schemas.microsoft.com/office/drawing/2014/main" id="{0322DBF7-EA6A-46EE-A416-331CA84C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611E5FAC-CD6F-4C12-A2BC-3CCB6CA1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BA1E0D89-8D02-476E-AA5E-4089C7AC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7238549-0DE1-4E24-9FCC-3E9BDE0F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pic>
        <p:nvPicPr>
          <p:cNvPr id="6" name="Attēls 5" descr="Attēls, kurā ir krāsains, papīra pūķis, zaļš&#10;&#10;Apraksts ģenerēts automātiski">
            <a:extLst>
              <a:ext uri="{FF2B5EF4-FFF2-40B4-BE49-F238E27FC236}">
                <a16:creationId xmlns:a16="http://schemas.microsoft.com/office/drawing/2014/main" id="{51133D74-C53D-4435-A049-E4B9307B3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F4B73C09-4A0A-42ED-9CE4-E3E3FA61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D48B0E55-4D66-46B4-9623-8684EADF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AE54F8F2-AB39-4042-9EA0-3F1606C9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pic>
        <p:nvPicPr>
          <p:cNvPr id="6" name="Attēls 5" descr="Attēls, kurā ir krāsains, papīra pūķis, zaļš&#10;&#10;Apraksts ģenerēts automātiski">
            <a:extLst>
              <a:ext uri="{FF2B5EF4-FFF2-40B4-BE49-F238E27FC236}">
                <a16:creationId xmlns:a16="http://schemas.microsoft.com/office/drawing/2014/main" id="{C41203A2-6646-422B-B6B0-A01D19B6E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D2525B5E-8B61-4297-BBBE-16A5F77C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F8D84884-B136-4F18-9899-9D36CF9F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6E1D5B1B-DA6B-491F-91D9-8AC48E5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2EEE2613-5804-41A4-BED4-DF5C58A96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88664705-47CF-4052-BD2B-170C2B64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C3556401-1D86-46A2-B67F-A6AB8E25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ADBEC7B-C95B-4264-A76B-F79262B2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6614CC9B-C9F8-40E0-B1CA-37F9FF25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559DF9E1-827F-442D-BC43-188FBC92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0003B460-41D5-41A1-8B51-58960BBE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04BB2127-A325-4A4A-952F-A158DBF4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25</a:t>
            </a:fld>
            <a:endParaRPr lang="en-GB" dirty="0"/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DE534177-FAAF-43A7-B568-71C2C8F4F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cxnSp>
        <p:nvCxnSpPr>
          <p:cNvPr id="8" name="Taisns bultveida savienotājs 7">
            <a:extLst>
              <a:ext uri="{FF2B5EF4-FFF2-40B4-BE49-F238E27FC236}">
                <a16:creationId xmlns:a16="http://schemas.microsoft.com/office/drawing/2014/main" id="{874BA2AF-34FD-4BC6-878B-F6DC23AAC832}"/>
              </a:ext>
            </a:extLst>
          </p:cNvPr>
          <p:cNvCxnSpPr>
            <a:cxnSpLocks/>
          </p:cNvCxnSpPr>
          <p:nvPr/>
        </p:nvCxnSpPr>
        <p:spPr>
          <a:xfrm>
            <a:off x="6372200" y="1412776"/>
            <a:ext cx="576064" cy="10534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929E3F-FF4B-4A1B-ADDD-F55B77B1D386}"/>
              </a:ext>
            </a:extLst>
          </p:cNvPr>
          <p:cNvSpPr txBox="1"/>
          <p:nvPr/>
        </p:nvSpPr>
        <p:spPr>
          <a:xfrm>
            <a:off x="5436096" y="10434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source</a:t>
            </a:r>
          </a:p>
        </p:txBody>
      </p:sp>
    </p:spTree>
    <p:extLst>
      <p:ext uri="{BB962C8B-B14F-4D97-AF65-F5344CB8AC3E}">
        <p14:creationId xmlns:p14="http://schemas.microsoft.com/office/powerpoint/2010/main" val="76486286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FEE9E76D-9634-4B13-846A-E859A59F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B41BFC6C-A142-42C4-BF40-2FEF3DC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BFEB843-8421-4797-9DDF-4260677F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26</a:t>
            </a:fld>
            <a:endParaRPr lang="en-GB" dirty="0"/>
          </a:p>
        </p:txBody>
      </p:sp>
      <p:pic>
        <p:nvPicPr>
          <p:cNvPr id="6" name="Attēls 5" descr="Attēls, kurā ir papīra pūķis&#10;&#10;Apraksts ģenerēts automātiski">
            <a:extLst>
              <a:ext uri="{FF2B5EF4-FFF2-40B4-BE49-F238E27FC236}">
                <a16:creationId xmlns:a16="http://schemas.microsoft.com/office/drawing/2014/main" id="{04FB91CE-F06A-4A08-A504-367A425CC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atura vietturis 1">
                <a:extLst>
                  <a:ext uri="{FF2B5EF4-FFF2-40B4-BE49-F238E27FC236}">
                    <a16:creationId xmlns:a16="http://schemas.microsoft.com/office/drawing/2014/main" id="{36B79204-6CAF-4FA9-AF36-257AE80C1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0768"/>
                <a:ext cx="8496300" cy="4893342"/>
              </a:xfrm>
            </p:spPr>
            <p:txBody>
              <a:bodyPr/>
              <a:lstStyle/>
              <a:p>
                <a:r>
                  <a:rPr lang="en-US" dirty="0"/>
                  <a:t>We scan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atura vietturis 1">
                <a:extLst>
                  <a:ext uri="{FF2B5EF4-FFF2-40B4-BE49-F238E27FC236}">
                    <a16:creationId xmlns:a16="http://schemas.microsoft.com/office/drawing/2014/main" id="{36B79204-6CAF-4FA9-AF36-257AE80C1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0768"/>
                <a:ext cx="8496300" cy="4893342"/>
              </a:xfrm>
              <a:blipFill>
                <a:blip r:embed="rId2"/>
                <a:stretch>
                  <a:fillRect l="-359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02916D7C-DB0E-4E8D-9582-2B2F21FE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0DB7CA78-3EF9-4F7C-9192-1A0C406D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dirty="0" err="1"/>
              <a:t>Anas</a:t>
            </a:r>
            <a:r>
              <a:rPr lang="lv-LV" dirty="0"/>
              <a:t> </a:t>
            </a:r>
            <a:r>
              <a:rPr lang="lv-LV" dirty="0" err="1"/>
              <a:t>Bachiri</a:t>
            </a:r>
            <a:r>
              <a:rPr lang="lv-LV" dirty="0"/>
              <a:t>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47481FFB-922A-44D1-BF82-0A870A09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EBF95A92-328B-40B5-9C94-19C5F60B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US" dirty="0"/>
              <a:t>G(n, p) model results</a:t>
            </a:r>
          </a:p>
        </p:txBody>
      </p:sp>
      <p:pic>
        <p:nvPicPr>
          <p:cNvPr id="12" name="Attēls 11" descr="Attēls, kurā ir teksts&#10;&#10;Apraksts ģenerēts automātiski">
            <a:extLst>
              <a:ext uri="{FF2B5EF4-FFF2-40B4-BE49-F238E27FC236}">
                <a16:creationId xmlns:a16="http://schemas.microsoft.com/office/drawing/2014/main" id="{27438D88-8BB3-49A4-B84C-1FB7ED68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68911"/>
            <a:ext cx="4248150" cy="4069728"/>
          </a:xfrm>
          <a:prstGeom prst="rect">
            <a:avLst/>
          </a:prstGeom>
        </p:spPr>
      </p:pic>
      <p:pic>
        <p:nvPicPr>
          <p:cNvPr id="14" name="Attēls 13" descr="Attēls, kurā ir teksts, karte&#10;&#10;Apraksts ģenerēts automātiski">
            <a:extLst>
              <a:ext uri="{FF2B5EF4-FFF2-40B4-BE49-F238E27FC236}">
                <a16:creationId xmlns:a16="http://schemas.microsoft.com/office/drawing/2014/main" id="{E708AB25-B014-419B-B3F2-5EE54EA1B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700808"/>
            <a:ext cx="4180651" cy="4005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BEF5EA-E749-4DD6-8F25-CAA1E7A6F898}"/>
              </a:ext>
            </a:extLst>
          </p:cNvPr>
          <p:cNvSpPr txBox="1"/>
          <p:nvPr/>
        </p:nvSpPr>
        <p:spPr>
          <a:xfrm>
            <a:off x="2180778" y="57853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(a)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B2A9A-A8D3-48B0-8D0E-B28DE5BCE086}"/>
              </a:ext>
            </a:extLst>
          </p:cNvPr>
          <p:cNvSpPr txBox="1"/>
          <p:nvPr/>
        </p:nvSpPr>
        <p:spPr>
          <a:xfrm>
            <a:off x="6462678" y="57853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044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atura vietturis 1">
                <a:extLst>
                  <a:ext uri="{FF2B5EF4-FFF2-40B4-BE49-F238E27FC236}">
                    <a16:creationId xmlns:a16="http://schemas.microsoft.com/office/drawing/2014/main" id="{36B79204-6CAF-4FA9-AF36-257AE80C1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0768"/>
                <a:ext cx="8496300" cy="4893342"/>
              </a:xfrm>
            </p:spPr>
            <p:txBody>
              <a:bodyPr/>
              <a:lstStyle/>
              <a:p>
                <a:r>
                  <a:rPr lang="en-US" dirty="0"/>
                  <a:t>We scan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(damping factor).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atura vietturis 1">
                <a:extLst>
                  <a:ext uri="{FF2B5EF4-FFF2-40B4-BE49-F238E27FC236}">
                    <a16:creationId xmlns:a16="http://schemas.microsoft.com/office/drawing/2014/main" id="{36B79204-6CAF-4FA9-AF36-257AE80C1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0768"/>
                <a:ext cx="8496300" cy="4893342"/>
              </a:xfrm>
              <a:blipFill>
                <a:blip r:embed="rId2"/>
                <a:stretch>
                  <a:fillRect l="-359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02916D7C-DB0E-4E8D-9582-2B2F21FE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0DB7CA78-3EF9-4F7C-9192-1A0C406D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dirty="0" err="1"/>
              <a:t>Anas</a:t>
            </a:r>
            <a:r>
              <a:rPr lang="lv-LV" dirty="0"/>
              <a:t> </a:t>
            </a:r>
            <a:r>
              <a:rPr lang="lv-LV" dirty="0" err="1"/>
              <a:t>Bachiri</a:t>
            </a:r>
            <a:r>
              <a:rPr lang="lv-LV" dirty="0"/>
              <a:t>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47481FFB-922A-44D1-BF82-0A870A09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28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EBF95A92-328B-40B5-9C94-19C5F60B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US" dirty="0"/>
              <a:t>G(n, p) model results</a:t>
            </a:r>
          </a:p>
        </p:txBody>
      </p:sp>
      <p:pic>
        <p:nvPicPr>
          <p:cNvPr id="10" name="Attēls 9" descr="Attēls, kurā ir teksts, karte&#10;&#10;Apraksts ģenerēts automātiski">
            <a:extLst>
              <a:ext uri="{FF2B5EF4-FFF2-40B4-BE49-F238E27FC236}">
                <a16:creationId xmlns:a16="http://schemas.microsoft.com/office/drawing/2014/main" id="{E0CA1AF6-C49E-405F-90C0-0E87DBD28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70312"/>
            <a:ext cx="4223241" cy="4002953"/>
          </a:xfrm>
          <a:prstGeom prst="rect">
            <a:avLst/>
          </a:prstGeo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BD0777AE-7B2E-4AE2-957F-E1DDB9BB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70" y="6288476"/>
            <a:ext cx="4529339" cy="4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8164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36B79204-6CAF-4FA9-AF36-257AE80C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02916D7C-DB0E-4E8D-9582-2B2F21FE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0DB7CA78-3EF9-4F7C-9192-1A0C406D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dirty="0" err="1"/>
              <a:t>Anas</a:t>
            </a:r>
            <a:r>
              <a:rPr lang="lv-LV" dirty="0"/>
              <a:t> </a:t>
            </a:r>
            <a:r>
              <a:rPr lang="lv-LV" dirty="0" err="1"/>
              <a:t>Bachiri</a:t>
            </a:r>
            <a:r>
              <a:rPr lang="lv-LV" dirty="0"/>
              <a:t>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47481FFB-922A-44D1-BF82-0A870A09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EBF95A92-328B-40B5-9C94-19C5F60B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US" dirty="0"/>
              <a:t>Impact of the clustering coefficient</a:t>
            </a:r>
          </a:p>
        </p:txBody>
      </p:sp>
      <p:pic>
        <p:nvPicPr>
          <p:cNvPr id="8" name="Attēls 7" descr="Attēls, kurā ir teksts&#10;&#10;Apraksts ģenerēts automātiski">
            <a:extLst>
              <a:ext uri="{FF2B5EF4-FFF2-40B4-BE49-F238E27FC236}">
                <a16:creationId xmlns:a16="http://schemas.microsoft.com/office/drawing/2014/main" id="{9C6653EE-3578-4DC1-8719-F9778F185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"/>
          <a:stretch/>
        </p:blipFill>
        <p:spPr>
          <a:xfrm>
            <a:off x="1835696" y="1340768"/>
            <a:ext cx="5256584" cy="47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13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DF2D9005-6536-47CF-9719-4FFD6AED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r>
              <a:rPr lang="en-US" b="1" dirty="0"/>
              <a:t>Networks matter.</a:t>
            </a:r>
            <a:r>
              <a:rPr lang="en-US" dirty="0"/>
              <a:t> The network structure is crucial to estimate systemic risk</a:t>
            </a:r>
            <a:endParaRPr lang="lv-LV" dirty="0"/>
          </a:p>
          <a:p>
            <a:endParaRPr lang="lv-LV" dirty="0"/>
          </a:p>
          <a:p>
            <a:r>
              <a:rPr lang="en-US" b="1" dirty="0"/>
              <a:t>Data scarce.</a:t>
            </a:r>
            <a:r>
              <a:rPr lang="en-US" dirty="0"/>
              <a:t> This is one of the main challenges for empirical studies of financial networks</a:t>
            </a:r>
            <a:endParaRPr lang="lv-LV" dirty="0"/>
          </a:p>
          <a:p>
            <a:endParaRPr lang="lv-LV" b="1" dirty="0"/>
          </a:p>
          <a:p>
            <a:r>
              <a:rPr lang="en-US" b="1" dirty="0"/>
              <a:t>Systemic risk can be estimated.</a:t>
            </a:r>
            <a:r>
              <a:rPr lang="en-US" dirty="0"/>
              <a:t> One measure of systemic risk is the </a:t>
            </a:r>
            <a:r>
              <a:rPr lang="en-US" dirty="0" err="1"/>
              <a:t>DebtRank</a:t>
            </a:r>
            <a:endParaRPr lang="en-US" dirty="0"/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E6E2F3CF-3688-4019-A6CC-6A79BF42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8965F03D-2235-40B8-99E2-DB9E5353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86348008-57D7-416B-992A-82D816C3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EF726144-599E-4B25-80F8-744CAFA7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matter</a:t>
            </a:r>
          </a:p>
        </p:txBody>
      </p:sp>
    </p:spTree>
    <p:extLst>
      <p:ext uri="{BB962C8B-B14F-4D97-AF65-F5344CB8AC3E}">
        <p14:creationId xmlns:p14="http://schemas.microsoft.com/office/powerpoint/2010/main" val="11230933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atura vietturis 7" descr="Attēls, kurā ir teksts&#10;&#10;Apraksts ģenerēts automātiski">
            <a:extLst>
              <a:ext uri="{FF2B5EF4-FFF2-40B4-BE49-F238E27FC236}">
                <a16:creationId xmlns:a16="http://schemas.microsoft.com/office/drawing/2014/main" id="{7CD1FC8C-13F0-4243-9907-1E562BA7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0" y="1052735"/>
            <a:ext cx="2698165" cy="2584842"/>
          </a:xfrm>
        </p:spPr>
      </p:pic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2A0B5E0A-C579-4818-AADC-20BF9B59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85EDA92D-DA26-4398-A398-FD3B76E8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FBFA53E4-DC42-49FC-8E95-8071D746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30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E30A75FE-4720-4C33-ADD2-8046DDEA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76038"/>
          </a:xfrm>
        </p:spPr>
        <p:txBody>
          <a:bodyPr/>
          <a:lstStyle/>
          <a:p>
            <a:r>
              <a:rPr lang="en-US" dirty="0"/>
              <a:t>Results obtained from SBM</a:t>
            </a:r>
          </a:p>
        </p:txBody>
      </p:sp>
      <p:pic>
        <p:nvPicPr>
          <p:cNvPr id="10" name="Attēls 9" descr="Attēls, kurā ir teksts&#10;&#10;Apraksts ģenerēts automātiski">
            <a:extLst>
              <a:ext uri="{FF2B5EF4-FFF2-40B4-BE49-F238E27FC236}">
                <a16:creationId xmlns:a16="http://schemas.microsoft.com/office/drawing/2014/main" id="{4AE168D6-3A3B-4012-87D3-1E557FB00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84" y="1052736"/>
            <a:ext cx="2698166" cy="2584842"/>
          </a:xfrm>
          <a:prstGeom prst="rect">
            <a:avLst/>
          </a:prstGeom>
        </p:spPr>
      </p:pic>
      <p:pic>
        <p:nvPicPr>
          <p:cNvPr id="12" name="Attēls 11" descr="Attēls, kurā ir teksts&#10;&#10;Apraksts ģenerēts automātiski">
            <a:extLst>
              <a:ext uri="{FF2B5EF4-FFF2-40B4-BE49-F238E27FC236}">
                <a16:creationId xmlns:a16="http://schemas.microsoft.com/office/drawing/2014/main" id="{D0AB11A9-A722-49F9-A976-7CFC694DF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87" y="1144682"/>
            <a:ext cx="2602188" cy="2492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365237-006E-49F4-B79B-7D4EDED5E4DA}"/>
                  </a:ext>
                </a:extLst>
              </p:cNvPr>
              <p:cNvSpPr txBox="1"/>
              <p:nvPr/>
            </p:nvSpPr>
            <p:spPr>
              <a:xfrm>
                <a:off x="605727" y="3903298"/>
                <a:ext cx="2216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v-LV" dirty="0"/>
                  <a:t>(a)</a:t>
                </a:r>
                <a:br>
                  <a:rPr lang="lv-LV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𝑆𝐵𝑀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365237-006E-49F4-B79B-7D4EDED5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7" y="3903298"/>
                <a:ext cx="2216062" cy="646331"/>
              </a:xfrm>
              <a:prstGeom prst="rect">
                <a:avLst/>
              </a:prstGeom>
              <a:blipFill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1CAD00-7857-4F18-896E-3982581F8B46}"/>
                  </a:ext>
                </a:extLst>
              </p:cNvPr>
              <p:cNvSpPr txBox="1"/>
              <p:nvPr/>
            </p:nvSpPr>
            <p:spPr>
              <a:xfrm>
                <a:off x="3458136" y="3903298"/>
                <a:ext cx="2216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v-LV" dirty="0"/>
                  <a:t>(b)</a:t>
                </a:r>
                <a:br>
                  <a:rPr lang="lv-LV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=75,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1CAD00-7857-4F18-896E-3982581F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136" y="3903298"/>
                <a:ext cx="2216062" cy="646331"/>
              </a:xfrm>
              <a:prstGeom prst="rect">
                <a:avLst/>
              </a:prstGeom>
              <a:blipFill>
                <a:blip r:embed="rId6"/>
                <a:stretch>
                  <a:fillRect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97EA2-C293-499C-9DC0-D0563D47A2CA}"/>
                  </a:ext>
                </a:extLst>
              </p:cNvPr>
              <p:cNvSpPr txBox="1"/>
              <p:nvPr/>
            </p:nvSpPr>
            <p:spPr>
              <a:xfrm>
                <a:off x="6671156" y="3903298"/>
                <a:ext cx="2216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v-LV" dirty="0"/>
                  <a:t>(c)</a:t>
                </a:r>
                <a:br>
                  <a:rPr lang="lv-LV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𝑆𝐵𝑀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97EA2-C293-499C-9DC0-D0563D47A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156" y="3903298"/>
                <a:ext cx="2216062" cy="646331"/>
              </a:xfrm>
              <a:prstGeom prst="rect">
                <a:avLst/>
              </a:prstGeom>
              <a:blipFill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aisnstūris 21">
                <a:extLst>
                  <a:ext uri="{FF2B5EF4-FFF2-40B4-BE49-F238E27FC236}">
                    <a16:creationId xmlns:a16="http://schemas.microsoft.com/office/drawing/2014/main" id="{72BA79DE-9CFC-4A17-A466-16B81C31852C}"/>
                  </a:ext>
                </a:extLst>
              </p:cNvPr>
              <p:cNvSpPr/>
              <p:nvPr/>
            </p:nvSpPr>
            <p:spPr>
              <a:xfrm>
                <a:off x="216784" y="5013907"/>
                <a:ext cx="249254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aisnstūris 21">
                <a:extLst>
                  <a:ext uri="{FF2B5EF4-FFF2-40B4-BE49-F238E27FC236}">
                    <a16:creationId xmlns:a16="http://schemas.microsoft.com/office/drawing/2014/main" id="{72BA79DE-9CFC-4A17-A466-16B81C318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84" y="5013907"/>
                <a:ext cx="2492541" cy="824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aisnstūris 22">
                <a:extLst>
                  <a:ext uri="{FF2B5EF4-FFF2-40B4-BE49-F238E27FC236}">
                    <a16:creationId xmlns:a16="http://schemas.microsoft.com/office/drawing/2014/main" id="{D1E1582C-A366-43C0-802C-C7E778FC1C48}"/>
                  </a:ext>
                </a:extLst>
              </p:cNvPr>
              <p:cNvSpPr/>
              <p:nvPr/>
            </p:nvSpPr>
            <p:spPr>
              <a:xfrm>
                <a:off x="6205999" y="5013907"/>
                <a:ext cx="2882584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.65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aisnstūris 22">
                <a:extLst>
                  <a:ext uri="{FF2B5EF4-FFF2-40B4-BE49-F238E27FC236}">
                    <a16:creationId xmlns:a16="http://schemas.microsoft.com/office/drawing/2014/main" id="{D1E1582C-A366-43C0-802C-C7E778FC1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999" y="5013907"/>
                <a:ext cx="2882584" cy="830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36422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AB684A57-CAEC-4DDE-B7F3-F70BF749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r>
              <a:rPr lang="en-GB" dirty="0"/>
              <a:t>Implemented crisis simulation and network generation models</a:t>
            </a:r>
          </a:p>
          <a:p>
            <a:r>
              <a:rPr lang="en-GB" dirty="0"/>
              <a:t>Models applied to observe the impact of different topological parameters on banking default dynamics</a:t>
            </a:r>
          </a:p>
          <a:p>
            <a:endParaRPr lang="en-GB" dirty="0"/>
          </a:p>
          <a:p>
            <a:r>
              <a:rPr lang="en-GB" dirty="0"/>
              <a:t>Propose regulations for the minimum percentage net worth</a:t>
            </a:r>
          </a:p>
          <a:p>
            <a:r>
              <a:rPr lang="en-GB" dirty="0"/>
              <a:t>Full graph topology matters in real world banking networks</a:t>
            </a:r>
          </a:p>
          <a:p>
            <a:r>
              <a:rPr lang="en-GB" dirty="0"/>
              <a:t>International banking networks require higher percentage net worth 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9CE6AB6F-8B1E-4FE1-A237-6B4ADD45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D04CDBFC-EDB4-4D06-B20D-DB8C7429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86E00DCA-EDA9-44BD-83D0-580F1E65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31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511DE8E0-B87B-4DD1-927E-C96DCB5E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804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0819824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2B538536-44F7-42CF-8D48-4EFDC417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our framework to generate networks and observe the impact of variating other properties</a:t>
            </a:r>
          </a:p>
          <a:p>
            <a:r>
              <a:rPr lang="en-US" dirty="0"/>
              <a:t>Use different distributions of assets:</a:t>
            </a:r>
          </a:p>
          <a:p>
            <a:pPr lvl="1"/>
            <a:r>
              <a:rPr lang="en-US" dirty="0"/>
              <a:t>Observe the impact of distribution</a:t>
            </a:r>
          </a:p>
          <a:p>
            <a:pPr lvl="1"/>
            <a:r>
              <a:rPr lang="en-US" dirty="0"/>
              <a:t>Evaluate existing network to get the distribution</a:t>
            </a:r>
            <a:endParaRPr lang="lv-LV" dirty="0"/>
          </a:p>
          <a:p>
            <a:r>
              <a:rPr lang="en-US" dirty="0"/>
              <a:t>Introduce the temporal characteristic of networks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52A946DA-2DE7-42C3-AF72-AF86CE53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2F7E6C15-AE97-41D3-B0E4-17CD9661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AECC911B-F0FB-4F15-A43B-99B8A77C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32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C7B09119-138D-4F9D-931F-D4C14823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510254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323850" y="2943000"/>
            <a:ext cx="8496300" cy="972000"/>
          </a:xfrm>
        </p:spPr>
        <p:txBody>
          <a:bodyPr/>
          <a:lstStyle/>
          <a:p>
            <a:r>
              <a:rPr lang="en-US" sz="3200" b="0" dirty="0"/>
              <a:t>Thank you for your attention!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40211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irsraksts 5">
            <a:extLst>
              <a:ext uri="{FF2B5EF4-FFF2-40B4-BE49-F238E27FC236}">
                <a16:creationId xmlns:a16="http://schemas.microsoft.com/office/drawing/2014/main" id="{1673C341-38F0-4BBB-9AC5-4031F057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5263389"/>
            <a:ext cx="8496300" cy="500303"/>
          </a:xfrm>
        </p:spPr>
        <p:txBody>
          <a:bodyPr/>
          <a:lstStyle/>
          <a:p>
            <a:r>
              <a:rPr lang="en-US" sz="2400" dirty="0"/>
              <a:t>Debt rank</a:t>
            </a:r>
          </a:p>
        </p:txBody>
      </p:sp>
      <p:sp>
        <p:nvSpPr>
          <p:cNvPr id="13" name="Apakšvirsraksts 12">
            <a:extLst>
              <a:ext uri="{FF2B5EF4-FFF2-40B4-BE49-F238E27FC236}">
                <a16:creationId xmlns:a16="http://schemas.microsoft.com/office/drawing/2014/main" id="{5A3DD8FC-D3D7-4A23-B7E8-05B9D538F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5763691"/>
            <a:ext cx="8496300" cy="473597"/>
          </a:xfrm>
        </p:spPr>
        <p:txBody>
          <a:bodyPr/>
          <a:lstStyle/>
          <a:p>
            <a:r>
              <a:rPr lang="en-US" dirty="0"/>
              <a:t>Bank at the beginning</a:t>
            </a:r>
            <a:r>
              <a:rPr lang="lv-LV" dirty="0"/>
              <a:t> </a:t>
            </a:r>
            <a:r>
              <a:rPr lang="en-US" b="1" dirty="0"/>
              <a:t>(a)</a:t>
            </a:r>
            <a:r>
              <a:rPr lang="lv-LV" dirty="0"/>
              <a:t> </a:t>
            </a:r>
            <a:r>
              <a:rPr lang="en-US" dirty="0"/>
              <a:t>and at the peak of the financial crisis</a:t>
            </a:r>
            <a:r>
              <a:rPr lang="lv-LV" dirty="0"/>
              <a:t> </a:t>
            </a:r>
            <a:r>
              <a:rPr lang="en-US" b="1" dirty="0"/>
              <a:t>(b)</a:t>
            </a:r>
            <a:r>
              <a:rPr lang="en-US" dirty="0"/>
              <a:t>.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01E6F9B4-43E9-4F28-84F0-6278A04F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76847BD3-B7E3-4754-9C8C-C348686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35417835-C9F6-4DC2-B828-087D7F6C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Virsraksts 5">
            <a:extLst>
              <a:ext uri="{FF2B5EF4-FFF2-40B4-BE49-F238E27FC236}">
                <a16:creationId xmlns:a16="http://schemas.microsoft.com/office/drawing/2014/main" id="{9FA186BF-31F6-4AFC-A338-09625FF69B73}"/>
              </a:ext>
            </a:extLst>
          </p:cNvPr>
          <p:cNvSpPr txBox="1">
            <a:spLocks/>
          </p:cNvSpPr>
          <p:nvPr/>
        </p:nvSpPr>
        <p:spPr bwMode="gray">
          <a:xfrm>
            <a:off x="318906" y="569491"/>
            <a:ext cx="8496300" cy="4021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Network matter</a:t>
            </a:r>
            <a:r>
              <a:rPr lang="lv-LV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Attēls 16" descr="Attēls, kurā ir teksts, karte&#10;&#10;Apraksts ģenerēts automātiski">
            <a:extLst>
              <a:ext uri="{FF2B5EF4-FFF2-40B4-BE49-F238E27FC236}">
                <a16:creationId xmlns:a16="http://schemas.microsoft.com/office/drawing/2014/main" id="{C724D527-BE3C-471C-AD66-F254388E4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6" y="1109538"/>
            <a:ext cx="8723810" cy="40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986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5FB5F0D2-5133-48B6-8D59-E2402F1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68760"/>
            <a:ext cx="8496300" cy="4965350"/>
          </a:xfrm>
        </p:spPr>
        <p:txBody>
          <a:bodyPr/>
          <a:lstStyle/>
          <a:p>
            <a:r>
              <a:rPr lang="en-US" dirty="0" err="1"/>
              <a:t>Nier</a:t>
            </a:r>
            <a:r>
              <a:rPr lang="en-US" dirty="0"/>
              <a:t> E., Yang J., </a:t>
            </a:r>
            <a:r>
              <a:rPr lang="en-US" dirty="0" err="1"/>
              <a:t>Yorulmazer</a:t>
            </a:r>
            <a:r>
              <a:rPr lang="en-US" dirty="0"/>
              <a:t> T., </a:t>
            </a:r>
            <a:r>
              <a:rPr lang="en-US" dirty="0" err="1"/>
              <a:t>Alentorn</a:t>
            </a:r>
            <a:r>
              <a:rPr lang="en-US" dirty="0"/>
              <a:t> A. «Network Models and Financial Stability» (2008) </a:t>
            </a:r>
          </a:p>
          <a:p>
            <a:pPr lvl="1"/>
            <a:r>
              <a:rPr lang="en-US" dirty="0"/>
              <a:t>Simulation of default contagion</a:t>
            </a:r>
          </a:p>
          <a:p>
            <a:r>
              <a:rPr lang="en-US" dirty="0" err="1"/>
              <a:t>Kashirin</a:t>
            </a:r>
            <a:r>
              <a:rPr lang="en-US" dirty="0"/>
              <a:t> V. «Evolutionary Simulation of Complex Networks Structures with Specific Topological Properties» (2014)</a:t>
            </a:r>
          </a:p>
          <a:p>
            <a:pPr lvl="1"/>
            <a:r>
              <a:rPr lang="en-US" dirty="0"/>
              <a:t>Generation of complex networks</a:t>
            </a:r>
          </a:p>
          <a:p>
            <a:pPr lvl="1"/>
            <a:endParaRPr lang="en-US" dirty="0"/>
          </a:p>
          <a:p>
            <a:r>
              <a:rPr lang="en-US" dirty="0"/>
              <a:t>Our project:</a:t>
            </a:r>
          </a:p>
          <a:p>
            <a:pPr lvl="1"/>
            <a:r>
              <a:rPr lang="en-US" dirty="0"/>
              <a:t>Implementation of simulation model</a:t>
            </a:r>
          </a:p>
          <a:p>
            <a:pPr lvl="1"/>
            <a:r>
              <a:rPr lang="en-US" dirty="0"/>
              <a:t>Implementation of network generation</a:t>
            </a:r>
          </a:p>
          <a:p>
            <a:pPr lvl="1"/>
            <a:r>
              <a:rPr lang="en-US" b="1" dirty="0"/>
              <a:t>Observing the impact of network topology on default dynamics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CFE28B26-57F9-47E6-951B-C8C25453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B894F076-1F16-4767-B3A1-247717F8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D1C03947-BCE6-42D8-9DCF-BF2B4032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C0F6EDD6-2601-46DB-B0C8-B2D67BC4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8046"/>
          </a:xfrm>
        </p:spPr>
        <p:txBody>
          <a:bodyPr/>
          <a:lstStyle/>
          <a:p>
            <a:r>
              <a:rPr lang="en-US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5679121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atura vietturis 7">
            <a:extLst>
              <a:ext uri="{FF2B5EF4-FFF2-40B4-BE49-F238E27FC236}">
                <a16:creationId xmlns:a16="http://schemas.microsoft.com/office/drawing/2014/main" id="{28885D95-6B33-480A-B86F-7F8909E0A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2024063"/>
            <a:ext cx="3384054" cy="4213225"/>
          </a:xfrm>
        </p:spPr>
        <p:txBody>
          <a:bodyPr/>
          <a:lstStyle/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G(n, p) model</a:t>
            </a:r>
          </a:p>
          <a:p>
            <a:pPr lvl="1"/>
            <a:r>
              <a:rPr lang="en-US" dirty="0"/>
              <a:t>Stochastic Block Model (SBM)</a:t>
            </a:r>
          </a:p>
          <a:p>
            <a:pPr lvl="1"/>
            <a:r>
              <a:rPr lang="en-US" dirty="0"/>
              <a:t>Complex network structure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atura vietturis 8">
                <a:extLst>
                  <a:ext uri="{FF2B5EF4-FFF2-40B4-BE49-F238E27FC236}">
                    <a16:creationId xmlns:a16="http://schemas.microsoft.com/office/drawing/2014/main" id="{64BF8B73-4248-4469-ABD7-BE49F311BF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23928" y="2024063"/>
                <a:ext cx="4896222" cy="4213225"/>
              </a:xfrm>
            </p:spPr>
            <p:txBody>
              <a:bodyPr/>
              <a:lstStyle/>
              <a:p>
                <a:r>
                  <a:rPr lang="en-US" b="1" dirty="0"/>
                  <a:t>G(</a:t>
                </a:r>
                <a:r>
                  <a:rPr lang="en-US" b="1" dirty="0" err="1"/>
                  <a:t>n,p</a:t>
                </a:r>
                <a:r>
                  <a:rPr lang="en-US" b="1" dirty="0"/>
                  <a:t>) Model.</a:t>
                </a:r>
              </a:p>
              <a:p>
                <a:pPr lvl="1"/>
                <a:r>
                  <a:rPr lang="en-US" b="1" dirty="0"/>
                  <a:t>n</a:t>
                </a:r>
                <a:r>
                  <a:rPr lang="en-US" dirty="0"/>
                  <a:t>: The number of nodes |V|</a:t>
                </a:r>
              </a:p>
              <a:p>
                <a:pPr lvl="1"/>
                <a:r>
                  <a:rPr lang="en-US" b="1" dirty="0"/>
                  <a:t>p</a:t>
                </a:r>
                <a:r>
                  <a:rPr lang="en-US" dirty="0"/>
                  <a:t>: probability of connecting two nodes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Degree distribution of a node is given by: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mean degree is given by: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Satura vietturis 8">
                <a:extLst>
                  <a:ext uri="{FF2B5EF4-FFF2-40B4-BE49-F238E27FC236}">
                    <a16:creationId xmlns:a16="http://schemas.microsoft.com/office/drawing/2014/main" id="{64BF8B73-4248-4469-ABD7-BE49F311B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23928" y="2024063"/>
                <a:ext cx="4896222" cy="4213225"/>
              </a:xfrm>
              <a:blipFill>
                <a:blip r:embed="rId2"/>
                <a:stretch>
                  <a:fillRect l="-374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3B5BA55B-4E9A-41E1-B8D0-D8E208AC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57D876E4-86CA-406C-BF80-F3CC3083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ED129499-23DD-4DDE-922E-3BFDA472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A661ED87-F143-4151-87E1-000404ED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Generation of networks</a:t>
            </a:r>
            <a:r>
              <a:rPr lang="lv-LV" b="0" dirty="0"/>
              <a:t> </a:t>
            </a:r>
            <a:r>
              <a:rPr lang="en-US" dirty="0"/>
              <a:t>G(</a:t>
            </a:r>
            <a:r>
              <a:rPr lang="en-US" dirty="0" err="1"/>
              <a:t>n,p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9553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atura vietturis 7">
            <a:extLst>
              <a:ext uri="{FF2B5EF4-FFF2-40B4-BE49-F238E27FC236}">
                <a16:creationId xmlns:a16="http://schemas.microsoft.com/office/drawing/2014/main" id="{64C43017-E866-439E-B2D2-ADA77325A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Community like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atura vietturis 8">
                <a:extLst>
                  <a:ext uri="{FF2B5EF4-FFF2-40B4-BE49-F238E27FC236}">
                    <a16:creationId xmlns:a16="http://schemas.microsoft.com/office/drawing/2014/main" id="{44527F3F-5E77-4977-9BB8-A2D1D5419E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lv-LV" dirty="0"/>
                  <a:t>Parameters</a:t>
                </a:r>
              </a:p>
              <a:p>
                <a:pPr lvl="1"/>
                <a:r>
                  <a:rPr lang="en-US" dirty="0"/>
                  <a:t>Number of communities C</a:t>
                </a:r>
                <a:endParaRPr lang="lv-LV" dirty="0"/>
              </a:p>
              <a:p>
                <a:pPr lvl="1"/>
                <a:r>
                  <a:rPr lang="en-US" dirty="0"/>
                  <a:t>Block assignment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lv-LV" dirty="0"/>
                  <a:t> </a:t>
                </a:r>
                <a:r>
                  <a:rPr lang="en-US" dirty="0"/>
                  <a:t>with values in</a:t>
                </a:r>
                <a:r>
                  <a:rPr lang="lv-LV" dirty="0"/>
                  <a:t>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{0, …, 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lv-LV" dirty="0"/>
              </a:p>
              <a:p>
                <a:pPr lvl="1"/>
                <a:r>
                  <a:rPr lang="en-US" dirty="0"/>
                  <a:t>Stochastic block matrix</a:t>
                </a:r>
                <a:endParaRPr lang="lv-LV" dirty="0"/>
              </a:p>
              <a:p>
                <a:pPr lvl="1"/>
                <a:r>
                  <a:rPr lang="en-US" dirty="0"/>
                  <a:t>An example for 3 community stochastic block matrix</a:t>
                </a:r>
                <a:endParaRPr lang="lv-LV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Satura vietturis 8">
                <a:extLst>
                  <a:ext uri="{FF2B5EF4-FFF2-40B4-BE49-F238E27FC236}">
                    <a16:creationId xmlns:a16="http://schemas.microsoft.com/office/drawing/2014/main" id="{44527F3F-5E77-4977-9BB8-A2D1D5419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9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F4C59207-2F13-4C0B-BB1A-BCE87EA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6AD0AE44-7BDD-471F-B9AA-06992F6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C611E826-2F1C-48AF-9268-3F888D7E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DE9E637C-3387-4655-BA1F-4C40C969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Generation of networks</a:t>
            </a:r>
            <a:r>
              <a:rPr lang="lv-LV" b="0" dirty="0"/>
              <a:t> </a:t>
            </a:r>
            <a:r>
              <a:rPr lang="lv-LV" dirty="0"/>
              <a:t>SBM</a:t>
            </a:r>
            <a:endParaRPr lang="en-US" dirty="0"/>
          </a:p>
        </p:txBody>
      </p:sp>
      <p:pic>
        <p:nvPicPr>
          <p:cNvPr id="12" name="Attēls 11">
            <a:extLst>
              <a:ext uri="{FF2B5EF4-FFF2-40B4-BE49-F238E27FC236}">
                <a16:creationId xmlns:a16="http://schemas.microsoft.com/office/drawing/2014/main" id="{50097B78-D897-4B45-AEE2-AC8103124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6912"/>
            <a:ext cx="3102860" cy="31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802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EC1D76E7-906B-41AE-9285-B543F64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endParaRPr lang="lv-LV" dirty="0"/>
          </a:p>
          <a:p>
            <a:endParaRPr lang="lv-LV" dirty="0"/>
          </a:p>
          <a:p>
            <a:r>
              <a:rPr lang="en-US" dirty="0"/>
              <a:t>Real-world complex networks are usually characterized by a set of specific topological characteristics:</a:t>
            </a:r>
          </a:p>
          <a:p>
            <a:pPr lvl="1"/>
            <a:r>
              <a:rPr lang="en-US" dirty="0"/>
              <a:t>High clustering coefficient</a:t>
            </a:r>
          </a:p>
          <a:p>
            <a:pPr lvl="1"/>
            <a:r>
              <a:rPr lang="en-US" dirty="0"/>
              <a:t>Short average path lengths</a:t>
            </a:r>
          </a:p>
          <a:p>
            <a:pPr lvl="1"/>
            <a:r>
              <a:rPr lang="en-US" dirty="0"/>
              <a:t>Communities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7F9A5429-67DC-4E63-BBCE-FD2C1428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0A365448-563B-4CA5-9F14-17C41FC4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06261FB4-564D-46E1-AE87-215A8DA0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716F1432-AF02-44FA-B1E3-3314B57D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US" dirty="0"/>
              <a:t>Complex network structure simulation</a:t>
            </a:r>
          </a:p>
        </p:txBody>
      </p:sp>
    </p:spTree>
    <p:extLst>
      <p:ext uri="{BB962C8B-B14F-4D97-AF65-F5344CB8AC3E}">
        <p14:creationId xmlns:p14="http://schemas.microsoft.com/office/powerpoint/2010/main" val="38434084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atura vietturis 1">
                <a:extLst>
                  <a:ext uri="{FF2B5EF4-FFF2-40B4-BE49-F238E27FC236}">
                    <a16:creationId xmlns:a16="http://schemas.microsoft.com/office/drawing/2014/main" id="{4F7CE096-3523-4BBE-B29B-07DF1EE8F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1484784"/>
                <a:ext cx="8496300" cy="479809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lv-LV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atura vietturis 1">
                <a:extLst>
                  <a:ext uri="{FF2B5EF4-FFF2-40B4-BE49-F238E27FC236}">
                    <a16:creationId xmlns:a16="http://schemas.microsoft.com/office/drawing/2014/main" id="{4F7CE096-3523-4BBE-B29B-07DF1EE8F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484784"/>
                <a:ext cx="8496300" cy="47980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0941084C-7488-478E-9FF5-318DDC6D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11.12.2018</a:t>
            </a:r>
            <a:endParaRPr lang="en-GB" dirty="0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F580B363-899B-4539-B157-15920B6D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Anas Bachiri &amp; Kārlis Mārtiņš Briedis</a:t>
            </a:r>
            <a:endParaRPr lang="en-GB" dirty="0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3B5F6AA2-9B03-4FA6-8917-C92235BC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Virsraksts 5">
            <a:extLst>
              <a:ext uri="{FF2B5EF4-FFF2-40B4-BE49-F238E27FC236}">
                <a16:creationId xmlns:a16="http://schemas.microsoft.com/office/drawing/2014/main" id="{660005A4-71E3-4FAA-B1E5-C493DE02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8046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8" name="Attēls 7">
            <a:extLst>
              <a:ext uri="{FF2B5EF4-FFF2-40B4-BE49-F238E27FC236}">
                <a16:creationId xmlns:a16="http://schemas.microsoft.com/office/drawing/2014/main" id="{D89FC8A8-8E09-4353-AFC9-2577CBBFA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7"/>
          <a:stretch/>
        </p:blipFill>
        <p:spPr>
          <a:xfrm>
            <a:off x="720398" y="2530798"/>
            <a:ext cx="7703204" cy="30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775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539</TotalTime>
  <Words>924</Words>
  <Application>Microsoft Office PowerPoint</Application>
  <PresentationFormat>Slaidrāde ekrānā (4:3)</PresentationFormat>
  <Paragraphs>216</Paragraphs>
  <Slides>33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9</vt:i4>
      </vt:variant>
      <vt:variant>
        <vt:lpstr>Slaidu virsraksti</vt:lpstr>
      </vt:variant>
      <vt:variant>
        <vt:i4>33</vt:i4>
      </vt:variant>
    </vt:vector>
  </HeadingPairs>
  <TitlesOfParts>
    <vt:vector size="45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The Impact of Network Topology on Banking Default Dynamics </vt:lpstr>
      <vt:lpstr>Financial crisis of 2008</vt:lpstr>
      <vt:lpstr>Networks matter</vt:lpstr>
      <vt:lpstr>Debt rank</vt:lpstr>
      <vt:lpstr>Project scope</vt:lpstr>
      <vt:lpstr>Generation of networks G(n,p)</vt:lpstr>
      <vt:lpstr>Generation of networks SBM</vt:lpstr>
      <vt:lpstr>Complex network structure simulation</vt:lpstr>
      <vt:lpstr>Simulated annealing</vt:lpstr>
      <vt:lpstr>Graph mutation</vt:lpstr>
      <vt:lpstr>Compute-intensive task</vt:lpstr>
      <vt:lpstr>PowerPoint prezentācija</vt:lpstr>
      <vt:lpstr>PowerPoint prezentācija</vt:lpstr>
      <vt:lpstr>Shock and assets simulation model</vt:lpstr>
      <vt:lpstr>Shocks simulations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G(n, p) model results</vt:lpstr>
      <vt:lpstr>G(n, p) model results</vt:lpstr>
      <vt:lpstr>Impact of the clustering coefficient</vt:lpstr>
      <vt:lpstr>Results obtained from SBM</vt:lpstr>
      <vt:lpstr>Summary</vt:lpstr>
      <vt:lpstr>Improvements</vt:lpstr>
      <vt:lpstr>Thank you for your attention!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Kārlis Mārtiņš Briedis</dc:creator>
  <cp:lastModifiedBy>Kārlis Mārtiņš Briedis</cp:lastModifiedBy>
  <cp:revision>31</cp:revision>
  <cp:lastPrinted>2013-06-08T11:22:51Z</cp:lastPrinted>
  <dcterms:created xsi:type="dcterms:W3CDTF">2018-12-10T18:00:00Z</dcterms:created>
  <dcterms:modified xsi:type="dcterms:W3CDTF">2018-12-11T16:13:23Z</dcterms:modified>
</cp:coreProperties>
</file>