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78" r:id="rId4"/>
    <p:sldId id="257" r:id="rId5"/>
    <p:sldId id="261" r:id="rId6"/>
    <p:sldId id="269" r:id="rId7"/>
    <p:sldId id="263" r:id="rId8"/>
    <p:sldId id="264" r:id="rId9"/>
    <p:sldId id="279" r:id="rId10"/>
    <p:sldId id="262" r:id="rId11"/>
    <p:sldId id="275" r:id="rId12"/>
    <p:sldId id="276" r:id="rId13"/>
    <p:sldId id="280" r:id="rId14"/>
    <p:sldId id="281" r:id="rId15"/>
    <p:sldId id="258" r:id="rId16"/>
    <p:sldId id="265" r:id="rId17"/>
    <p:sldId id="266" r:id="rId18"/>
    <p:sldId id="267" r:id="rId19"/>
    <p:sldId id="271" r:id="rId20"/>
    <p:sldId id="260" r:id="rId21"/>
    <p:sldId id="272" r:id="rId22"/>
    <p:sldId id="27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5855E-BC0D-4296-888A-1DE17810E7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7B290B-79A7-402E-9EE8-74E605E42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8345-036B-4E6A-AF05-8C10448CFE27}"/>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5" name="Footer Placeholder 4">
            <a:extLst>
              <a:ext uri="{FF2B5EF4-FFF2-40B4-BE49-F238E27FC236}">
                <a16:creationId xmlns:a16="http://schemas.microsoft.com/office/drawing/2014/main" id="{74235D97-60CC-476B-AE2F-EB83FE541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2DEE2-0016-424A-8402-927B3D8053A0}"/>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4154579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AE6DD-32CB-4472-A209-6A8C17EFB4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A484EE-F891-4D90-A6BA-C778106413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7D79F2-5A70-4D66-A09B-C26442543264}"/>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5" name="Footer Placeholder 4">
            <a:extLst>
              <a:ext uri="{FF2B5EF4-FFF2-40B4-BE49-F238E27FC236}">
                <a16:creationId xmlns:a16="http://schemas.microsoft.com/office/drawing/2014/main" id="{77ADF710-12E0-419A-8BAF-EB60A156E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153876-61C7-4021-90F2-BE993FFAD87E}"/>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4243540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E93F5F-AF98-4000-A26B-54A17A3B20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C6C3C7-6563-4683-9D2E-6DDF2A8855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0712E-BE2A-4B05-845A-486506B33DB4}"/>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5" name="Footer Placeholder 4">
            <a:extLst>
              <a:ext uri="{FF2B5EF4-FFF2-40B4-BE49-F238E27FC236}">
                <a16:creationId xmlns:a16="http://schemas.microsoft.com/office/drawing/2014/main" id="{E0DEB75C-ED6C-4A6F-95D3-3AF44B256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1DD5A1-50F1-44FB-828D-A71C4EF754AE}"/>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171817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E32AF-8FD2-4816-A645-E9545787C0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06346-FC0A-4549-8B0C-CC93409E25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8A296-35AE-42DA-A5CA-1B6E3D6656F6}"/>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5" name="Footer Placeholder 4">
            <a:extLst>
              <a:ext uri="{FF2B5EF4-FFF2-40B4-BE49-F238E27FC236}">
                <a16:creationId xmlns:a16="http://schemas.microsoft.com/office/drawing/2014/main" id="{D9112555-0897-4A41-9128-36B9D8A76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6A173-25C4-4216-A36C-F506969CCA85}"/>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87841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7A24-ABE1-43B1-B102-7D181C34CF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C8278-7187-4760-A02E-866BA100AC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6B0C8C-5357-46D5-8703-6D5054C67654}"/>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5" name="Footer Placeholder 4">
            <a:extLst>
              <a:ext uri="{FF2B5EF4-FFF2-40B4-BE49-F238E27FC236}">
                <a16:creationId xmlns:a16="http://schemas.microsoft.com/office/drawing/2014/main" id="{CF133CAE-886E-4549-98F5-F38185CDF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0B8C4-5194-4D79-8E7F-A0FE89AFF20B}"/>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113754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FEBA5-57B3-4F72-A79D-6CFADD29AD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84C71-6C99-404E-82B6-0EDA85426F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5C12AE-5491-44F2-AFF6-7BE27CAB92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D8AEFB-93B7-4AFE-B4B3-5DE90AC2BF40}"/>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6" name="Footer Placeholder 5">
            <a:extLst>
              <a:ext uri="{FF2B5EF4-FFF2-40B4-BE49-F238E27FC236}">
                <a16:creationId xmlns:a16="http://schemas.microsoft.com/office/drawing/2014/main" id="{C72AE400-D3CF-4C33-95D4-AF2B9501E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4F163-7596-422F-9933-3A681C4F3D70}"/>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1929310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E8FB-BA48-43E5-9688-3D010FDBA7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638047-0F8E-4BC3-94CD-3B31800266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EF2B73-D534-4AFE-8AF7-A9956C830F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BC0535-58D4-4FCA-8432-C3FBB20C35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FE7B65-4E92-4D9B-BDB5-3CB5A0E398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11FAE1-42E2-417B-BB4D-F4EEBD2C4A4F}"/>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8" name="Footer Placeholder 7">
            <a:extLst>
              <a:ext uri="{FF2B5EF4-FFF2-40B4-BE49-F238E27FC236}">
                <a16:creationId xmlns:a16="http://schemas.microsoft.com/office/drawing/2014/main" id="{49F57241-F3DC-48BF-9520-8CBFCC91E5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74CE02-44B7-48A4-91F5-31F4DC1C58D7}"/>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3049755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65B95-BB9E-479E-9538-A300DD029F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B529F4-3AD2-4EAE-AB76-3C243ACA7525}"/>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4" name="Footer Placeholder 3">
            <a:extLst>
              <a:ext uri="{FF2B5EF4-FFF2-40B4-BE49-F238E27FC236}">
                <a16:creationId xmlns:a16="http://schemas.microsoft.com/office/drawing/2014/main" id="{462D19F3-432C-4B59-955D-D16DE0F1B9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5D7401-EEDB-4715-BE5E-2CEC0E02BD1B}"/>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51951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8B45A3-2FC8-4811-A4E7-C994DC7FD3E8}"/>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3" name="Footer Placeholder 2">
            <a:extLst>
              <a:ext uri="{FF2B5EF4-FFF2-40B4-BE49-F238E27FC236}">
                <a16:creationId xmlns:a16="http://schemas.microsoft.com/office/drawing/2014/main" id="{39446898-DA00-45DA-81AD-51ACA3AB5D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933C86-B0B2-4CDC-9B43-1596C50EF06C}"/>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120660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5575-F9CD-4BFE-94C6-968621271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3C9EC6-0E28-4CED-B28D-2B9ED19558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4BC196-79D3-4F8C-A443-1BEE0E3DB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AEF18-A80F-49B6-B098-AEF7BC00CE83}"/>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6" name="Footer Placeholder 5">
            <a:extLst>
              <a:ext uri="{FF2B5EF4-FFF2-40B4-BE49-F238E27FC236}">
                <a16:creationId xmlns:a16="http://schemas.microsoft.com/office/drawing/2014/main" id="{B0581EEE-D228-4C90-A3DC-3C431C21F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05E5FA-939F-4F3A-BA9C-D6F0E068CC00}"/>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338140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E69EA-5738-434A-8490-ED8EA63DEF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D824A0-B2DE-4CE1-A556-9A1EC88718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3536C6-D071-4A4F-8562-B96996E91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0A3F8B-6BAA-4EFF-BC18-2A86AD5924BF}"/>
              </a:ext>
            </a:extLst>
          </p:cNvPr>
          <p:cNvSpPr>
            <a:spLocks noGrp="1"/>
          </p:cNvSpPr>
          <p:nvPr>
            <p:ph type="dt" sz="half" idx="10"/>
          </p:nvPr>
        </p:nvSpPr>
        <p:spPr/>
        <p:txBody>
          <a:bodyPr/>
          <a:lstStyle/>
          <a:p>
            <a:fld id="{B8086AA0-A66E-478D-9F49-9670DD27F7A2}" type="datetimeFigureOut">
              <a:rPr lang="en-US" smtClean="0"/>
              <a:t>5/28/2020</a:t>
            </a:fld>
            <a:endParaRPr lang="en-US"/>
          </a:p>
        </p:txBody>
      </p:sp>
      <p:sp>
        <p:nvSpPr>
          <p:cNvPr id="6" name="Footer Placeholder 5">
            <a:extLst>
              <a:ext uri="{FF2B5EF4-FFF2-40B4-BE49-F238E27FC236}">
                <a16:creationId xmlns:a16="http://schemas.microsoft.com/office/drawing/2014/main" id="{10F05BBC-F634-457F-97A7-C763B7CDB3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CB6C6B-3AAE-467A-8109-926EB62E68D2}"/>
              </a:ext>
            </a:extLst>
          </p:cNvPr>
          <p:cNvSpPr>
            <a:spLocks noGrp="1"/>
          </p:cNvSpPr>
          <p:nvPr>
            <p:ph type="sldNum" sz="quarter" idx="12"/>
          </p:nvPr>
        </p:nvSpPr>
        <p:spPr/>
        <p:txBody>
          <a:bodyPr/>
          <a:lstStyle/>
          <a:p>
            <a:fld id="{FC693774-DC31-4013-B6FD-177E0C29DFF9}" type="slidenum">
              <a:rPr lang="en-US" smtClean="0"/>
              <a:t>‹#›</a:t>
            </a:fld>
            <a:endParaRPr lang="en-US"/>
          </a:p>
        </p:txBody>
      </p:sp>
    </p:spTree>
    <p:extLst>
      <p:ext uri="{BB962C8B-B14F-4D97-AF65-F5344CB8AC3E}">
        <p14:creationId xmlns:p14="http://schemas.microsoft.com/office/powerpoint/2010/main" val="676141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beccarama.com/2011/11/23/cheating-on-the-sats-im-shocked-not/"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4000"/>
            <a:lum/>
            <a:extLst>
              <a:ext uri="{837473B0-CC2E-450A-ABE3-18F120FF3D39}">
                <a1611:picAttrSrcUrl xmlns:a1611="http://schemas.microsoft.com/office/drawing/2016/11/main" r:id="rId14"/>
              </a:ext>
            </a:extLst>
          </a:blip>
          <a:srcRect/>
          <a:stretch>
            <a:fillRect t="-13000" b="-1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4EB804-3881-45B7-B08E-0C7FFB807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214EAF-F185-4BB4-9610-4E8C011483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20F6B-E5F3-4AA2-82BA-7847FCD018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086AA0-A66E-478D-9F49-9670DD27F7A2}" type="datetimeFigureOut">
              <a:rPr lang="en-US" smtClean="0"/>
              <a:t>5/28/2020</a:t>
            </a:fld>
            <a:endParaRPr lang="en-US"/>
          </a:p>
        </p:txBody>
      </p:sp>
      <p:sp>
        <p:nvSpPr>
          <p:cNvPr id="5" name="Footer Placeholder 4">
            <a:extLst>
              <a:ext uri="{FF2B5EF4-FFF2-40B4-BE49-F238E27FC236}">
                <a16:creationId xmlns:a16="http://schemas.microsoft.com/office/drawing/2014/main" id="{71FFA54C-AD36-4FA2-8D67-E02B7DF749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A1C42D-AD84-4441-8BBD-3E105E8FB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93774-DC31-4013-B6FD-177E0C29DFF9}" type="slidenum">
              <a:rPr lang="en-US" smtClean="0"/>
              <a:t>‹#›</a:t>
            </a:fld>
            <a:endParaRPr lang="en-US"/>
          </a:p>
        </p:txBody>
      </p:sp>
    </p:spTree>
    <p:extLst>
      <p:ext uri="{BB962C8B-B14F-4D97-AF65-F5344CB8AC3E}">
        <p14:creationId xmlns:p14="http://schemas.microsoft.com/office/powerpoint/2010/main" val="4136662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B7A41-E1EB-4BCC-8D00-764823C33698}"/>
              </a:ext>
            </a:extLst>
          </p:cNvPr>
          <p:cNvSpPr>
            <a:spLocks noGrp="1"/>
          </p:cNvSpPr>
          <p:nvPr>
            <p:ph type="ctrTitle"/>
          </p:nvPr>
        </p:nvSpPr>
        <p:spPr/>
        <p:txBody>
          <a:bodyPr/>
          <a:lstStyle/>
          <a:p>
            <a:r>
              <a:rPr lang="en-US" dirty="0"/>
              <a:t>What impacts CAASP test scores in CA school districts?</a:t>
            </a:r>
          </a:p>
        </p:txBody>
      </p:sp>
      <p:sp>
        <p:nvSpPr>
          <p:cNvPr id="3" name="Subtitle 2">
            <a:extLst>
              <a:ext uri="{FF2B5EF4-FFF2-40B4-BE49-F238E27FC236}">
                <a16:creationId xmlns:a16="http://schemas.microsoft.com/office/drawing/2014/main" id="{2E10D4D7-5BF8-4628-9C3A-8C17C3263CEC}"/>
              </a:ext>
            </a:extLst>
          </p:cNvPr>
          <p:cNvSpPr>
            <a:spLocks noGrp="1"/>
          </p:cNvSpPr>
          <p:nvPr>
            <p:ph type="subTitle" idx="1"/>
          </p:nvPr>
        </p:nvSpPr>
        <p:spPr/>
        <p:txBody>
          <a:bodyPr/>
          <a:lstStyle/>
          <a:p>
            <a:r>
              <a:rPr lang="en-US" dirty="0"/>
              <a:t>Analysis of multiple factors including school type, teacher experience, socioeconomic advantage</a:t>
            </a:r>
          </a:p>
        </p:txBody>
      </p:sp>
    </p:spTree>
    <p:extLst>
      <p:ext uri="{BB962C8B-B14F-4D97-AF65-F5344CB8AC3E}">
        <p14:creationId xmlns:p14="http://schemas.microsoft.com/office/powerpoint/2010/main" val="2145077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10320-27D7-4E8D-B859-9205AF3E1969}"/>
              </a:ext>
            </a:extLst>
          </p:cNvPr>
          <p:cNvSpPr>
            <a:spLocks noGrp="1"/>
          </p:cNvSpPr>
          <p:nvPr>
            <p:ph type="title"/>
          </p:nvPr>
        </p:nvSpPr>
        <p:spPr/>
        <p:txBody>
          <a:bodyPr/>
          <a:lstStyle/>
          <a:p>
            <a:r>
              <a:rPr lang="en-US" dirty="0"/>
              <a:t>Number of High Schools in CA counties</a:t>
            </a:r>
          </a:p>
        </p:txBody>
      </p:sp>
      <p:pic>
        <p:nvPicPr>
          <p:cNvPr id="4" name="Content Placeholder 3">
            <a:extLst>
              <a:ext uri="{FF2B5EF4-FFF2-40B4-BE49-F238E27FC236}">
                <a16:creationId xmlns:a16="http://schemas.microsoft.com/office/drawing/2014/main" id="{054597C7-2EA2-4A3A-AF50-C68A4F7F5B4E}"/>
              </a:ext>
            </a:extLst>
          </p:cNvPr>
          <p:cNvPicPr>
            <a:picLocks noGrp="1" noChangeAspect="1"/>
          </p:cNvPicPr>
          <p:nvPr>
            <p:ph idx="1"/>
          </p:nvPr>
        </p:nvPicPr>
        <p:blipFill>
          <a:blip r:embed="rId2"/>
          <a:stretch>
            <a:fillRect/>
          </a:stretch>
        </p:blipFill>
        <p:spPr>
          <a:xfrm>
            <a:off x="579120" y="1242854"/>
            <a:ext cx="11257280" cy="5628640"/>
          </a:xfrm>
          <a:prstGeom prst="rect">
            <a:avLst/>
          </a:prstGeom>
        </p:spPr>
      </p:pic>
    </p:spTree>
    <p:extLst>
      <p:ext uri="{BB962C8B-B14F-4D97-AF65-F5344CB8AC3E}">
        <p14:creationId xmlns:p14="http://schemas.microsoft.com/office/powerpoint/2010/main" val="256932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CBC7-3F29-4966-8501-F109269667D7}"/>
              </a:ext>
            </a:extLst>
          </p:cNvPr>
          <p:cNvSpPr>
            <a:spLocks noGrp="1"/>
          </p:cNvSpPr>
          <p:nvPr>
            <p:ph type="title"/>
          </p:nvPr>
        </p:nvSpPr>
        <p:spPr/>
        <p:txBody>
          <a:bodyPr/>
          <a:lstStyle/>
          <a:p>
            <a:r>
              <a:rPr lang="en-US" dirty="0"/>
              <a:t>Number of High Schools in Placer County</a:t>
            </a:r>
          </a:p>
        </p:txBody>
      </p:sp>
      <p:pic>
        <p:nvPicPr>
          <p:cNvPr id="4" name="Content Placeholder 3">
            <a:extLst>
              <a:ext uri="{FF2B5EF4-FFF2-40B4-BE49-F238E27FC236}">
                <a16:creationId xmlns:a16="http://schemas.microsoft.com/office/drawing/2014/main" id="{96461BAA-8C70-4E40-878E-200C33FBC4BE}"/>
              </a:ext>
            </a:extLst>
          </p:cNvPr>
          <p:cNvPicPr>
            <a:picLocks noGrp="1" noChangeAspect="1"/>
          </p:cNvPicPr>
          <p:nvPr>
            <p:ph idx="1"/>
          </p:nvPr>
        </p:nvPicPr>
        <p:blipFill>
          <a:blip r:embed="rId2"/>
          <a:stretch>
            <a:fillRect/>
          </a:stretch>
        </p:blipFill>
        <p:spPr>
          <a:xfrm>
            <a:off x="838200" y="1898174"/>
            <a:ext cx="10515600" cy="4206240"/>
          </a:xfrm>
          <a:prstGeom prst="rect">
            <a:avLst/>
          </a:prstGeom>
        </p:spPr>
      </p:pic>
    </p:spTree>
    <p:extLst>
      <p:ext uri="{BB962C8B-B14F-4D97-AF65-F5344CB8AC3E}">
        <p14:creationId xmlns:p14="http://schemas.microsoft.com/office/powerpoint/2010/main" val="4150938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61A4-9270-4611-BF1B-EF6976BD4B8A}"/>
              </a:ext>
            </a:extLst>
          </p:cNvPr>
          <p:cNvSpPr>
            <a:spLocks noGrp="1"/>
          </p:cNvSpPr>
          <p:nvPr>
            <p:ph type="title"/>
          </p:nvPr>
        </p:nvSpPr>
        <p:spPr>
          <a:xfrm>
            <a:off x="838200" y="295275"/>
            <a:ext cx="10515600" cy="1485900"/>
          </a:xfrm>
        </p:spPr>
        <p:txBody>
          <a:bodyPr/>
          <a:lstStyle/>
          <a:p>
            <a:r>
              <a:rPr lang="en-US" dirty="0"/>
              <a:t>Placer County High School CAASP Test Scores 2016-2019</a:t>
            </a:r>
          </a:p>
        </p:txBody>
      </p:sp>
      <p:pic>
        <p:nvPicPr>
          <p:cNvPr id="4" name="Content Placeholder 3">
            <a:extLst>
              <a:ext uri="{FF2B5EF4-FFF2-40B4-BE49-F238E27FC236}">
                <a16:creationId xmlns:a16="http://schemas.microsoft.com/office/drawing/2014/main" id="{4D065680-4891-48F0-9890-1F7B15C759BB}"/>
              </a:ext>
            </a:extLst>
          </p:cNvPr>
          <p:cNvPicPr>
            <a:picLocks noGrp="1" noChangeAspect="1"/>
          </p:cNvPicPr>
          <p:nvPr>
            <p:ph idx="1"/>
          </p:nvPr>
        </p:nvPicPr>
        <p:blipFill>
          <a:blip r:embed="rId2"/>
          <a:stretch>
            <a:fillRect/>
          </a:stretch>
        </p:blipFill>
        <p:spPr>
          <a:xfrm>
            <a:off x="1027112" y="1562100"/>
            <a:ext cx="9964738" cy="4887119"/>
          </a:xfrm>
          <a:prstGeom prst="rect">
            <a:avLst/>
          </a:prstGeom>
        </p:spPr>
      </p:pic>
      <p:pic>
        <p:nvPicPr>
          <p:cNvPr id="5" name="Picture 4">
            <a:extLst>
              <a:ext uri="{FF2B5EF4-FFF2-40B4-BE49-F238E27FC236}">
                <a16:creationId xmlns:a16="http://schemas.microsoft.com/office/drawing/2014/main" id="{8EF1CA00-069C-4172-BCCA-7E920C09C01C}"/>
              </a:ext>
            </a:extLst>
          </p:cNvPr>
          <p:cNvPicPr>
            <a:picLocks noChangeAspect="1"/>
          </p:cNvPicPr>
          <p:nvPr/>
        </p:nvPicPr>
        <p:blipFill>
          <a:blip r:embed="rId2"/>
          <a:stretch>
            <a:fillRect/>
          </a:stretch>
        </p:blipFill>
        <p:spPr>
          <a:xfrm>
            <a:off x="133350" y="1512227"/>
            <a:ext cx="11991177" cy="4936991"/>
          </a:xfrm>
          <a:prstGeom prst="rect">
            <a:avLst/>
          </a:prstGeom>
        </p:spPr>
      </p:pic>
    </p:spTree>
    <p:extLst>
      <p:ext uri="{BB962C8B-B14F-4D97-AF65-F5344CB8AC3E}">
        <p14:creationId xmlns:p14="http://schemas.microsoft.com/office/powerpoint/2010/main" val="3679564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994D8-117F-49C7-A818-8BECB2DA82ED}"/>
              </a:ext>
            </a:extLst>
          </p:cNvPr>
          <p:cNvSpPr>
            <a:spLocks noGrp="1"/>
          </p:cNvSpPr>
          <p:nvPr>
            <p:ph type="title"/>
          </p:nvPr>
        </p:nvSpPr>
        <p:spPr/>
        <p:txBody>
          <a:bodyPr/>
          <a:lstStyle/>
          <a:p>
            <a:r>
              <a:rPr lang="en-US" dirty="0"/>
              <a:t>2016 – 2019 CAASP Test Scores for Magnet and Public High Schools </a:t>
            </a:r>
          </a:p>
        </p:txBody>
      </p:sp>
      <p:pic>
        <p:nvPicPr>
          <p:cNvPr id="4" name="Content Placeholder 3">
            <a:extLst>
              <a:ext uri="{FF2B5EF4-FFF2-40B4-BE49-F238E27FC236}">
                <a16:creationId xmlns:a16="http://schemas.microsoft.com/office/drawing/2014/main" id="{A2236C09-00E7-4597-AB78-BB13E271CB08}"/>
              </a:ext>
            </a:extLst>
          </p:cNvPr>
          <p:cNvPicPr>
            <a:picLocks noGrp="1" noChangeAspect="1"/>
          </p:cNvPicPr>
          <p:nvPr>
            <p:ph idx="1"/>
          </p:nvPr>
        </p:nvPicPr>
        <p:blipFill>
          <a:blip r:embed="rId2"/>
          <a:stretch>
            <a:fillRect/>
          </a:stretch>
        </p:blipFill>
        <p:spPr>
          <a:xfrm>
            <a:off x="2076451" y="1690687"/>
            <a:ext cx="8582024" cy="5025231"/>
          </a:xfrm>
          <a:prstGeom prst="rect">
            <a:avLst/>
          </a:prstGeom>
        </p:spPr>
      </p:pic>
    </p:spTree>
    <p:extLst>
      <p:ext uri="{BB962C8B-B14F-4D97-AF65-F5344CB8AC3E}">
        <p14:creationId xmlns:p14="http://schemas.microsoft.com/office/powerpoint/2010/main" val="3693749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955B9-77B3-43A7-AE3B-4D3D13122622}"/>
              </a:ext>
            </a:extLst>
          </p:cNvPr>
          <p:cNvSpPr>
            <a:spLocks noGrp="1"/>
          </p:cNvSpPr>
          <p:nvPr>
            <p:ph type="title"/>
          </p:nvPr>
        </p:nvSpPr>
        <p:spPr/>
        <p:txBody>
          <a:bodyPr/>
          <a:lstStyle/>
          <a:p>
            <a:r>
              <a:rPr lang="en-US" dirty="0"/>
              <a:t>2016 – 2019 CAASP Test Scores for Magnet and Public Elementary Schools</a:t>
            </a:r>
          </a:p>
        </p:txBody>
      </p:sp>
      <p:pic>
        <p:nvPicPr>
          <p:cNvPr id="4" name="Content Placeholder 3">
            <a:extLst>
              <a:ext uri="{FF2B5EF4-FFF2-40B4-BE49-F238E27FC236}">
                <a16:creationId xmlns:a16="http://schemas.microsoft.com/office/drawing/2014/main" id="{AE6812F9-E9F5-4439-8056-6E4E9203F41C}"/>
              </a:ext>
            </a:extLst>
          </p:cNvPr>
          <p:cNvPicPr>
            <a:picLocks noGrp="1" noChangeAspect="1"/>
          </p:cNvPicPr>
          <p:nvPr>
            <p:ph idx="1"/>
          </p:nvPr>
        </p:nvPicPr>
        <p:blipFill>
          <a:blip r:embed="rId2"/>
          <a:stretch>
            <a:fillRect/>
          </a:stretch>
        </p:blipFill>
        <p:spPr>
          <a:xfrm>
            <a:off x="2673548" y="2160586"/>
            <a:ext cx="7108627" cy="4739085"/>
          </a:xfrm>
          <a:prstGeom prst="rect">
            <a:avLst/>
          </a:prstGeom>
        </p:spPr>
      </p:pic>
    </p:spTree>
    <p:extLst>
      <p:ext uri="{BB962C8B-B14F-4D97-AF65-F5344CB8AC3E}">
        <p14:creationId xmlns:p14="http://schemas.microsoft.com/office/powerpoint/2010/main" val="36605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EA80-228C-4008-A043-DDE1C62CEC9A}"/>
              </a:ext>
            </a:extLst>
          </p:cNvPr>
          <p:cNvSpPr>
            <a:spLocks noGrp="1"/>
          </p:cNvSpPr>
          <p:nvPr>
            <p:ph type="title"/>
          </p:nvPr>
        </p:nvSpPr>
        <p:spPr/>
        <p:txBody>
          <a:bodyPr/>
          <a:lstStyle/>
          <a:p>
            <a:r>
              <a:rPr lang="en-US" dirty="0"/>
              <a:t>Does Teacher Experience Impact Test Scores?</a:t>
            </a:r>
          </a:p>
        </p:txBody>
      </p:sp>
      <p:sp>
        <p:nvSpPr>
          <p:cNvPr id="3" name="Content Placeholder 2">
            <a:extLst>
              <a:ext uri="{FF2B5EF4-FFF2-40B4-BE49-F238E27FC236}">
                <a16:creationId xmlns:a16="http://schemas.microsoft.com/office/drawing/2014/main" id="{27D10B6D-37E0-4BA9-A133-C2DAF6B4C7E3}"/>
              </a:ext>
            </a:extLst>
          </p:cNvPr>
          <p:cNvSpPr>
            <a:spLocks noGrp="1"/>
          </p:cNvSpPr>
          <p:nvPr>
            <p:ph idx="1"/>
          </p:nvPr>
        </p:nvSpPr>
        <p:spPr/>
        <p:txBody>
          <a:bodyPr/>
          <a:lstStyle/>
          <a:p>
            <a:r>
              <a:rPr lang="en-US" dirty="0"/>
              <a:t>Within the CAASP Test score subgroups (Standard Met and Above, Standard Nearly Met, and Standard Not Met), do test scores improve with more experienced teachers?</a:t>
            </a:r>
          </a:p>
          <a:p>
            <a:endParaRPr lang="en-US" dirty="0"/>
          </a:p>
          <a:p>
            <a:r>
              <a:rPr lang="en-US" dirty="0"/>
              <a:t>When compared across school districts in CA, there does not seem to be a correlation between higher test scores and more experienced teachers.</a:t>
            </a:r>
          </a:p>
        </p:txBody>
      </p:sp>
    </p:spTree>
    <p:extLst>
      <p:ext uri="{BB962C8B-B14F-4D97-AF65-F5344CB8AC3E}">
        <p14:creationId xmlns:p14="http://schemas.microsoft.com/office/powerpoint/2010/main" val="630557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F373-6837-4D6C-8A7E-42D0D63F8FA9}"/>
              </a:ext>
            </a:extLst>
          </p:cNvPr>
          <p:cNvSpPr>
            <a:spLocks noGrp="1"/>
          </p:cNvSpPr>
          <p:nvPr>
            <p:ph type="title"/>
          </p:nvPr>
        </p:nvSpPr>
        <p:spPr/>
        <p:txBody>
          <a:bodyPr/>
          <a:lstStyle/>
          <a:p>
            <a:r>
              <a:rPr lang="en-US" dirty="0"/>
              <a:t>District Average Standard Met and Above Test Scores vs Teacher Experience</a:t>
            </a:r>
          </a:p>
        </p:txBody>
      </p:sp>
      <p:pic>
        <p:nvPicPr>
          <p:cNvPr id="4" name="Content Placeholder 3">
            <a:extLst>
              <a:ext uri="{FF2B5EF4-FFF2-40B4-BE49-F238E27FC236}">
                <a16:creationId xmlns:a16="http://schemas.microsoft.com/office/drawing/2014/main" id="{B8A7D141-CC5A-4192-905E-EA6AA3F0887A}"/>
              </a:ext>
            </a:extLst>
          </p:cNvPr>
          <p:cNvPicPr>
            <a:picLocks noGrp="1" noChangeAspect="1"/>
          </p:cNvPicPr>
          <p:nvPr>
            <p:ph idx="1"/>
          </p:nvPr>
        </p:nvPicPr>
        <p:blipFill>
          <a:blip r:embed="rId2"/>
          <a:stretch>
            <a:fillRect/>
          </a:stretch>
        </p:blipFill>
        <p:spPr>
          <a:xfrm>
            <a:off x="2447290" y="1690688"/>
            <a:ext cx="7297420" cy="4934374"/>
          </a:xfrm>
          <a:prstGeom prst="rect">
            <a:avLst/>
          </a:prstGeom>
        </p:spPr>
      </p:pic>
    </p:spTree>
    <p:extLst>
      <p:ext uri="{BB962C8B-B14F-4D97-AF65-F5344CB8AC3E}">
        <p14:creationId xmlns:p14="http://schemas.microsoft.com/office/powerpoint/2010/main" val="906759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EEDF4-DA58-445A-A46B-E518DBD0D362}"/>
              </a:ext>
            </a:extLst>
          </p:cNvPr>
          <p:cNvSpPr>
            <a:spLocks noGrp="1"/>
          </p:cNvSpPr>
          <p:nvPr>
            <p:ph type="title"/>
          </p:nvPr>
        </p:nvSpPr>
        <p:spPr/>
        <p:txBody>
          <a:bodyPr/>
          <a:lstStyle/>
          <a:p>
            <a:r>
              <a:rPr lang="en-US" dirty="0"/>
              <a:t>District Average Near Passing Test Scores vs Teacher Experience</a:t>
            </a:r>
          </a:p>
        </p:txBody>
      </p:sp>
      <p:pic>
        <p:nvPicPr>
          <p:cNvPr id="4" name="Content Placeholder 3">
            <a:extLst>
              <a:ext uri="{FF2B5EF4-FFF2-40B4-BE49-F238E27FC236}">
                <a16:creationId xmlns:a16="http://schemas.microsoft.com/office/drawing/2014/main" id="{BA7B1581-6526-4AD7-A450-5FC5579AE5D1}"/>
              </a:ext>
            </a:extLst>
          </p:cNvPr>
          <p:cNvPicPr>
            <a:picLocks noGrp="1" noChangeAspect="1"/>
          </p:cNvPicPr>
          <p:nvPr>
            <p:ph idx="1"/>
          </p:nvPr>
        </p:nvPicPr>
        <p:blipFill>
          <a:blip r:embed="rId2"/>
          <a:stretch>
            <a:fillRect/>
          </a:stretch>
        </p:blipFill>
        <p:spPr>
          <a:xfrm>
            <a:off x="2646680" y="1690687"/>
            <a:ext cx="7381240" cy="4920827"/>
          </a:xfrm>
          <a:prstGeom prst="rect">
            <a:avLst/>
          </a:prstGeom>
        </p:spPr>
      </p:pic>
    </p:spTree>
    <p:extLst>
      <p:ext uri="{BB962C8B-B14F-4D97-AF65-F5344CB8AC3E}">
        <p14:creationId xmlns:p14="http://schemas.microsoft.com/office/powerpoint/2010/main" val="4083034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AC1E-3F6B-4DC7-A52B-A46F683949DE}"/>
              </a:ext>
            </a:extLst>
          </p:cNvPr>
          <p:cNvSpPr>
            <a:spLocks noGrp="1"/>
          </p:cNvSpPr>
          <p:nvPr>
            <p:ph type="title"/>
          </p:nvPr>
        </p:nvSpPr>
        <p:spPr/>
        <p:txBody>
          <a:bodyPr/>
          <a:lstStyle/>
          <a:p>
            <a:r>
              <a:rPr lang="en-US" dirty="0"/>
              <a:t>District Average Standard Not Met Test Scores vs Teacher Experience</a:t>
            </a:r>
          </a:p>
        </p:txBody>
      </p:sp>
      <p:pic>
        <p:nvPicPr>
          <p:cNvPr id="4" name="Content Placeholder 3">
            <a:extLst>
              <a:ext uri="{FF2B5EF4-FFF2-40B4-BE49-F238E27FC236}">
                <a16:creationId xmlns:a16="http://schemas.microsoft.com/office/drawing/2014/main" id="{39E9B26D-19B2-4B04-A751-06EDAC622C78}"/>
              </a:ext>
            </a:extLst>
          </p:cNvPr>
          <p:cNvPicPr>
            <a:picLocks noGrp="1" noChangeAspect="1"/>
          </p:cNvPicPr>
          <p:nvPr>
            <p:ph idx="1"/>
          </p:nvPr>
        </p:nvPicPr>
        <p:blipFill>
          <a:blip r:embed="rId2"/>
          <a:stretch>
            <a:fillRect/>
          </a:stretch>
        </p:blipFill>
        <p:spPr>
          <a:xfrm>
            <a:off x="2260600" y="1908333"/>
            <a:ext cx="6924040" cy="4616027"/>
          </a:xfrm>
          <a:prstGeom prst="rect">
            <a:avLst/>
          </a:prstGeom>
        </p:spPr>
      </p:pic>
    </p:spTree>
    <p:extLst>
      <p:ext uri="{BB962C8B-B14F-4D97-AF65-F5344CB8AC3E}">
        <p14:creationId xmlns:p14="http://schemas.microsoft.com/office/powerpoint/2010/main" val="226762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2AABC-3420-4A11-9B60-4D65BB95FE88}"/>
              </a:ext>
            </a:extLst>
          </p:cNvPr>
          <p:cNvSpPr>
            <a:spLocks noGrp="1"/>
          </p:cNvSpPr>
          <p:nvPr>
            <p:ph type="title"/>
          </p:nvPr>
        </p:nvSpPr>
        <p:spPr/>
        <p:txBody>
          <a:bodyPr/>
          <a:lstStyle/>
          <a:p>
            <a:r>
              <a:rPr lang="en-US" dirty="0"/>
              <a:t>CAASP Test Scores for All Students</a:t>
            </a:r>
          </a:p>
        </p:txBody>
      </p:sp>
      <p:pic>
        <p:nvPicPr>
          <p:cNvPr id="4" name="Content Placeholder 3">
            <a:extLst>
              <a:ext uri="{FF2B5EF4-FFF2-40B4-BE49-F238E27FC236}">
                <a16:creationId xmlns:a16="http://schemas.microsoft.com/office/drawing/2014/main" id="{BD1CDADA-3F45-4E83-8039-FB4C4D87D9A5}"/>
              </a:ext>
            </a:extLst>
          </p:cNvPr>
          <p:cNvPicPr>
            <a:picLocks noGrp="1" noChangeAspect="1"/>
          </p:cNvPicPr>
          <p:nvPr>
            <p:ph idx="1"/>
          </p:nvPr>
        </p:nvPicPr>
        <p:blipFill>
          <a:blip r:embed="rId2"/>
          <a:stretch>
            <a:fillRect/>
          </a:stretch>
        </p:blipFill>
        <p:spPr>
          <a:xfrm>
            <a:off x="838200" y="1496218"/>
            <a:ext cx="10190162" cy="5095081"/>
          </a:xfrm>
          <a:prstGeom prst="rect">
            <a:avLst/>
          </a:prstGeom>
        </p:spPr>
      </p:pic>
    </p:spTree>
    <p:extLst>
      <p:ext uri="{BB962C8B-B14F-4D97-AF65-F5344CB8AC3E}">
        <p14:creationId xmlns:p14="http://schemas.microsoft.com/office/powerpoint/2010/main" val="246622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1690E-FE44-4358-97D8-58C13E3E930B}"/>
              </a:ext>
            </a:extLst>
          </p:cNvPr>
          <p:cNvSpPr>
            <a:spLocks noGrp="1"/>
          </p:cNvSpPr>
          <p:nvPr>
            <p:ph type="title"/>
          </p:nvPr>
        </p:nvSpPr>
        <p:spPr/>
        <p:txBody>
          <a:bodyPr>
            <a:normAutofit/>
          </a:bodyPr>
          <a:lstStyle/>
          <a:p>
            <a:pPr algn="ctr"/>
            <a:r>
              <a:rPr lang="en-US" sz="6000" dirty="0"/>
              <a:t>Team Members</a:t>
            </a:r>
          </a:p>
        </p:txBody>
      </p:sp>
      <p:sp>
        <p:nvSpPr>
          <p:cNvPr id="3" name="Content Placeholder 2">
            <a:extLst>
              <a:ext uri="{FF2B5EF4-FFF2-40B4-BE49-F238E27FC236}">
                <a16:creationId xmlns:a16="http://schemas.microsoft.com/office/drawing/2014/main" id="{6AD88301-DB3D-4F15-9692-92812455F8B0}"/>
              </a:ext>
            </a:extLst>
          </p:cNvPr>
          <p:cNvSpPr>
            <a:spLocks noGrp="1"/>
          </p:cNvSpPr>
          <p:nvPr>
            <p:ph idx="1"/>
          </p:nvPr>
        </p:nvSpPr>
        <p:spPr/>
        <p:txBody>
          <a:bodyPr>
            <a:normAutofit/>
          </a:bodyPr>
          <a:lstStyle/>
          <a:p>
            <a:r>
              <a:rPr lang="en-US" sz="3600" dirty="0"/>
              <a:t>Warren Judson</a:t>
            </a:r>
          </a:p>
          <a:p>
            <a:r>
              <a:rPr lang="en-US" sz="3600" dirty="0"/>
              <a:t>Rabia </a:t>
            </a:r>
            <a:r>
              <a:rPr lang="en-US" sz="3600" dirty="0" err="1"/>
              <a:t>Sungur</a:t>
            </a:r>
            <a:endParaRPr lang="en-US" sz="3600" dirty="0"/>
          </a:p>
          <a:p>
            <a:r>
              <a:rPr lang="en-US" sz="3600" dirty="0"/>
              <a:t>Kelly McClendon</a:t>
            </a:r>
          </a:p>
          <a:p>
            <a:r>
              <a:rPr lang="en-US" sz="3600" dirty="0"/>
              <a:t>Sunny Singh</a:t>
            </a:r>
          </a:p>
        </p:txBody>
      </p:sp>
    </p:spTree>
    <p:extLst>
      <p:ext uri="{BB962C8B-B14F-4D97-AF65-F5344CB8AC3E}">
        <p14:creationId xmlns:p14="http://schemas.microsoft.com/office/powerpoint/2010/main" val="3688237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B5D0-F571-42A0-B5F0-B52BB51A3F8E}"/>
              </a:ext>
            </a:extLst>
          </p:cNvPr>
          <p:cNvSpPr>
            <a:spLocks noGrp="1"/>
          </p:cNvSpPr>
          <p:nvPr>
            <p:ph type="title"/>
          </p:nvPr>
        </p:nvSpPr>
        <p:spPr>
          <a:xfrm>
            <a:off x="838200" y="161925"/>
            <a:ext cx="10515600" cy="1528763"/>
          </a:xfrm>
        </p:spPr>
        <p:txBody>
          <a:bodyPr/>
          <a:lstStyle/>
          <a:p>
            <a:r>
              <a:rPr lang="en-US" dirty="0"/>
              <a:t>CAASP Math Test Scores for economically advantaged and disadvantaged students </a:t>
            </a:r>
          </a:p>
        </p:txBody>
      </p:sp>
      <p:sp>
        <p:nvSpPr>
          <p:cNvPr id="3" name="Content Placeholder 2">
            <a:extLst>
              <a:ext uri="{FF2B5EF4-FFF2-40B4-BE49-F238E27FC236}">
                <a16:creationId xmlns:a16="http://schemas.microsoft.com/office/drawing/2014/main" id="{BA8BDED6-2675-474A-B240-C750103D08B7}"/>
              </a:ext>
            </a:extLst>
          </p:cNvPr>
          <p:cNvSpPr>
            <a:spLocks noGrp="1"/>
          </p:cNvSpPr>
          <p:nvPr>
            <p:ph idx="1"/>
          </p:nvPr>
        </p:nvSpPr>
        <p:spPr/>
        <p:txBody>
          <a:bodyPr/>
          <a:lstStyle/>
          <a:p>
            <a:r>
              <a:rPr lang="en-US" dirty="0"/>
              <a:t>Sunny</a:t>
            </a:r>
          </a:p>
        </p:txBody>
      </p:sp>
      <p:pic>
        <p:nvPicPr>
          <p:cNvPr id="4" name="Picture 3">
            <a:extLst>
              <a:ext uri="{FF2B5EF4-FFF2-40B4-BE49-F238E27FC236}">
                <a16:creationId xmlns:a16="http://schemas.microsoft.com/office/drawing/2014/main" id="{D17B301F-3E41-4044-B048-F6AD161B5026}"/>
              </a:ext>
            </a:extLst>
          </p:cNvPr>
          <p:cNvPicPr>
            <a:picLocks noChangeAspect="1"/>
          </p:cNvPicPr>
          <p:nvPr/>
        </p:nvPicPr>
        <p:blipFill>
          <a:blip r:embed="rId2"/>
          <a:stretch>
            <a:fillRect/>
          </a:stretch>
        </p:blipFill>
        <p:spPr>
          <a:xfrm>
            <a:off x="419100" y="1498164"/>
            <a:ext cx="11353800" cy="5197911"/>
          </a:xfrm>
          <a:prstGeom prst="rect">
            <a:avLst/>
          </a:prstGeom>
        </p:spPr>
      </p:pic>
    </p:spTree>
    <p:extLst>
      <p:ext uri="{BB962C8B-B14F-4D97-AF65-F5344CB8AC3E}">
        <p14:creationId xmlns:p14="http://schemas.microsoft.com/office/powerpoint/2010/main" val="3285333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8A6E-4E4E-42E0-8612-BDC2AE17835C}"/>
              </a:ext>
            </a:extLst>
          </p:cNvPr>
          <p:cNvSpPr>
            <a:spLocks noGrp="1"/>
          </p:cNvSpPr>
          <p:nvPr>
            <p:ph type="title"/>
          </p:nvPr>
        </p:nvSpPr>
        <p:spPr/>
        <p:txBody>
          <a:bodyPr/>
          <a:lstStyle/>
          <a:p>
            <a:r>
              <a:rPr lang="en-US" dirty="0"/>
              <a:t>operation duration (years) for CA Schools</a:t>
            </a:r>
          </a:p>
        </p:txBody>
      </p:sp>
      <p:pic>
        <p:nvPicPr>
          <p:cNvPr id="4" name="Content Placeholder 3">
            <a:extLst>
              <a:ext uri="{FF2B5EF4-FFF2-40B4-BE49-F238E27FC236}">
                <a16:creationId xmlns:a16="http://schemas.microsoft.com/office/drawing/2014/main" id="{4AF593B3-E68E-416F-905E-32DB4D7CAF13}"/>
              </a:ext>
            </a:extLst>
          </p:cNvPr>
          <p:cNvPicPr>
            <a:picLocks noGrp="1" noChangeAspect="1"/>
          </p:cNvPicPr>
          <p:nvPr>
            <p:ph idx="1"/>
          </p:nvPr>
        </p:nvPicPr>
        <p:blipFill>
          <a:blip r:embed="rId2"/>
          <a:stretch>
            <a:fillRect/>
          </a:stretch>
        </p:blipFill>
        <p:spPr>
          <a:xfrm>
            <a:off x="2016621" y="1825625"/>
            <a:ext cx="8158758" cy="4351338"/>
          </a:xfrm>
          <a:prstGeom prst="rect">
            <a:avLst/>
          </a:prstGeom>
        </p:spPr>
      </p:pic>
    </p:spTree>
    <p:extLst>
      <p:ext uri="{BB962C8B-B14F-4D97-AF65-F5344CB8AC3E}">
        <p14:creationId xmlns:p14="http://schemas.microsoft.com/office/powerpoint/2010/main" val="3542663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4562B-E228-4ABD-909A-5AF5F4377A11}"/>
              </a:ext>
            </a:extLst>
          </p:cNvPr>
          <p:cNvSpPr>
            <a:spLocks noGrp="1"/>
          </p:cNvSpPr>
          <p:nvPr>
            <p:ph type="title"/>
          </p:nvPr>
        </p:nvSpPr>
        <p:spPr/>
        <p:txBody>
          <a:bodyPr/>
          <a:lstStyle/>
          <a:p>
            <a:r>
              <a:rPr lang="en-US" dirty="0"/>
              <a:t>Distribution of School Type across CA</a:t>
            </a:r>
          </a:p>
        </p:txBody>
      </p:sp>
      <p:pic>
        <p:nvPicPr>
          <p:cNvPr id="4" name="Content Placeholder 3">
            <a:extLst>
              <a:ext uri="{FF2B5EF4-FFF2-40B4-BE49-F238E27FC236}">
                <a16:creationId xmlns:a16="http://schemas.microsoft.com/office/drawing/2014/main" id="{BAF64362-5A53-404B-8C1B-CE8B61406D05}"/>
              </a:ext>
            </a:extLst>
          </p:cNvPr>
          <p:cNvPicPr>
            <a:picLocks noGrp="1" noChangeAspect="1"/>
          </p:cNvPicPr>
          <p:nvPr>
            <p:ph idx="1"/>
          </p:nvPr>
        </p:nvPicPr>
        <p:blipFill>
          <a:blip r:embed="rId2"/>
          <a:stretch>
            <a:fillRect/>
          </a:stretch>
        </p:blipFill>
        <p:spPr>
          <a:xfrm>
            <a:off x="2016621" y="1825625"/>
            <a:ext cx="8158758" cy="4351338"/>
          </a:xfrm>
          <a:prstGeom prst="rect">
            <a:avLst/>
          </a:prstGeom>
        </p:spPr>
      </p:pic>
    </p:spTree>
    <p:extLst>
      <p:ext uri="{BB962C8B-B14F-4D97-AF65-F5344CB8AC3E}">
        <p14:creationId xmlns:p14="http://schemas.microsoft.com/office/powerpoint/2010/main" val="2993846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4721-025D-49EB-916B-F6BEECB880BD}"/>
              </a:ext>
            </a:extLst>
          </p:cNvPr>
          <p:cNvSpPr>
            <a:spLocks noGrp="1"/>
          </p:cNvSpPr>
          <p:nvPr>
            <p:ph type="title"/>
          </p:nvPr>
        </p:nvSpPr>
        <p:spPr/>
        <p:txBody>
          <a:bodyPr/>
          <a:lstStyle/>
          <a:p>
            <a:r>
              <a:rPr lang="en-US" dirty="0"/>
              <a:t>Funding Types for CA Schools</a:t>
            </a:r>
          </a:p>
        </p:txBody>
      </p:sp>
      <p:pic>
        <p:nvPicPr>
          <p:cNvPr id="4" name="Content Placeholder 3">
            <a:extLst>
              <a:ext uri="{FF2B5EF4-FFF2-40B4-BE49-F238E27FC236}">
                <a16:creationId xmlns:a16="http://schemas.microsoft.com/office/drawing/2014/main" id="{BE5E6898-9FF7-4CC2-9B56-329CD6E382C3}"/>
              </a:ext>
            </a:extLst>
          </p:cNvPr>
          <p:cNvPicPr>
            <a:picLocks noGrp="1" noChangeAspect="1"/>
          </p:cNvPicPr>
          <p:nvPr>
            <p:ph idx="1"/>
          </p:nvPr>
        </p:nvPicPr>
        <p:blipFill>
          <a:blip r:embed="rId2"/>
          <a:stretch>
            <a:fillRect/>
          </a:stretch>
        </p:blipFill>
        <p:spPr>
          <a:xfrm>
            <a:off x="2016621" y="1825625"/>
            <a:ext cx="8158758" cy="4351338"/>
          </a:xfrm>
          <a:prstGeom prst="rect">
            <a:avLst/>
          </a:prstGeom>
        </p:spPr>
      </p:pic>
    </p:spTree>
    <p:extLst>
      <p:ext uri="{BB962C8B-B14F-4D97-AF65-F5344CB8AC3E}">
        <p14:creationId xmlns:p14="http://schemas.microsoft.com/office/powerpoint/2010/main" val="2431895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796F-BFBE-401A-AEC4-5D697B23006F}"/>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1813B053-86A3-4E4C-B1E3-5FC6C081AEFF}"/>
              </a:ext>
            </a:extLst>
          </p:cNvPr>
          <p:cNvSpPr>
            <a:spLocks noGrp="1"/>
          </p:cNvSpPr>
          <p:nvPr>
            <p:ph idx="1"/>
          </p:nvPr>
        </p:nvSpPr>
        <p:spPr/>
        <p:txBody>
          <a:bodyPr>
            <a:normAutofit/>
          </a:bodyPr>
          <a:lstStyle/>
          <a:p>
            <a:r>
              <a:rPr lang="en-US" sz="3600" dirty="0"/>
              <a:t>For this project, the team is using the California Department of Education Data Base. Our question is What impacts CAASP test scores in Ca School districts. </a:t>
            </a:r>
          </a:p>
        </p:txBody>
      </p:sp>
    </p:spTree>
    <p:extLst>
      <p:ext uri="{BB962C8B-B14F-4D97-AF65-F5344CB8AC3E}">
        <p14:creationId xmlns:p14="http://schemas.microsoft.com/office/powerpoint/2010/main" val="78924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9423D-6191-48E4-8360-634389F9CF2D}"/>
              </a:ext>
            </a:extLst>
          </p:cNvPr>
          <p:cNvSpPr>
            <a:spLocks noGrp="1"/>
          </p:cNvSpPr>
          <p:nvPr>
            <p:ph type="title"/>
          </p:nvPr>
        </p:nvSpPr>
        <p:spPr/>
        <p:txBody>
          <a:bodyPr/>
          <a:lstStyle/>
          <a:p>
            <a:r>
              <a:rPr lang="en-US" dirty="0"/>
              <a:t>Does the school type impact test scores – Magnet schools vs Public Schools</a:t>
            </a:r>
          </a:p>
        </p:txBody>
      </p:sp>
      <p:sp>
        <p:nvSpPr>
          <p:cNvPr id="3" name="Content Placeholder 2">
            <a:extLst>
              <a:ext uri="{FF2B5EF4-FFF2-40B4-BE49-F238E27FC236}">
                <a16:creationId xmlns:a16="http://schemas.microsoft.com/office/drawing/2014/main" id="{B842DC65-5B88-49AD-AB3B-87B24D64291D}"/>
              </a:ext>
            </a:extLst>
          </p:cNvPr>
          <p:cNvSpPr>
            <a:spLocks noGrp="1"/>
          </p:cNvSpPr>
          <p:nvPr>
            <p:ph idx="1"/>
          </p:nvPr>
        </p:nvSpPr>
        <p:spPr/>
        <p:txBody>
          <a:bodyPr/>
          <a:lstStyle/>
          <a:p>
            <a:r>
              <a:rPr lang="en-US" dirty="0"/>
              <a:t>Here in Placer Co., we have 2 Magnet labeled High schools. Magnet high schools are public high schools that offer specialized courses, often designed around a theme. Any student in the designated region can attend, which causes most magnet schools to use a lottery system to accept applicants. Some magnet schools use an application process that involves test scores and GPAs.</a:t>
            </a:r>
          </a:p>
          <a:p>
            <a:r>
              <a:rPr lang="en-US" dirty="0"/>
              <a:t>I decided to see if the two most populated non-magnet High Schools tested higher that the two Magnet labeled High Schools. </a:t>
            </a:r>
          </a:p>
          <a:p>
            <a:r>
              <a:rPr lang="en-US" dirty="0"/>
              <a:t>Based on the data analyzed for Placer County, it appears that the magnet schools have higher test scores than the public schools do.</a:t>
            </a:r>
          </a:p>
        </p:txBody>
      </p:sp>
    </p:spTree>
    <p:extLst>
      <p:ext uri="{BB962C8B-B14F-4D97-AF65-F5344CB8AC3E}">
        <p14:creationId xmlns:p14="http://schemas.microsoft.com/office/powerpoint/2010/main" val="342467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6B4FD-B0D7-4880-9A2E-59F77D163B1D}"/>
              </a:ext>
            </a:extLst>
          </p:cNvPr>
          <p:cNvSpPr>
            <a:spLocks noGrp="1"/>
          </p:cNvSpPr>
          <p:nvPr>
            <p:ph type="title"/>
          </p:nvPr>
        </p:nvSpPr>
        <p:spPr/>
        <p:txBody>
          <a:bodyPr/>
          <a:lstStyle/>
          <a:p>
            <a:r>
              <a:rPr lang="en-US" dirty="0"/>
              <a:t>Placer County CAASP Test Scores for Magnet and Public schools</a:t>
            </a:r>
          </a:p>
        </p:txBody>
      </p:sp>
      <p:pic>
        <p:nvPicPr>
          <p:cNvPr id="4" name="Content Placeholder 3">
            <a:extLst>
              <a:ext uri="{FF2B5EF4-FFF2-40B4-BE49-F238E27FC236}">
                <a16:creationId xmlns:a16="http://schemas.microsoft.com/office/drawing/2014/main" id="{03E1E05B-BD2E-4CF5-BFF2-2A5CA97B3650}"/>
              </a:ext>
            </a:extLst>
          </p:cNvPr>
          <p:cNvPicPr>
            <a:picLocks noGrp="1" noChangeAspect="1"/>
          </p:cNvPicPr>
          <p:nvPr>
            <p:ph idx="1"/>
          </p:nvPr>
        </p:nvPicPr>
        <p:blipFill>
          <a:blip r:embed="rId2"/>
          <a:stretch>
            <a:fillRect/>
          </a:stretch>
        </p:blipFill>
        <p:spPr>
          <a:xfrm>
            <a:off x="952500" y="2286794"/>
            <a:ext cx="10287000" cy="3429000"/>
          </a:xfrm>
          <a:prstGeom prst="rect">
            <a:avLst/>
          </a:prstGeom>
        </p:spPr>
      </p:pic>
    </p:spTree>
    <p:extLst>
      <p:ext uri="{BB962C8B-B14F-4D97-AF65-F5344CB8AC3E}">
        <p14:creationId xmlns:p14="http://schemas.microsoft.com/office/powerpoint/2010/main" val="234510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E7DD-D4B2-462D-87D1-97539F56752F}"/>
              </a:ext>
            </a:extLst>
          </p:cNvPr>
          <p:cNvSpPr>
            <a:spLocks noGrp="1"/>
          </p:cNvSpPr>
          <p:nvPr>
            <p:ph type="title"/>
          </p:nvPr>
        </p:nvSpPr>
        <p:spPr/>
        <p:txBody>
          <a:bodyPr/>
          <a:lstStyle/>
          <a:p>
            <a:r>
              <a:rPr lang="en-US" dirty="0"/>
              <a:t>Placer County CAASP Test Scores for Magnet and Public schools</a:t>
            </a:r>
          </a:p>
        </p:txBody>
      </p:sp>
      <p:pic>
        <p:nvPicPr>
          <p:cNvPr id="4" name="Content Placeholder 3">
            <a:extLst>
              <a:ext uri="{FF2B5EF4-FFF2-40B4-BE49-F238E27FC236}">
                <a16:creationId xmlns:a16="http://schemas.microsoft.com/office/drawing/2014/main" id="{13092907-31E9-49CF-B6B8-3EF5E6A6C77B}"/>
              </a:ext>
            </a:extLst>
          </p:cNvPr>
          <p:cNvPicPr>
            <a:picLocks noGrp="1" noChangeAspect="1"/>
          </p:cNvPicPr>
          <p:nvPr>
            <p:ph idx="1"/>
          </p:nvPr>
        </p:nvPicPr>
        <p:blipFill>
          <a:blip r:embed="rId2"/>
          <a:stretch>
            <a:fillRect/>
          </a:stretch>
        </p:blipFill>
        <p:spPr>
          <a:xfrm>
            <a:off x="92868" y="2000250"/>
            <a:ext cx="12058650" cy="4019550"/>
          </a:xfrm>
          <a:prstGeom prst="rect">
            <a:avLst/>
          </a:prstGeom>
        </p:spPr>
      </p:pic>
    </p:spTree>
    <p:extLst>
      <p:ext uri="{BB962C8B-B14F-4D97-AF65-F5344CB8AC3E}">
        <p14:creationId xmlns:p14="http://schemas.microsoft.com/office/powerpoint/2010/main" val="179716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61209-06E2-495E-87BB-9781F7546CE7}"/>
              </a:ext>
            </a:extLst>
          </p:cNvPr>
          <p:cNvSpPr>
            <a:spLocks noGrp="1"/>
          </p:cNvSpPr>
          <p:nvPr>
            <p:ph type="title"/>
          </p:nvPr>
        </p:nvSpPr>
        <p:spPr/>
        <p:txBody>
          <a:bodyPr/>
          <a:lstStyle/>
          <a:p>
            <a:r>
              <a:rPr lang="en-US" dirty="0"/>
              <a:t>2018 Placer County High School CAASP Test Scores (excluding Adult Ed and Continuation)</a:t>
            </a:r>
          </a:p>
        </p:txBody>
      </p:sp>
      <p:pic>
        <p:nvPicPr>
          <p:cNvPr id="4" name="Content Placeholder 3">
            <a:extLst>
              <a:ext uri="{FF2B5EF4-FFF2-40B4-BE49-F238E27FC236}">
                <a16:creationId xmlns:a16="http://schemas.microsoft.com/office/drawing/2014/main" id="{F6912A55-44BB-4AFB-AF9A-84187828C4DE}"/>
              </a:ext>
            </a:extLst>
          </p:cNvPr>
          <p:cNvPicPr>
            <a:picLocks noGrp="1" noChangeAspect="1"/>
          </p:cNvPicPr>
          <p:nvPr>
            <p:ph idx="1"/>
          </p:nvPr>
        </p:nvPicPr>
        <p:blipFill>
          <a:blip r:embed="rId2"/>
          <a:stretch>
            <a:fillRect/>
          </a:stretch>
        </p:blipFill>
        <p:spPr>
          <a:xfrm>
            <a:off x="952500" y="2286794"/>
            <a:ext cx="10287000" cy="3429000"/>
          </a:xfrm>
          <a:prstGeom prst="rect">
            <a:avLst/>
          </a:prstGeom>
        </p:spPr>
      </p:pic>
    </p:spTree>
    <p:extLst>
      <p:ext uri="{BB962C8B-B14F-4D97-AF65-F5344CB8AC3E}">
        <p14:creationId xmlns:p14="http://schemas.microsoft.com/office/powerpoint/2010/main" val="298678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AD390-98EF-4FA7-BE6F-0F1CCF01AA54}"/>
              </a:ext>
            </a:extLst>
          </p:cNvPr>
          <p:cNvSpPr>
            <a:spLocks noGrp="1"/>
          </p:cNvSpPr>
          <p:nvPr>
            <p:ph type="title"/>
          </p:nvPr>
        </p:nvSpPr>
        <p:spPr/>
        <p:txBody>
          <a:bodyPr/>
          <a:lstStyle/>
          <a:p>
            <a:r>
              <a:rPr lang="en-US" dirty="0"/>
              <a:t>2018 Placer County High School Test Scores</a:t>
            </a:r>
          </a:p>
        </p:txBody>
      </p:sp>
      <p:pic>
        <p:nvPicPr>
          <p:cNvPr id="4" name="Content Placeholder 3">
            <a:extLst>
              <a:ext uri="{FF2B5EF4-FFF2-40B4-BE49-F238E27FC236}">
                <a16:creationId xmlns:a16="http://schemas.microsoft.com/office/drawing/2014/main" id="{19193A85-3587-4F9D-A90A-22B1B2C695AB}"/>
              </a:ext>
            </a:extLst>
          </p:cNvPr>
          <p:cNvPicPr>
            <a:picLocks noGrp="1" noChangeAspect="1"/>
          </p:cNvPicPr>
          <p:nvPr>
            <p:ph idx="1"/>
          </p:nvPr>
        </p:nvPicPr>
        <p:blipFill>
          <a:blip r:embed="rId2"/>
          <a:stretch>
            <a:fillRect/>
          </a:stretch>
        </p:blipFill>
        <p:spPr>
          <a:xfrm>
            <a:off x="2705099" y="2572544"/>
            <a:ext cx="5762625" cy="3841750"/>
          </a:xfrm>
          <a:prstGeom prst="rect">
            <a:avLst/>
          </a:prstGeom>
        </p:spPr>
      </p:pic>
    </p:spTree>
    <p:extLst>
      <p:ext uri="{BB962C8B-B14F-4D97-AF65-F5344CB8AC3E}">
        <p14:creationId xmlns:p14="http://schemas.microsoft.com/office/powerpoint/2010/main" val="325004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76D7C-A981-41D0-878F-1D607DFDDD88}"/>
              </a:ext>
            </a:extLst>
          </p:cNvPr>
          <p:cNvSpPr>
            <a:spLocks noGrp="1"/>
          </p:cNvSpPr>
          <p:nvPr>
            <p:ph type="title"/>
          </p:nvPr>
        </p:nvSpPr>
        <p:spPr>
          <a:xfrm>
            <a:off x="838200" y="335280"/>
            <a:ext cx="10515600" cy="1595119"/>
          </a:xfrm>
        </p:spPr>
        <p:txBody>
          <a:bodyPr>
            <a:normAutofit/>
          </a:bodyPr>
          <a:lstStyle/>
          <a:p>
            <a:r>
              <a:rPr lang="en-US" dirty="0"/>
              <a:t>Success Levels of Placer County High Schools and Magnet School Effect on Test Scores</a:t>
            </a:r>
          </a:p>
        </p:txBody>
      </p:sp>
      <p:sp>
        <p:nvSpPr>
          <p:cNvPr id="6" name="Content Placeholder 5">
            <a:extLst>
              <a:ext uri="{FF2B5EF4-FFF2-40B4-BE49-F238E27FC236}">
                <a16:creationId xmlns:a16="http://schemas.microsoft.com/office/drawing/2014/main" id="{66614981-3BA9-455B-A3D3-2208D153B983}"/>
              </a:ext>
            </a:extLst>
          </p:cNvPr>
          <p:cNvSpPr>
            <a:spLocks noGrp="1"/>
          </p:cNvSpPr>
          <p:nvPr>
            <p:ph idx="1"/>
          </p:nvPr>
        </p:nvSpPr>
        <p:spPr/>
        <p:txBody>
          <a:bodyPr/>
          <a:lstStyle/>
          <a:p>
            <a:r>
              <a:rPr lang="en-US" dirty="0"/>
              <a:t>Firstly, I filtered my public schools data from department of education just for high schools to see how many public schools in each county in California. As seen on the graph Los Angeles has the most number of high schools and the least is Sierra County. With Warren we decided to choose one County and worked on Placer County. I merged the California Assessment of Student Performance and Progress Test Result data of last four years with my high school data and get the Success of Placer County High Schools Comparison based on both English art and literacy and Math test scores. </a:t>
            </a:r>
          </a:p>
          <a:p>
            <a:endParaRPr lang="en-US" dirty="0"/>
          </a:p>
        </p:txBody>
      </p:sp>
    </p:spTree>
    <p:extLst>
      <p:ext uri="{BB962C8B-B14F-4D97-AF65-F5344CB8AC3E}">
        <p14:creationId xmlns:p14="http://schemas.microsoft.com/office/powerpoint/2010/main" val="1284002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529</Words>
  <Application>Microsoft Office PowerPoint</Application>
  <PresentationFormat>Widescreen</PresentationFormat>
  <Paragraphs>37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What impacts CAASP test scores in CA school districts?</vt:lpstr>
      <vt:lpstr>Team Members</vt:lpstr>
      <vt:lpstr>Project Overview</vt:lpstr>
      <vt:lpstr>Does the school type impact test scores – Magnet schools vs Public Schools</vt:lpstr>
      <vt:lpstr>Placer County CAASP Test Scores for Magnet and Public schools</vt:lpstr>
      <vt:lpstr>Placer County CAASP Test Scores for Magnet and Public schools</vt:lpstr>
      <vt:lpstr>2018 Placer County High School CAASP Test Scores (excluding Adult Ed and Continuation)</vt:lpstr>
      <vt:lpstr>2018 Placer County High School Test Scores</vt:lpstr>
      <vt:lpstr>Success Levels of Placer County High Schools and Magnet School Effect on Test Scores</vt:lpstr>
      <vt:lpstr>Number of High Schools in CA counties</vt:lpstr>
      <vt:lpstr>Number of High Schools in Placer County</vt:lpstr>
      <vt:lpstr>Placer County High School CAASP Test Scores 2016-2019</vt:lpstr>
      <vt:lpstr>2016 – 2019 CAASP Test Scores for Magnet and Public High Schools </vt:lpstr>
      <vt:lpstr>2016 – 2019 CAASP Test Scores for Magnet and Public Elementary Schools</vt:lpstr>
      <vt:lpstr>Does Teacher Experience Impact Test Scores?</vt:lpstr>
      <vt:lpstr>District Average Standard Met and Above Test Scores vs Teacher Experience</vt:lpstr>
      <vt:lpstr>District Average Near Passing Test Scores vs Teacher Experience</vt:lpstr>
      <vt:lpstr>District Average Standard Not Met Test Scores vs Teacher Experience</vt:lpstr>
      <vt:lpstr>CAASP Test Scores for All Students</vt:lpstr>
      <vt:lpstr>CAASP Math Test Scores for economically advantaged and disadvantaged students </vt:lpstr>
      <vt:lpstr>operation duration (years) for CA Schools</vt:lpstr>
      <vt:lpstr>Distribution of School Type across CA</vt:lpstr>
      <vt:lpstr>Funding Types for CA Schools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impacts CAASP test scores in CA school districts?</dc:title>
  <dc:creator>McClendon, Kelly</dc:creator>
  <cp:lastModifiedBy>McClendon, Kelly</cp:lastModifiedBy>
  <cp:revision>29</cp:revision>
  <dcterms:created xsi:type="dcterms:W3CDTF">2020-05-27T03:39:26Z</dcterms:created>
  <dcterms:modified xsi:type="dcterms:W3CDTF">2020-05-29T02:47:57Z</dcterms:modified>
</cp:coreProperties>
</file>