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58" r:id="rId5"/>
    <p:sldId id="262" r:id="rId6"/>
    <p:sldId id="259" r:id="rId7"/>
    <p:sldId id="260" r:id="rId8"/>
    <p:sldId id="261" r:id="rId9"/>
    <p:sldId id="263" r:id="rId10"/>
    <p:sldId id="264" r:id="rId11"/>
    <p:sldId id="265" r:id="rId12"/>
    <p:sldId id="266" r:id="rId13"/>
    <p:sldId id="267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96DDE-92F4-4FCA-AF4E-DF1708FE1D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A132CC-CB7E-4CD9-9525-3B941C3605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73BE0-6827-4DCF-996E-F372A947C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82BC3-01EA-4DE3-9834-9FFB7BC2942C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92ED9-85C1-48A8-B016-F2444CF9B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72957-FD09-4033-9B5E-3A21461BE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245EB-F40C-4DAF-A6BE-9A7CEC518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743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CCA33-A5F2-48F3-AADC-180828A20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903504-67A5-4ADB-A162-5D5DE3DF7C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F1773-7B8E-44D0-AA7C-ECDCB855F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82BC3-01EA-4DE3-9834-9FFB7BC2942C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F22F8-4434-4AA7-9CAF-3A907FFB1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70A01-7815-49D4-AA33-C35F7E8FF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245EB-F40C-4DAF-A6BE-9A7CEC518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354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903262-6416-45D8-95B7-DD45063FDC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22BD44-A63C-429E-B68A-41778D39BA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5609C-A991-4733-ABF1-49CB3A502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82BC3-01EA-4DE3-9834-9FFB7BC2942C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57024-5315-45B2-83D9-3CDD4A4BF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BBCF0-1B82-4220-B38F-25BA3A5C1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245EB-F40C-4DAF-A6BE-9A7CEC518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959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26B1F-D574-49A3-8A55-5EF198289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93419-4D0E-4589-9473-964327864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6CB12-12D0-4E58-843B-7E671C651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82BC3-01EA-4DE3-9834-9FFB7BC2942C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3BFBAC-C237-4E73-8B33-A5612D240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7AD9A-3BAC-434A-BE9B-936E4614C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245EB-F40C-4DAF-A6BE-9A7CEC518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55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67ED3-FE68-4E97-9904-AF56215E8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99F8A8-502C-4F89-8843-D86ADC7DC4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D065D1-098A-40C4-B050-279AF79DF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82BC3-01EA-4DE3-9834-9FFB7BC2942C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D26D27-449D-4251-87A1-672B9E60F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BF9BB-9893-400C-A443-203890695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245EB-F40C-4DAF-A6BE-9A7CEC518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73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A2A44-1F25-4C1A-9FC2-05A1A7911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2F8B0-7DD4-4B70-8AC5-DEBC49A1DD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4A1D1E-2B50-4CE3-849F-89683B1540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97AB3B-07A4-42EA-B836-9AF846EBB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82BC3-01EA-4DE3-9834-9FFB7BC2942C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993662-DDE6-4700-8225-DA9BA6BD8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B2725E-3107-40DB-A5C6-C84904C4B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245EB-F40C-4DAF-A6BE-9A7CEC518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067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5E05F-C35E-406B-A10E-CFF7C913B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8BA689-5E2F-44C9-88CB-E49711496F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4FAB9D-B15F-4A68-B639-4C7AB376CC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785438-6326-4F28-8767-1DAA88C3A6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699DB7-8832-4D7A-A84A-28A6A4F4CF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0ED9F2-D199-4D0C-BD13-6F179391C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82BC3-01EA-4DE3-9834-9FFB7BC2942C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147291-A4AE-40AF-84E2-43256E0C9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42638F-6F1E-4657-8F77-5259D7629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245EB-F40C-4DAF-A6BE-9A7CEC518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969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7D49B-2F0D-467A-A7E4-E6C44F697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4671F-7178-468E-9939-2B86C91E5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82BC3-01EA-4DE3-9834-9FFB7BC2942C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0FB542-951C-4648-9DAF-0F165E6C6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505BF9-B412-4706-8B93-FA783F33B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245EB-F40C-4DAF-A6BE-9A7CEC518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831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2403C2-ED4A-44D9-8EF7-79C78600D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82BC3-01EA-4DE3-9834-9FFB7BC2942C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5356C0-2A8D-4AC3-BE7F-EFDFE4C5C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30F464-F27B-440D-98EF-DD91C200D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245EB-F40C-4DAF-A6BE-9A7CEC518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884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39CAC-017E-43CA-AD87-D8D2E4522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EE7DA-CC92-477D-AD5E-51CA90BE0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510ED1-2006-460E-87A8-DE6651E9DD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3B92CE-34D0-4778-983D-0308B24DB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82BC3-01EA-4DE3-9834-9FFB7BC2942C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D15BA2-49D5-4FFB-8BF7-75B825BF7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717759-2F5E-4651-BF5D-1426A9DC9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245EB-F40C-4DAF-A6BE-9A7CEC518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944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5F690-CDE7-494C-8359-44E990F77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934F64-58DE-4904-86AF-E296083A55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911D01-C501-45EA-BCAE-9CC16E1B7F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9AA3B7-009A-48D2-936B-23357FC1F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82BC3-01EA-4DE3-9834-9FFB7BC2942C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53CF7B-BEE5-482C-B26F-B51ECE72B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3B19E6-D479-434D-968A-8D9B23765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245EB-F40C-4DAF-A6BE-9A7CEC518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314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CC5000-8FF3-43B2-9689-DDCD9EF22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BBAA3F-F8A9-458A-8A28-A4C513B45E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F9C94D-B2BB-4AB1-994B-8005687490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82BC3-01EA-4DE3-9834-9FFB7BC2942C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797521-6F01-4FAF-8073-5C1AF41645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DBDA7A-8EEE-42E8-9A2C-EB98F582EE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245EB-F40C-4DAF-A6BE-9A7CEC518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494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2DB76-B549-4F35-A4CC-D22A8FFADE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Overview of Randomization Methods Paper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58D825-C9A6-44D7-A6D1-126784C33D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228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1ACA5-D0A0-4242-8C2E-BA5F5C26A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K-means stratification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4679F5D-C75F-4665-9ED1-01DA141C0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Perform PCA on all 43 variables; </a:t>
            </a:r>
            <a:r>
              <a:rPr lang="en-US" i="1" dirty="0"/>
              <a:t>rationale: allows you to be agnostic on which predictors matter for your trial</a:t>
            </a:r>
          </a:p>
          <a:p>
            <a:endParaRPr lang="en-US" dirty="0"/>
          </a:p>
          <a:p>
            <a:r>
              <a:rPr lang="en-US" dirty="0"/>
              <a:t>Weight the PC by their eigenvalues (i.e. PC*eigenvalues)</a:t>
            </a:r>
          </a:p>
          <a:p>
            <a:pPr lvl="1"/>
            <a:r>
              <a:rPr lang="en-US" dirty="0"/>
              <a:t>This gives higher weight to initial PC with greater % explained variance because everything has unit variance and distance is </a:t>
            </a:r>
            <a:r>
              <a:rPr lang="en-US" dirty="0" err="1"/>
              <a:t>mahalanobis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K-means cluster analysis using PC</a:t>
            </a:r>
          </a:p>
          <a:p>
            <a:pPr lvl="1"/>
            <a:r>
              <a:rPr lang="en-US" dirty="0"/>
              <a:t>Same iterative procedure</a:t>
            </a:r>
          </a:p>
          <a:p>
            <a:endParaRPr lang="en-US" dirty="0"/>
          </a:p>
          <a:p>
            <a:r>
              <a:rPr lang="en-US" dirty="0"/>
              <a:t>Perform a stratified randomization using the cluster as a strata</a:t>
            </a:r>
          </a:p>
        </p:txBody>
      </p:sp>
    </p:spTree>
    <p:extLst>
      <p:ext uri="{BB962C8B-B14F-4D97-AF65-F5344CB8AC3E}">
        <p14:creationId xmlns:p14="http://schemas.microsoft.com/office/powerpoint/2010/main" val="672709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1ACA5-D0A0-4242-8C2E-BA5F5C26A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Re-randomization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4679F5D-C75F-4665-9ED1-01DA141C0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Randomly select 5 variables for matching</a:t>
            </a:r>
          </a:p>
          <a:p>
            <a:endParaRPr lang="en-US" dirty="0"/>
          </a:p>
          <a:p>
            <a:r>
              <a:rPr lang="en-US" dirty="0"/>
              <a:t>Perform re-randomizations</a:t>
            </a:r>
          </a:p>
          <a:p>
            <a:pPr lvl="1"/>
            <a:r>
              <a:rPr lang="en-US" dirty="0"/>
              <a:t>Choose the cutoff with acceptance probability (Pa) 0.01 empirically (Morgan paper)</a:t>
            </a:r>
          </a:p>
          <a:p>
            <a:pPr lvl="1"/>
            <a:r>
              <a:rPr lang="en-US" dirty="0" err="1"/>
              <a:t>Mahalanobis</a:t>
            </a:r>
            <a:r>
              <a:rPr lang="en-US" dirty="0"/>
              <a:t> distance for comparison</a:t>
            </a:r>
          </a:p>
          <a:p>
            <a:pPr lvl="1"/>
            <a:r>
              <a:rPr lang="en-US" dirty="0"/>
              <a:t>Iteratively randomize, assess </a:t>
            </a:r>
            <a:r>
              <a:rPr lang="en-US" dirty="0" err="1"/>
              <a:t>Mahalanobis</a:t>
            </a:r>
            <a:endParaRPr lang="en-US" dirty="0"/>
          </a:p>
          <a:p>
            <a:endParaRPr lang="en-US" dirty="0"/>
          </a:p>
          <a:p>
            <a:r>
              <a:rPr lang="en-US" dirty="0"/>
              <a:t>Take first randomization meeting acceptance criteria</a:t>
            </a:r>
          </a:p>
        </p:txBody>
      </p:sp>
    </p:spTree>
    <p:extLst>
      <p:ext uri="{BB962C8B-B14F-4D97-AF65-F5344CB8AC3E}">
        <p14:creationId xmlns:p14="http://schemas.microsoft.com/office/powerpoint/2010/main" val="4167204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1ACA5-D0A0-4242-8C2E-BA5F5C26A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comparison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4679F5D-C75F-4665-9ED1-01DA141C0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For each trial randomization</a:t>
            </a:r>
          </a:p>
          <a:p>
            <a:pPr lvl="1"/>
            <a:r>
              <a:rPr lang="en-US" dirty="0"/>
              <a:t>Compute the between group mean difference (MD)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Across all randomizations compute standard deviation of MD</a:t>
            </a:r>
          </a:p>
          <a:p>
            <a:pPr lvl="2"/>
            <a:r>
              <a:rPr lang="en-US" dirty="0"/>
              <a:t>All report across different sample sizes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Standard deviation viewed as a measure of dispersion, where optimal randomizations will achieve tighter distributions of MD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Compare the % change in SD(MD) vs. simple randomization</a:t>
            </a:r>
          </a:p>
          <a:p>
            <a:pPr lvl="2"/>
            <a:r>
              <a:rPr lang="en-US" dirty="0"/>
              <a:t>“How much does this method reduce the chance of an unbalanced randomization relative to simple randomization”</a:t>
            </a:r>
          </a:p>
        </p:txBody>
      </p:sp>
    </p:spTree>
    <p:extLst>
      <p:ext uri="{BB962C8B-B14F-4D97-AF65-F5344CB8AC3E}">
        <p14:creationId xmlns:p14="http://schemas.microsoft.com/office/powerpoint/2010/main" val="1385148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1ACA5-D0A0-4242-8C2E-BA5F5C26A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4679F5D-C75F-4665-9ED1-01DA141C0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15,000 nursing homes</a:t>
            </a:r>
          </a:p>
          <a:p>
            <a:pPr lvl="1"/>
            <a:r>
              <a:rPr lang="en-US" dirty="0"/>
              <a:t>5000 trials per sample size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Sample size:</a:t>
            </a:r>
          </a:p>
          <a:p>
            <a:pPr lvl="2"/>
            <a:r>
              <a:rPr lang="en-US" dirty="0"/>
              <a:t>8, 10, 12, …20,…500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Test performance across small -&gt; big studies. </a:t>
            </a:r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858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1ACA5-D0A0-4242-8C2E-BA5F5C26A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4679F5D-C75F-4665-9ED1-01DA141C0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15,000 nursing homes</a:t>
            </a:r>
          </a:p>
          <a:p>
            <a:pPr lvl="1"/>
            <a:r>
              <a:rPr lang="en-US" dirty="0"/>
              <a:t>5000 trials per sample size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Sample size:</a:t>
            </a:r>
          </a:p>
          <a:p>
            <a:pPr lvl="2"/>
            <a:r>
              <a:rPr lang="en-US" dirty="0"/>
              <a:t>8, 10, 12, …20,…500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Test performance across small -&gt; big studies. </a:t>
            </a:r>
          </a:p>
          <a:p>
            <a:pPr marL="914400" lvl="2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9D6CD8-BC3D-4825-97C8-02158B2A09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58" y="200319"/>
            <a:ext cx="10278359" cy="6423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692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1ACA5-D0A0-4242-8C2E-BA5F5C26A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72325-6AE4-446B-92B1-8C9B9AEC4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Unbalanced randomization is problematic</a:t>
            </a:r>
          </a:p>
          <a:p>
            <a:endParaRPr lang="en-US" dirty="0"/>
          </a:p>
          <a:p>
            <a:r>
              <a:rPr lang="en-US" dirty="0"/>
              <a:t>In some settings (i.e. nursing home trials) significant information is known about randomization units prior to trial</a:t>
            </a:r>
          </a:p>
          <a:p>
            <a:endParaRPr lang="en-US" dirty="0"/>
          </a:p>
          <a:p>
            <a:r>
              <a:rPr lang="en-US" dirty="0"/>
              <a:t>Many methods are available to perform ‘restricted’ randomizations and decrease likelihood of unbalanced randomization</a:t>
            </a:r>
          </a:p>
          <a:p>
            <a:endParaRPr lang="en-US" dirty="0"/>
          </a:p>
          <a:p>
            <a:r>
              <a:rPr lang="en-US" dirty="0"/>
              <a:t>Which to choose?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077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1ACA5-D0A0-4242-8C2E-BA5F5C26A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Manuscript goals: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72325-6AE4-446B-92B1-8C9B9AEC4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Brief report, one table, one figure</a:t>
            </a:r>
          </a:p>
          <a:p>
            <a:pPr lvl="1"/>
            <a:r>
              <a:rPr lang="en-US" dirty="0"/>
              <a:t>Supplement to describe methods in details</a:t>
            </a:r>
          </a:p>
          <a:p>
            <a:pPr lvl="1"/>
            <a:r>
              <a:rPr lang="en-US" dirty="0"/>
              <a:t>All code on </a:t>
            </a:r>
            <a:r>
              <a:rPr lang="en-US" dirty="0" err="1"/>
              <a:t>github</a:t>
            </a:r>
            <a:r>
              <a:rPr lang="en-US" dirty="0"/>
              <a:t>, public data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Target Journal?</a:t>
            </a:r>
          </a:p>
          <a:p>
            <a:pPr lvl="1"/>
            <a:r>
              <a:rPr lang="en-US" dirty="0"/>
              <a:t>Clinical trial methods?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187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1ACA5-D0A0-4242-8C2E-BA5F5C26A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4679F5D-C75F-4665-9ED1-01DA141C0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</a:t>
            </a:r>
            <a:r>
              <a:rPr lang="en-US" dirty="0" err="1"/>
              <a:t>LTCFocus</a:t>
            </a:r>
            <a:r>
              <a:rPr lang="en-US" dirty="0"/>
              <a:t> dataset, ~15000 U.S. nursing homes </a:t>
            </a:r>
          </a:p>
          <a:p>
            <a:r>
              <a:rPr lang="en-US" dirty="0"/>
              <a:t>Randomly select groups of homes for ‘trials’</a:t>
            </a:r>
          </a:p>
          <a:p>
            <a:r>
              <a:rPr lang="en-US" dirty="0"/>
              <a:t>With each ‘trial’</a:t>
            </a:r>
          </a:p>
          <a:p>
            <a:pPr lvl="1"/>
            <a:r>
              <a:rPr lang="en-US" dirty="0"/>
              <a:t>Perform A/B randomization using different methods</a:t>
            </a:r>
          </a:p>
          <a:p>
            <a:pPr lvl="2"/>
            <a:r>
              <a:rPr lang="en-US" dirty="0"/>
              <a:t>Simple (No balancing)</a:t>
            </a:r>
          </a:p>
          <a:p>
            <a:pPr lvl="2"/>
            <a:r>
              <a:rPr lang="en-US" dirty="0"/>
              <a:t>Stratified (1 balancing variable)</a:t>
            </a:r>
          </a:p>
          <a:p>
            <a:pPr lvl="2"/>
            <a:r>
              <a:rPr lang="en-US" dirty="0"/>
              <a:t>Pair-matched (5 balancing variables)</a:t>
            </a:r>
          </a:p>
          <a:p>
            <a:pPr lvl="2"/>
            <a:r>
              <a:rPr lang="en-US" dirty="0"/>
              <a:t>K-means cluster stratified (5 balancing variables)</a:t>
            </a:r>
          </a:p>
          <a:p>
            <a:pPr lvl="2"/>
            <a:r>
              <a:rPr lang="en-US" dirty="0"/>
              <a:t>PCA K-means cluster stratified (All variables -&gt; PCA)</a:t>
            </a:r>
          </a:p>
          <a:p>
            <a:pPr lvl="2"/>
            <a:r>
              <a:rPr lang="en-US" dirty="0"/>
              <a:t>Re-randomization (5 balancing variables)</a:t>
            </a:r>
          </a:p>
        </p:txBody>
      </p:sp>
    </p:spTree>
    <p:extLst>
      <p:ext uri="{BB962C8B-B14F-4D97-AF65-F5344CB8AC3E}">
        <p14:creationId xmlns:p14="http://schemas.microsoft.com/office/powerpoint/2010/main" val="3970292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1ACA5-D0A0-4242-8C2E-BA5F5C26A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4679F5D-C75F-4665-9ED1-01DA141C0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 contains 43 variables</a:t>
            </a:r>
          </a:p>
          <a:p>
            <a:endParaRPr lang="en-US" dirty="0"/>
          </a:p>
          <a:p>
            <a:r>
              <a:rPr lang="en-US" dirty="0"/>
              <a:t>Scaled and centered at mean for comparison</a:t>
            </a:r>
          </a:p>
          <a:p>
            <a:pPr lvl="1"/>
            <a:r>
              <a:rPr lang="en-US" dirty="0"/>
              <a:t>Many of methods use </a:t>
            </a:r>
            <a:r>
              <a:rPr lang="en-US" dirty="0" err="1"/>
              <a:t>Mahalanobis</a:t>
            </a:r>
            <a:r>
              <a:rPr lang="en-US" dirty="0"/>
              <a:t> distance</a:t>
            </a:r>
          </a:p>
        </p:txBody>
      </p:sp>
    </p:spTree>
    <p:extLst>
      <p:ext uri="{BB962C8B-B14F-4D97-AF65-F5344CB8AC3E}">
        <p14:creationId xmlns:p14="http://schemas.microsoft.com/office/powerpoint/2010/main" val="3321736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1ACA5-D0A0-4242-8C2E-BA5F5C26A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Randomization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4679F5D-C75F-4665-9ED1-01DA141C0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balancing assessment</a:t>
            </a:r>
          </a:p>
          <a:p>
            <a:endParaRPr lang="en-US" dirty="0"/>
          </a:p>
          <a:p>
            <a:r>
              <a:rPr lang="en-US" dirty="0"/>
              <a:t>Permuted blocks to ensure equal sample sizes</a:t>
            </a:r>
          </a:p>
        </p:txBody>
      </p:sp>
    </p:spTree>
    <p:extLst>
      <p:ext uri="{BB962C8B-B14F-4D97-AF65-F5344CB8AC3E}">
        <p14:creationId xmlns:p14="http://schemas.microsoft.com/office/powerpoint/2010/main" val="3853900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1ACA5-D0A0-4242-8C2E-BA5F5C26A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Stratified Randomization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4679F5D-C75F-4665-9ED1-01DA141C0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Randomly select 1 variable for stratification</a:t>
            </a:r>
          </a:p>
          <a:p>
            <a:pPr lvl="1"/>
            <a:r>
              <a:rPr lang="en-US" dirty="0"/>
              <a:t>Break into quintiles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Randomize within quintile</a:t>
            </a:r>
          </a:p>
        </p:txBody>
      </p:sp>
    </p:spTree>
    <p:extLst>
      <p:ext uri="{BB962C8B-B14F-4D97-AF65-F5344CB8AC3E}">
        <p14:creationId xmlns:p14="http://schemas.microsoft.com/office/powerpoint/2010/main" val="3152097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1ACA5-D0A0-4242-8C2E-BA5F5C26A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Pair-matched Randomization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4679F5D-C75F-4665-9ED1-01DA141C0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Randomly select 5 variables for matching</a:t>
            </a:r>
          </a:p>
          <a:p>
            <a:pPr lvl="1"/>
            <a:r>
              <a:rPr lang="en-US" dirty="0"/>
              <a:t>Same 5 used in each trial for pair-matching, K-means and re-randomization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Perform 1:1 match using </a:t>
            </a:r>
            <a:r>
              <a:rPr lang="en-US" dirty="0" err="1"/>
              <a:t>Mahalanobis</a:t>
            </a:r>
            <a:r>
              <a:rPr lang="en-US" dirty="0"/>
              <a:t> distance matrix with 5 variables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Randomize within pair</a:t>
            </a:r>
          </a:p>
        </p:txBody>
      </p:sp>
    </p:spTree>
    <p:extLst>
      <p:ext uri="{BB962C8B-B14F-4D97-AF65-F5344CB8AC3E}">
        <p14:creationId xmlns:p14="http://schemas.microsoft.com/office/powerpoint/2010/main" val="2683015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1ACA5-D0A0-4242-8C2E-BA5F5C26A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stratification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4679F5D-C75F-4665-9ED1-01DA141C0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Randomly select 5 variables for cluster</a:t>
            </a:r>
          </a:p>
          <a:p>
            <a:pPr lvl="1"/>
            <a:r>
              <a:rPr lang="en-US" dirty="0"/>
              <a:t>Same 5 used in each trial for pair-matching, K-means and re-randomization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Perform K-means cluster analysis using 5 variables</a:t>
            </a:r>
          </a:p>
          <a:p>
            <a:pPr lvl="2"/>
            <a:r>
              <a:rPr lang="en-US" dirty="0" err="1"/>
              <a:t>Nstarts</a:t>
            </a:r>
            <a:r>
              <a:rPr lang="en-US" dirty="0"/>
              <a:t> = 1000 (still deciding on this)</a:t>
            </a:r>
          </a:p>
          <a:p>
            <a:pPr lvl="2"/>
            <a:r>
              <a:rPr lang="en-US" dirty="0"/>
              <a:t>Niters = 100</a:t>
            </a:r>
          </a:p>
          <a:p>
            <a:pPr lvl="2"/>
            <a:r>
              <a:rPr lang="en-US" dirty="0"/>
              <a:t>Number of clusters </a:t>
            </a:r>
          </a:p>
          <a:p>
            <a:pPr lvl="3"/>
            <a:r>
              <a:rPr lang="en-US" dirty="0"/>
              <a:t>We iteratively re-run the algorithm starting at 2, and continue until </a:t>
            </a:r>
            <a:r>
              <a:rPr lang="en-US" dirty="0" err="1"/>
              <a:t>eiterh</a:t>
            </a:r>
            <a:r>
              <a:rPr lang="en-US" dirty="0"/>
              <a:t> one cluster has 2 observations or a maximum of 40 clusters is reached.</a:t>
            </a:r>
          </a:p>
          <a:p>
            <a:pPr lvl="3"/>
            <a:r>
              <a:rPr lang="en-US" dirty="0"/>
              <a:t>The only reason I can think of to limit clusters is that any analysis should include them as a covariate so more clusters &lt; degrees of freedom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Perform a stratified randomization using the cluster as a strata</a:t>
            </a:r>
          </a:p>
        </p:txBody>
      </p:sp>
    </p:spTree>
    <p:extLst>
      <p:ext uri="{BB962C8B-B14F-4D97-AF65-F5344CB8AC3E}">
        <p14:creationId xmlns:p14="http://schemas.microsoft.com/office/powerpoint/2010/main" val="775669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598</Words>
  <Application>Microsoft Office PowerPoint</Application>
  <PresentationFormat>Widescreen</PresentationFormat>
  <Paragraphs>106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Overview of Randomization Methods Paper</vt:lpstr>
      <vt:lpstr>Motivation</vt:lpstr>
      <vt:lpstr>Manuscript goals:</vt:lpstr>
      <vt:lpstr>Methods</vt:lpstr>
      <vt:lpstr>Methods</vt:lpstr>
      <vt:lpstr>Simple Randomization</vt:lpstr>
      <vt:lpstr>Stratified Randomization</vt:lpstr>
      <vt:lpstr>Pair-matched Randomization</vt:lpstr>
      <vt:lpstr>K-means stratification</vt:lpstr>
      <vt:lpstr>PCA K-means stratification</vt:lpstr>
      <vt:lpstr>Re-randomization</vt:lpstr>
      <vt:lpstr>Method comparison</vt:lpstr>
      <vt:lpstr>Simulation</vt:lpstr>
      <vt:lpstr>Simulation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McConeghy, Kevin</dc:creator>
  <cp:lastModifiedBy>McConeghy, Kevin</cp:lastModifiedBy>
  <cp:revision>6</cp:revision>
  <dcterms:created xsi:type="dcterms:W3CDTF">2020-11-23T15:33:56Z</dcterms:created>
  <dcterms:modified xsi:type="dcterms:W3CDTF">2020-11-23T16:05:13Z</dcterms:modified>
</cp:coreProperties>
</file>