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334" r:id="rId3"/>
    <p:sldId id="335" r:id="rId4"/>
    <p:sldId id="336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50" r:id="rId17"/>
    <p:sldId id="356" r:id="rId18"/>
    <p:sldId id="365" r:id="rId19"/>
    <p:sldId id="388" r:id="rId20"/>
    <p:sldId id="366" r:id="rId21"/>
    <p:sldId id="367" r:id="rId22"/>
    <p:sldId id="368" r:id="rId23"/>
    <p:sldId id="385" r:id="rId24"/>
    <p:sldId id="369" r:id="rId25"/>
    <p:sldId id="360" r:id="rId26"/>
    <p:sldId id="370" r:id="rId27"/>
    <p:sldId id="371" r:id="rId28"/>
    <p:sldId id="372" r:id="rId29"/>
    <p:sldId id="396" r:id="rId30"/>
    <p:sldId id="387" r:id="rId31"/>
    <p:sldId id="373" r:id="rId32"/>
    <p:sldId id="386" r:id="rId33"/>
    <p:sldId id="375" r:id="rId34"/>
    <p:sldId id="377" r:id="rId35"/>
    <p:sldId id="378" r:id="rId36"/>
    <p:sldId id="376" r:id="rId37"/>
    <p:sldId id="380" r:id="rId38"/>
    <p:sldId id="381" r:id="rId39"/>
    <p:sldId id="379" r:id="rId40"/>
    <p:sldId id="382" r:id="rId41"/>
    <p:sldId id="383" r:id="rId42"/>
    <p:sldId id="389" r:id="rId43"/>
    <p:sldId id="390" r:id="rId44"/>
    <p:sldId id="391" r:id="rId45"/>
    <p:sldId id="397" r:id="rId46"/>
    <p:sldId id="398" r:id="rId47"/>
    <p:sldId id="392" r:id="rId48"/>
    <p:sldId id="393" r:id="rId49"/>
    <p:sldId id="394" r:id="rId50"/>
    <p:sldId id="395" r:id="rId51"/>
    <p:sldId id="384" r:id="rId52"/>
    <p:sldId id="35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38EC-A174-40F2-9DE8-EFFEFF7EEB9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9234-37B2-40E5-B344-48316F413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7009" y="6400800"/>
            <a:ext cx="2133600" cy="365125"/>
          </a:xfrm>
        </p:spPr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CCSCNE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rgbClr val="F0F4FA"/>
            </a:gs>
            <a:gs pos="34000">
              <a:schemeClr val="bg1">
                <a:lumMod val="0"/>
                <a:lumOff val="10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5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D6B2-2983-48AF-BCD3-BECC3346F92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6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56" y="6229245"/>
            <a:ext cx="491637" cy="5810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482" y="6294413"/>
            <a:ext cx="6889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3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13" name="click.wav"/>
          </p:stSnd>
        </p:sndAc>
      </p:transition>
    </mc:Choice>
    <mc:Fallback xmlns="">
      <p:transition spd="slow" advTm="20000">
        <p:sndAc>
          <p:stSnd>
            <p:snd r:embed="rId18" name="click.wav"/>
          </p:stSnd>
        </p:sndAc>
      </p:transition>
    </mc:Fallback>
  </mc:AlternateConten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banggood.com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products/en/hardware-fasteners-accessories/screws-bolts/572?k=stainless%20m5" TargetMode="External"/><Relationship Id="rId5" Type="http://schemas.openxmlformats.org/officeDocument/2006/relationships/hyperlink" Target="https://learn.adafruit.com/adafruit-feather-huzzah-esp8266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basics/authentication/guides/access-tokens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pypi.python.org/pypi/twitter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NUL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NUL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NUL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NUL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.wav"/><Relationship Id="rId5" Type="http://schemas.openxmlformats.org/officeDocument/2006/relationships/hyperlink" Target="http://www.canakit.com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6705600" cy="1470025"/>
          </a:xfrm>
        </p:spPr>
        <p:txBody>
          <a:bodyPr>
            <a:normAutofit/>
          </a:bodyPr>
          <a:lstStyle/>
          <a:p>
            <a:r>
              <a:rPr lang="en-US" sz="2800" i="1" dirty="0"/>
              <a:t>Computer Science and Robotics using</a:t>
            </a:r>
            <a:br>
              <a:rPr lang="en-US" sz="2800" i="1" dirty="0"/>
            </a:br>
            <a:r>
              <a:rPr lang="en-US" sz="2800" i="1" dirty="0"/>
              <a:t>the Raspberry Pi</a:t>
            </a:r>
            <a:r>
              <a:rPr lang="en-US" sz="2800" i="1"/>
              <a:t>, Arduino, and other SBCs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Dr. Michael Walters and Dr. Kevin McCullen</a:t>
            </a:r>
          </a:p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SUNY Plattsburgh State</a:t>
            </a:r>
          </a:p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64522704"/>
      </p:ext>
    </p:extLst>
  </p:cSld>
  <p:clrMapOvr>
    <a:masterClrMapping/>
  </p:clrMapOvr>
  <p:transition advClick="0" advTm="20000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Sense HAT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907" y="1371599"/>
            <a:ext cx="42740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for the ISS “Astro PI” mission</a:t>
            </a:r>
          </a:p>
          <a:p>
            <a:endParaRPr lang="en-US" dirty="0"/>
          </a:p>
          <a:p>
            <a:r>
              <a:rPr lang="en-US" dirty="0"/>
              <a:t>Includes:</a:t>
            </a:r>
          </a:p>
          <a:p>
            <a:r>
              <a:rPr lang="en-US" dirty="0"/>
              <a:t>	Temperature</a:t>
            </a:r>
          </a:p>
          <a:p>
            <a:r>
              <a:rPr lang="en-US" dirty="0"/>
              <a:t>	Humidity</a:t>
            </a:r>
          </a:p>
          <a:p>
            <a:r>
              <a:rPr lang="en-US" dirty="0"/>
              <a:t>	Pressure</a:t>
            </a:r>
          </a:p>
          <a:p>
            <a:r>
              <a:rPr lang="en-US" dirty="0"/>
              <a:t>	3 DOF Magnetometer</a:t>
            </a:r>
          </a:p>
          <a:p>
            <a:r>
              <a:rPr lang="en-US" dirty="0"/>
              <a:t>	3 DOF Accelerometer</a:t>
            </a:r>
          </a:p>
          <a:p>
            <a:r>
              <a:rPr lang="en-US" dirty="0"/>
              <a:t>	3 DOF Gyroscope</a:t>
            </a:r>
          </a:p>
          <a:p>
            <a:r>
              <a:rPr lang="en-US" dirty="0"/>
              <a:t>	5 position (l, r, u, d, press) joystick</a:t>
            </a:r>
          </a:p>
          <a:p>
            <a:r>
              <a:rPr lang="en-US" dirty="0"/>
              <a:t>	8x8 multi-color LED array</a:t>
            </a:r>
          </a:p>
          <a:p>
            <a:endParaRPr lang="en-US" dirty="0"/>
          </a:p>
          <a:p>
            <a:r>
              <a:rPr lang="en-US" dirty="0"/>
              <a:t>All programmed using a Python API</a:t>
            </a:r>
          </a:p>
          <a:p>
            <a:endParaRPr lang="en-US" dirty="0"/>
          </a:p>
          <a:p>
            <a:r>
              <a:rPr lang="en-US" dirty="0"/>
              <a:t>For about $35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40101"/>
            <a:ext cx="3962400" cy="23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4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full Linux system</a:t>
            </a:r>
          </a:p>
          <a:p>
            <a:r>
              <a:rPr lang="en-US" dirty="0"/>
              <a:t>What’s missing:</a:t>
            </a:r>
          </a:p>
          <a:p>
            <a:pPr lvl="1"/>
            <a:r>
              <a:rPr lang="en-US" dirty="0"/>
              <a:t>Powered USB hub (notorious for low USB drive)</a:t>
            </a:r>
          </a:p>
          <a:p>
            <a:pPr lvl="1"/>
            <a:r>
              <a:rPr lang="en-US" dirty="0"/>
              <a:t>Power supply (</a:t>
            </a:r>
            <a:r>
              <a:rPr lang="en-US" dirty="0" err="1"/>
              <a:t>Std</a:t>
            </a:r>
            <a:r>
              <a:rPr lang="en-US" dirty="0"/>
              <a:t> 5V USB)</a:t>
            </a:r>
          </a:p>
          <a:p>
            <a:pPr lvl="1"/>
            <a:r>
              <a:rPr lang="en-US" dirty="0"/>
              <a:t>Micro-</a:t>
            </a:r>
            <a:r>
              <a:rPr lang="en-US" dirty="0" err="1"/>
              <a:t>sd</a:t>
            </a:r>
            <a:r>
              <a:rPr lang="en-US" dirty="0"/>
              <a:t> card (8 GB or larger)</a:t>
            </a:r>
          </a:p>
          <a:p>
            <a:pPr lvl="1"/>
            <a:r>
              <a:rPr lang="en-US" dirty="0"/>
              <a:t>Keyboard, Mouse, Display</a:t>
            </a:r>
          </a:p>
          <a:p>
            <a:pPr lvl="1"/>
            <a:r>
              <a:rPr lang="en-US" dirty="0"/>
              <a:t>Micro-HDMI to HDMI for Zero and Zero W</a:t>
            </a:r>
          </a:p>
          <a:p>
            <a:pPr lvl="1"/>
            <a:r>
              <a:rPr lang="en-US" dirty="0"/>
              <a:t>It’s not $30 anymore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can you do?</a:t>
            </a:r>
          </a:p>
          <a:p>
            <a:pPr lvl="1"/>
            <a:r>
              <a:rPr lang="en-US" dirty="0"/>
              <a:t>Image processing, Networking (used for Network Security classes), Arcade emulators, Cameras ($25 camera option), Web server, Sensor data collection, Kiosks, Interface to Lego Mindstorms sensors and servos, </a:t>
            </a:r>
            <a:r>
              <a:rPr lang="en-US" dirty="0" err="1"/>
              <a:t>etc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We teach Embedded Systems Programming and Robotics using Raspberry Pi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One cool thing … if you mess up, you can </a:t>
            </a:r>
            <a:r>
              <a:rPr lang="en-US" dirty="0" err="1"/>
              <a:t>reflash</a:t>
            </a:r>
            <a:r>
              <a:rPr lang="en-US" dirty="0"/>
              <a:t> your micro-SD and start over (nice for lab setups)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Arduino?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Embedded System development board</a:t>
            </a:r>
          </a:p>
          <a:p>
            <a:pPr lvl="1"/>
            <a:r>
              <a:rPr lang="en-US" dirty="0"/>
              <a:t>AVR 8 bit microcontroller (on basic Uno model)</a:t>
            </a:r>
          </a:p>
          <a:p>
            <a:pPr lvl="1"/>
            <a:r>
              <a:rPr lang="en-US" dirty="0"/>
              <a:t>16 </a:t>
            </a:r>
            <a:r>
              <a:rPr lang="en-US" dirty="0" err="1"/>
              <a:t>Mhz</a:t>
            </a:r>
            <a:endParaRPr lang="en-US" dirty="0"/>
          </a:p>
          <a:p>
            <a:pPr lvl="1"/>
            <a:r>
              <a:rPr lang="en-US" dirty="0"/>
              <a:t>32 KB flash memory (up to 512 KB)</a:t>
            </a:r>
          </a:p>
          <a:p>
            <a:pPr lvl="1"/>
            <a:r>
              <a:rPr lang="en-US" dirty="0"/>
              <a:t>2 KB SRAM (up to 96 KB)</a:t>
            </a:r>
          </a:p>
          <a:p>
            <a:pPr lvl="1"/>
            <a:r>
              <a:rPr lang="en-US" dirty="0"/>
              <a:t>Programmed in C, cross compiled and downloaded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Uses “Shields” (just like Raspberry Hats)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Named after a pub … near a design school in Italy, the Bar Di Re Arduino</a:t>
            </a:r>
          </a:p>
          <a:p>
            <a:r>
              <a:rPr lang="en-US" dirty="0"/>
              <a:t>Open Hardware (!) and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and a Shield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5974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83" y="2514600"/>
            <a:ext cx="2206625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65231" y="5666404"/>
            <a:ext cx="31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from China … almost free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358" y="5028141"/>
            <a:ext cx="20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Cross-Compiled on </a:t>
            </a:r>
          </a:p>
          <a:p>
            <a:pPr algn="ctr"/>
            <a:r>
              <a:rPr lang="en-US" dirty="0"/>
              <a:t>Windows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696BC-BBBD-46EA-B712-DE25F78B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231" y="4374955"/>
            <a:ext cx="3210139" cy="1131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C16A47-6722-41DB-B4AA-F9FD366E6FD2}"/>
              </a:ext>
            </a:extLst>
          </p:cNvPr>
          <p:cNvSpPr txBox="1"/>
          <p:nvPr/>
        </p:nvSpPr>
        <p:spPr>
          <a:xfrm>
            <a:off x="3058765" y="6093428"/>
            <a:ext cx="302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www.banggood.com</a:t>
            </a:r>
            <a:r>
              <a:rPr lang="en-US" sz="1200" dirty="0"/>
              <a:t>, retrieved April 16, 2018</a:t>
            </a:r>
          </a:p>
        </p:txBody>
      </p:sp>
    </p:spTree>
    <p:extLst>
      <p:ext uri="{BB962C8B-B14F-4D97-AF65-F5344CB8AC3E}">
        <p14:creationId xmlns:p14="http://schemas.microsoft.com/office/powerpoint/2010/main" val="42153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7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Arduino?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46" y="1571069"/>
            <a:ext cx="37543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shieldlist.org lists 317 Arduino shields:</a:t>
            </a:r>
          </a:p>
          <a:p>
            <a:endParaRPr lang="en-US" dirty="0"/>
          </a:p>
          <a:p>
            <a:r>
              <a:rPr lang="en-US" dirty="0"/>
              <a:t>Sensors</a:t>
            </a:r>
          </a:p>
          <a:p>
            <a:r>
              <a:rPr lang="en-US" dirty="0"/>
              <a:t>Servos</a:t>
            </a:r>
          </a:p>
          <a:p>
            <a:r>
              <a:rPr lang="en-US" dirty="0"/>
              <a:t>Audio (including audiophile DACs)</a:t>
            </a:r>
          </a:p>
          <a:p>
            <a:r>
              <a:rPr lang="en-US" dirty="0"/>
              <a:t>NFS</a:t>
            </a:r>
          </a:p>
          <a:p>
            <a:r>
              <a:rPr lang="en-US" dirty="0"/>
              <a:t>Bluetooth</a:t>
            </a:r>
          </a:p>
          <a:p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Data logging</a:t>
            </a:r>
          </a:p>
          <a:p>
            <a:r>
              <a:rPr lang="en-US" dirty="0"/>
              <a:t>Real Time Clock</a:t>
            </a:r>
          </a:p>
          <a:p>
            <a:r>
              <a:rPr lang="en-US" dirty="0"/>
              <a:t>Guitar Stomp box (DSP shield)</a:t>
            </a:r>
          </a:p>
          <a:p>
            <a:r>
              <a:rPr lang="en-US" dirty="0"/>
              <a:t>Touchscreen</a:t>
            </a:r>
          </a:p>
          <a:p>
            <a:r>
              <a:rPr lang="en-US" dirty="0"/>
              <a:t>NIXIE tubes</a:t>
            </a:r>
          </a:p>
          <a:p>
            <a:r>
              <a:rPr lang="en-US" dirty="0"/>
              <a:t>RFID</a:t>
            </a:r>
          </a:p>
          <a:p>
            <a:r>
              <a:rPr lang="en-US" dirty="0" err="1"/>
              <a:t>Keyfob</a:t>
            </a:r>
            <a:r>
              <a:rPr lang="en-US" dirty="0"/>
              <a:t> receiver</a:t>
            </a:r>
          </a:p>
          <a:p>
            <a:r>
              <a:rPr lang="en-US" dirty="0"/>
              <a:t>GSM (cellphone data)</a:t>
            </a:r>
          </a:p>
          <a:p>
            <a:r>
              <a:rPr lang="en-US" dirty="0"/>
              <a:t>Lightning Strikes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4174" y="1709569"/>
            <a:ext cx="41250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the Raspberry, Arduino shields</a:t>
            </a:r>
          </a:p>
          <a:p>
            <a:r>
              <a:rPr lang="en-US" dirty="0"/>
              <a:t>are often “stacked.”</a:t>
            </a:r>
          </a:p>
          <a:p>
            <a:endParaRPr lang="en-US" dirty="0"/>
          </a:p>
          <a:p>
            <a:r>
              <a:rPr lang="en-US" dirty="0"/>
              <a:t>As long as the chip select or I</a:t>
            </a:r>
            <a:r>
              <a:rPr lang="en-US" baseline="30000" dirty="0"/>
              <a:t>2</a:t>
            </a:r>
            <a:r>
              <a:rPr lang="en-US" dirty="0"/>
              <a:t>C addresses</a:t>
            </a:r>
          </a:p>
          <a:p>
            <a:r>
              <a:rPr lang="en-US" dirty="0"/>
              <a:t>don’t conflict, multiple shields can be</a:t>
            </a:r>
          </a:p>
          <a:p>
            <a:r>
              <a:rPr lang="en-US" dirty="0"/>
              <a:t>used.</a:t>
            </a:r>
          </a:p>
          <a:p>
            <a:endParaRPr lang="en-US" dirty="0"/>
          </a:p>
          <a:p>
            <a:r>
              <a:rPr lang="en-US" dirty="0"/>
              <a:t>Your challenge is to program in the limits</a:t>
            </a:r>
          </a:p>
          <a:p>
            <a:r>
              <a:rPr lang="en-US" dirty="0"/>
              <a:t>(32KB for an Uno … hard to get all of the</a:t>
            </a:r>
          </a:p>
          <a:p>
            <a:r>
              <a:rPr lang="en-US" dirty="0"/>
              <a:t>Libraries included.)</a:t>
            </a:r>
          </a:p>
          <a:p>
            <a:endParaRPr lang="en-US" dirty="0"/>
          </a:p>
          <a:p>
            <a:r>
              <a:rPr lang="en-US" dirty="0"/>
              <a:t>For a networking class, I stacked:</a:t>
            </a:r>
          </a:p>
          <a:p>
            <a:r>
              <a:rPr lang="en-US" dirty="0"/>
              <a:t>	Weather sensor shield</a:t>
            </a:r>
          </a:p>
          <a:p>
            <a:r>
              <a:rPr lang="en-US" dirty="0"/>
              <a:t>	Ethernet shield</a:t>
            </a:r>
          </a:p>
          <a:p>
            <a:r>
              <a:rPr lang="en-US" dirty="0"/>
              <a:t>	2x14 char LCD display</a:t>
            </a:r>
          </a:p>
        </p:txBody>
      </p:sp>
    </p:spTree>
    <p:extLst>
      <p:ext uri="{BB962C8B-B14F-4D97-AF65-F5344CB8AC3E}">
        <p14:creationId xmlns:p14="http://schemas.microsoft.com/office/powerpoint/2010/main" val="17142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Adafruit Feather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859339"/>
            <a:ext cx="57292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Adafruit Feather: $22 w/ </a:t>
            </a:r>
            <a:r>
              <a:rPr lang="en-US" dirty="0" err="1"/>
              <a:t>wifi</a:t>
            </a:r>
            <a:r>
              <a:rPr lang="en-US" dirty="0"/>
              <a:t> and BLE </a:t>
            </a:r>
          </a:p>
          <a:p>
            <a:r>
              <a:rPr lang="en-US" dirty="0"/>
              <a:t>	ESP32</a:t>
            </a:r>
          </a:p>
          <a:p>
            <a:r>
              <a:rPr lang="en-US" dirty="0"/>
              <a:t>	Can run off a </a:t>
            </a:r>
            <a:r>
              <a:rPr lang="en-US" dirty="0" err="1"/>
              <a:t>LiPoly</a:t>
            </a:r>
            <a:r>
              <a:rPr lang="en-US" dirty="0"/>
              <a:t> battery (i.e. what drones use)</a:t>
            </a:r>
          </a:p>
          <a:p>
            <a:r>
              <a:rPr lang="en-US" dirty="0"/>
              <a:t>	GPIO with I</a:t>
            </a:r>
            <a:r>
              <a:rPr lang="en-US" baseline="30000" dirty="0"/>
              <a:t>2</a:t>
            </a:r>
            <a:r>
              <a:rPr lang="en-US" dirty="0"/>
              <a:t>C and SPI</a:t>
            </a:r>
          </a:p>
          <a:p>
            <a:endParaRPr lang="en-US" dirty="0"/>
          </a:p>
          <a:p>
            <a:r>
              <a:rPr lang="en-US" dirty="0"/>
              <a:t>Programmable through the Arduino development</a:t>
            </a:r>
          </a:p>
          <a:p>
            <a:r>
              <a:rPr lang="en-US" dirty="0"/>
              <a:t>environment, or directly through a com port.</a:t>
            </a:r>
          </a:p>
          <a:p>
            <a:endParaRPr lang="en-US" dirty="0"/>
          </a:p>
          <a:p>
            <a:r>
              <a:rPr lang="en-US" dirty="0"/>
              <a:t>Comes with </a:t>
            </a:r>
            <a:r>
              <a:rPr lang="en-US" dirty="0" err="1"/>
              <a:t>NodeMCU</a:t>
            </a:r>
            <a:r>
              <a:rPr lang="en-US" dirty="0"/>
              <a:t> LUA flashed</a:t>
            </a:r>
          </a:p>
          <a:p>
            <a:endParaRPr lang="en-US" dirty="0"/>
          </a:p>
          <a:p>
            <a:r>
              <a:rPr lang="en-US" dirty="0"/>
              <a:t>240 </a:t>
            </a:r>
            <a:r>
              <a:rPr lang="en-US" dirty="0" err="1"/>
              <a:t>Mhz</a:t>
            </a:r>
            <a:r>
              <a:rPr lang="en-US" dirty="0"/>
              <a:t> microcontroller</a:t>
            </a:r>
          </a:p>
          <a:p>
            <a:r>
              <a:rPr lang="en-US" dirty="0"/>
              <a:t>520 KB SRAM</a:t>
            </a:r>
          </a:p>
          <a:p>
            <a:r>
              <a:rPr lang="en-US" dirty="0" err="1"/>
              <a:t>Wifi</a:t>
            </a:r>
            <a:r>
              <a:rPr lang="en-US" dirty="0"/>
              <a:t> + BLE</a:t>
            </a:r>
          </a:p>
          <a:p>
            <a:r>
              <a:rPr lang="en-US" dirty="0"/>
              <a:t>4 MB flash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EAE36-977A-4B9C-82D9-495FE3F03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20" y="1524000"/>
            <a:ext cx="2269066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93A742-31B4-4DE5-8EBF-AFD45E7B4F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11" y="2981806"/>
            <a:ext cx="2307726" cy="12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5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I</a:t>
            </a:r>
            <a:r>
              <a:rPr lang="en-US" baseline="30000" dirty="0"/>
              <a:t>2</a:t>
            </a:r>
            <a:r>
              <a:rPr lang="en-US" dirty="0"/>
              <a:t>C, and why </a:t>
            </a:r>
            <a:r>
              <a:rPr lang="en-US"/>
              <a:t>do we </a:t>
            </a:r>
            <a:r>
              <a:rPr lang="en-US" dirty="0"/>
              <a:t>keep mentioning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It’s a serial bus protocol used extensively by the sensors on Raspberry, Feather, and Arduino systems.</a:t>
            </a:r>
          </a:p>
          <a:p>
            <a:r>
              <a:rPr lang="en-US" dirty="0"/>
              <a:t>You “talk” to the sensors one byte at a time reading and writing registers with hex addresses on the sensor chip.</a:t>
            </a:r>
          </a:p>
          <a:p>
            <a:r>
              <a:rPr lang="en-US" dirty="0"/>
              <a:t>This code checks if the Sense HAT’s HTS221 temperature sensor is ready to return data:</a:t>
            </a:r>
            <a:br>
              <a:rPr lang="en-US" dirty="0"/>
            </a:br>
            <a:r>
              <a:rPr lang="en-US" dirty="0"/>
              <a:t>	</a:t>
            </a:r>
            <a:r>
              <a:rPr lang="en-US" sz="2300" b="1" dirty="0"/>
              <a:t>int32_t </a:t>
            </a:r>
            <a:r>
              <a:rPr lang="en-US" sz="2300" b="1" dirty="0" err="1"/>
              <a:t>devFD</a:t>
            </a:r>
            <a:r>
              <a:rPr lang="en-US" sz="2300" b="1" dirty="0"/>
              <a:t> = wiringPiI2CSetup(0x5F);   // 0x5F is the HTS221’s hardwired code</a:t>
            </a:r>
            <a:br>
              <a:rPr lang="en-US" sz="2300" b="1" dirty="0"/>
            </a:br>
            <a:r>
              <a:rPr lang="en-US" sz="2300" b="1" dirty="0"/>
              <a:t> 	int32_t </a:t>
            </a:r>
            <a:r>
              <a:rPr lang="en-US" sz="2300" b="1" dirty="0" err="1"/>
              <a:t>retcode</a:t>
            </a:r>
            <a:r>
              <a:rPr lang="en-US" sz="2300" b="1" dirty="0"/>
              <a:t> = wiringPiI2CWriteReg8(</a:t>
            </a:r>
            <a:r>
              <a:rPr lang="en-US" sz="2300" b="1" dirty="0" err="1"/>
              <a:t>devFD</a:t>
            </a:r>
            <a:r>
              <a:rPr lang="en-US" sz="2300" b="1" dirty="0"/>
              <a:t>, 0x20, 0x87);</a:t>
            </a:r>
            <a:br>
              <a:rPr lang="en-US" sz="2300" b="1" dirty="0"/>
            </a:br>
            <a:r>
              <a:rPr lang="en-US" sz="2300" b="1" dirty="0"/>
              <a:t> 	</a:t>
            </a:r>
            <a:r>
              <a:rPr lang="en-US" sz="2300" b="1" dirty="0" err="1"/>
              <a:t>retcode</a:t>
            </a:r>
            <a:r>
              <a:rPr lang="en-US" sz="2300" b="1" dirty="0"/>
              <a:t> = wiringPiI2CWriteReg8(</a:t>
            </a:r>
            <a:r>
              <a:rPr lang="en-US" sz="2300" b="1" dirty="0" err="1"/>
              <a:t>devFD</a:t>
            </a:r>
            <a:r>
              <a:rPr lang="en-US" sz="2300" b="1" dirty="0"/>
              <a:t>, 0x10, 0x1B);</a:t>
            </a:r>
            <a:br>
              <a:rPr lang="en-US" sz="2300" b="1" dirty="0"/>
            </a:br>
            <a:r>
              <a:rPr lang="en-US" sz="2300" b="1" dirty="0"/>
              <a:t> 	uint8_t status = wiringPiI2CReadReg8(</a:t>
            </a:r>
            <a:r>
              <a:rPr lang="en-US" sz="2300" b="1" dirty="0" err="1"/>
              <a:t>devFD</a:t>
            </a:r>
            <a:r>
              <a:rPr lang="en-US" sz="2300" b="1" dirty="0"/>
              <a:t>, 0x27);</a:t>
            </a:r>
            <a:br>
              <a:rPr lang="en-US" sz="2300" b="1" dirty="0"/>
            </a:br>
            <a:endParaRPr lang="en-US" dirty="0"/>
          </a:p>
          <a:p>
            <a:r>
              <a:rPr lang="en-US" dirty="0"/>
              <a:t>The I</a:t>
            </a:r>
            <a:r>
              <a:rPr lang="en-US" baseline="30000" dirty="0"/>
              <a:t>2</a:t>
            </a:r>
            <a:r>
              <a:rPr lang="en-US" dirty="0"/>
              <a:t>C and SPI (a similar protocol) are directly accessible in C or Python on the </a:t>
            </a:r>
            <a:r>
              <a:rPr lang="en-US" dirty="0" err="1"/>
              <a:t>RPi</a:t>
            </a:r>
            <a:r>
              <a:rPr lang="en-US" dirty="0"/>
              <a:t>, in C on the Arduino and Feather.</a:t>
            </a:r>
          </a:p>
          <a:p>
            <a:r>
              <a:rPr lang="en-US" dirty="0"/>
              <a:t>This is how you talk to sensors.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be soldering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(if not most) of the shields or hats do not come with headers installed.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You’ll probably need to solder on the headers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many need to purchase the headers</a:t>
            </a:r>
          </a:p>
          <a:p>
            <a:pPr lvl="1"/>
            <a:r>
              <a:rPr lang="en-US" dirty="0"/>
              <a:t>Eventually you’ll have a little drawer full of various size headers ready to solder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only wish copper braid for cleaning up solder had existed when I was a student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B088-5FC7-424E-A11E-33B5F82D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FDE0-8987-4F4A-81A0-BD56D79D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F4E808-40CB-4C9F-8AA9-1B87F5AEC4D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Practical Aspects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01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B593-FAB7-4E63-ABAF-4AA3956C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EBDA-1526-41EC-9295-175FCCB2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64" y="136058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Adafruit (great tutorials and samples)</a:t>
            </a:r>
          </a:p>
          <a:p>
            <a:r>
              <a:rPr lang="en-US" dirty="0" err="1"/>
              <a:t>Sparkfun</a:t>
            </a:r>
            <a:endParaRPr lang="en-US" dirty="0"/>
          </a:p>
          <a:p>
            <a:r>
              <a:rPr lang="en-US" dirty="0" err="1"/>
              <a:t>RobotShop</a:t>
            </a:r>
            <a:endParaRPr lang="en-US" dirty="0"/>
          </a:p>
          <a:p>
            <a:r>
              <a:rPr lang="en-US" dirty="0" err="1"/>
              <a:t>ControlEverything</a:t>
            </a:r>
            <a:endParaRPr lang="en-US" dirty="0"/>
          </a:p>
          <a:p>
            <a:r>
              <a:rPr lang="en-US" dirty="0" err="1"/>
              <a:t>MakerShed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Element 14</a:t>
            </a:r>
          </a:p>
          <a:p>
            <a:r>
              <a:rPr lang="en-US" dirty="0" err="1"/>
              <a:t>Digikey</a:t>
            </a:r>
            <a:r>
              <a:rPr lang="en-US" dirty="0"/>
              <a:t> (serious part supplier)</a:t>
            </a:r>
          </a:p>
          <a:p>
            <a:pPr lvl="1"/>
            <a:r>
              <a:rPr lang="en-US" sz="1800" dirty="0"/>
              <a:t>i.e.</a:t>
            </a:r>
            <a:r>
              <a:rPr lang="en-US" dirty="0"/>
              <a:t> </a:t>
            </a:r>
            <a:r>
              <a:rPr lang="en-US" sz="1800" dirty="0"/>
              <a:t>I need 12 mm stainless steel screws with M5 threads</a:t>
            </a:r>
            <a:endParaRPr lang="en-US" dirty="0"/>
          </a:p>
          <a:p>
            <a:r>
              <a:rPr lang="en-US" dirty="0"/>
              <a:t>Mouser (another serious part supplier)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9FCF-CFEA-4B9B-AB44-6F03094B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02C2-A677-44C2-BB78-00D746E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4C08E-C278-4BE7-8291-2F6F836D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503428"/>
            <a:ext cx="2923609" cy="1446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39E13-34B1-4837-8156-75B9D15D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77339"/>
            <a:ext cx="1514117" cy="285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9068F-830E-4945-9836-2C2236CD8089}"/>
              </a:ext>
            </a:extLst>
          </p:cNvPr>
          <p:cNvSpPr txBox="1"/>
          <p:nvPr/>
        </p:nvSpPr>
        <p:spPr>
          <a:xfrm>
            <a:off x="386193" y="5785982"/>
            <a:ext cx="839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https://learn.adafruit.com/adafruit-feather-huzzah-esp8266</a:t>
            </a:r>
            <a:r>
              <a:rPr lang="en-US" sz="1200" dirty="0"/>
              <a:t> retrieved April 16, 2018</a:t>
            </a:r>
          </a:p>
          <a:p>
            <a:r>
              <a:rPr lang="en-US" sz="1200" dirty="0">
                <a:hlinkClick r:id="rId6"/>
              </a:rPr>
              <a:t>https://www.digikey.com/products/en/hardware-fasteners-accessories/screws-bolts/572?k=stainless%20m5</a:t>
            </a:r>
            <a:r>
              <a:rPr lang="en-US" sz="1200" dirty="0"/>
              <a:t> retrieved April 16, 2018</a:t>
            </a:r>
          </a:p>
        </p:txBody>
      </p:sp>
    </p:spTree>
    <p:extLst>
      <p:ext uri="{BB962C8B-B14F-4D97-AF65-F5344CB8AC3E}">
        <p14:creationId xmlns:p14="http://schemas.microsoft.com/office/powerpoint/2010/main" val="26742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7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and How?</a:t>
            </a:r>
          </a:p>
          <a:p>
            <a:r>
              <a:rPr lang="en-US" dirty="0"/>
              <a:t>Some SBC’s</a:t>
            </a:r>
          </a:p>
          <a:p>
            <a:r>
              <a:rPr lang="en-US" dirty="0"/>
              <a:t>Practical Aspects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Transportation</a:t>
            </a:r>
          </a:p>
          <a:p>
            <a:r>
              <a:rPr lang="en-US" dirty="0"/>
              <a:t>Your toolkits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Hardware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1D727-5230-4A59-B607-61208C2E0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Classroom Use</a:t>
            </a:r>
          </a:p>
          <a:p>
            <a:r>
              <a:rPr lang="en-US" dirty="0"/>
              <a:t>Servos</a:t>
            </a:r>
          </a:p>
          <a:p>
            <a:pPr lvl="1"/>
            <a:r>
              <a:rPr lang="en-US" dirty="0"/>
              <a:t>&lt;TBD&gt;</a:t>
            </a:r>
          </a:p>
          <a:p>
            <a:r>
              <a:rPr lang="en-US" dirty="0"/>
              <a:t>Show and Tell</a:t>
            </a:r>
          </a:p>
          <a:p>
            <a:pPr lvl="1"/>
            <a:r>
              <a:rPr lang="en-US" dirty="0"/>
              <a:t>OpenCV</a:t>
            </a:r>
          </a:p>
          <a:p>
            <a:pPr lvl="1"/>
            <a:r>
              <a:rPr lang="en-US" dirty="0"/>
              <a:t>Servos and Remote Control</a:t>
            </a:r>
          </a:p>
          <a:p>
            <a:pPr lvl="1"/>
            <a:r>
              <a:rPr lang="en-US" dirty="0"/>
              <a:t>Arduino</a:t>
            </a:r>
          </a:p>
          <a:p>
            <a:pPr lvl="1"/>
            <a:r>
              <a:rPr lang="en-US" dirty="0"/>
              <a:t>Adafruit Feather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169-0954-4431-8F79-85340BFD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08C7-418A-41D6-AD08-BD47BBC7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Arduino and Feather are plug-and-play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the Raspberry Pi is something different</a:t>
            </a:r>
          </a:p>
          <a:p>
            <a:pPr lvl="1"/>
            <a:r>
              <a:rPr lang="en-US" dirty="0"/>
              <a:t>A complete Linux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have two choices:</a:t>
            </a:r>
          </a:p>
          <a:p>
            <a:pPr marL="457200" lvl="1" indent="0">
              <a:buNone/>
            </a:pPr>
            <a:r>
              <a:rPr lang="en-US" dirty="0"/>
              <a:t>(A) Build an image ahead of time</a:t>
            </a:r>
          </a:p>
          <a:p>
            <a:pPr marL="457200" lvl="1" indent="0">
              <a:buNone/>
            </a:pPr>
            <a:r>
              <a:rPr lang="en-US" dirty="0"/>
              <a:t>(B) Have your students configure the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Option (A): You get off the ground a lot quicker</a:t>
            </a:r>
          </a:p>
          <a:p>
            <a:r>
              <a:rPr lang="en-US" dirty="0"/>
              <a:t>Option (B): The students get more experience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A91B-6C5A-4CE4-B4DE-C7F73011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C34F-D637-4B85-A9E0-45DFCDCA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8E96-2104-4CD6-95FA-13731724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1EBD-FBAB-499F-B2DF-63E8EF0F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a base Linux </a:t>
            </a:r>
          </a:p>
          <a:p>
            <a:pPr lvl="1"/>
            <a:r>
              <a:rPr lang="en-US" dirty="0"/>
              <a:t>NOOBS (New Out Of the Box Software)</a:t>
            </a:r>
          </a:p>
          <a:p>
            <a:pPr lvl="2"/>
            <a:r>
              <a:rPr lang="en-US" dirty="0"/>
              <a:t>OS Installer for the Raspberry Pi</a:t>
            </a:r>
          </a:p>
          <a:p>
            <a:pPr lvl="2"/>
            <a:r>
              <a:rPr lang="en-US" dirty="0"/>
              <a:t>Installs RASPBIAN</a:t>
            </a:r>
          </a:p>
          <a:p>
            <a:pPr lvl="2"/>
            <a:r>
              <a:rPr lang="en-US" dirty="0"/>
              <a:t>Available pre-installed on a micro-</a:t>
            </a:r>
            <a:r>
              <a:rPr lang="en-US" dirty="0" err="1"/>
              <a:t>sd</a:t>
            </a:r>
            <a:endParaRPr lang="en-US" dirty="0"/>
          </a:p>
          <a:p>
            <a:pPr lvl="2"/>
            <a:r>
              <a:rPr lang="en-US" dirty="0"/>
              <a:t>Downloadable (1.3 GB)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RASPBIAN</a:t>
            </a:r>
          </a:p>
          <a:p>
            <a:pPr lvl="2"/>
            <a:r>
              <a:rPr lang="en-US" dirty="0"/>
              <a:t>Download Lite (350 MB) or full (1.7 GB)</a:t>
            </a:r>
          </a:p>
          <a:p>
            <a:pPr lvl="2"/>
            <a:r>
              <a:rPr lang="en-US" dirty="0"/>
              <a:t>Unzipped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F669-6E8B-495F-9795-BDB6C5BF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7C76-1E9C-4EAD-AB7A-D73D8DE0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07BF-9DCB-4CBF-8312-712B8B1B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add software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A43-13A4-409D-BF9B-3862CB1C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572"/>
            <a:ext cx="8229600" cy="28193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Set up the configuration and install your customization.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example, for the </a:t>
            </a:r>
            <a:r>
              <a:rPr lang="en-US" dirty="0" err="1"/>
              <a:t>SenseHAT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914400" lvl="2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sense-hat</a:t>
            </a:r>
          </a:p>
          <a:p>
            <a:pPr marL="914400" lvl="2" indent="0">
              <a:buNone/>
            </a:pPr>
            <a:r>
              <a:rPr lang="en-US" dirty="0" err="1"/>
              <a:t>sudo</a:t>
            </a:r>
            <a:r>
              <a:rPr lang="en-US" dirty="0"/>
              <a:t> shutdown –r now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each package you need … lather-rinse-repeat (a number of times)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go through the entire configuration process, test it, and then store the micro-</a:t>
            </a:r>
            <a:r>
              <a:rPr lang="en-US" dirty="0" err="1"/>
              <a:t>sd</a:t>
            </a:r>
            <a:r>
              <a:rPr lang="en-US" dirty="0"/>
              <a:t> image </a:t>
            </a:r>
            <a:br>
              <a:rPr lang="en-US" dirty="0"/>
            </a:br>
            <a:r>
              <a:rPr lang="en-US" dirty="0"/>
              <a:t>(if you have room somewhere)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Students can download the image and flash it to their micro-</a:t>
            </a:r>
            <a:r>
              <a:rPr lang="en-US" dirty="0" err="1"/>
              <a:t>sd</a:t>
            </a:r>
            <a:r>
              <a:rPr lang="en-US" dirty="0"/>
              <a:t> card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AB21-02EA-4BD1-BF46-3139B2F3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6876-24C8-4108-876E-DF3EF83C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74A73-CDD6-40A3-8914-5FC1A155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5" y="4030927"/>
            <a:ext cx="7101468" cy="19397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CC85208-B84B-4593-97CB-FE9B91906C98}"/>
              </a:ext>
            </a:extLst>
          </p:cNvPr>
          <p:cNvSpPr/>
          <p:nvPr/>
        </p:nvSpPr>
        <p:spPr>
          <a:xfrm>
            <a:off x="7010400" y="5334000"/>
            <a:ext cx="1371600" cy="838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239B-81A1-4D09-A77B-4D8664FB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Emptor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31B3-3AD7-498A-A9BD-7D1E3F4E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Two things to consider: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built an image on an 8 GB micro-</a:t>
            </a:r>
            <a:r>
              <a:rPr lang="en-US" dirty="0" err="1"/>
              <a:t>sd</a:t>
            </a:r>
            <a:r>
              <a:rPr lang="en-US" dirty="0"/>
              <a:t> card.</a:t>
            </a:r>
            <a:br>
              <a:rPr lang="en-US" dirty="0"/>
            </a:br>
            <a:r>
              <a:rPr lang="en-US" dirty="0"/>
              <a:t>Is your 8 GB micro-</a:t>
            </a:r>
            <a:r>
              <a:rPr lang="en-US" dirty="0" err="1"/>
              <a:t>sd</a:t>
            </a:r>
            <a:r>
              <a:rPr lang="en-US" dirty="0"/>
              <a:t> the same size as your student’s? Each brand may be slightly different, and you can’t (easily) shrink the image.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do personalization after the image is flashed?</a:t>
            </a:r>
          </a:p>
          <a:p>
            <a:pPr marL="914400" lvl="1" indent="-514350"/>
            <a:r>
              <a:rPr lang="en-US" dirty="0"/>
              <a:t>You can use SSH or VNC after you get the IP address (more later)</a:t>
            </a:r>
            <a:br>
              <a:rPr lang="en-US" dirty="0"/>
            </a:br>
            <a:endParaRPr lang="en-US" dirty="0"/>
          </a:p>
          <a:p>
            <a:pPr marL="914400" lvl="1" indent="-514350"/>
            <a:r>
              <a:rPr lang="en-US" dirty="0"/>
              <a:t>You might want to consider offering a few “Raspberry Stations” in your lab: HDMI display, USB keyboard, USB mouse.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(Verify that the mouse and keyboard work with the </a:t>
            </a:r>
            <a:r>
              <a:rPr lang="en-US" dirty="0" err="1"/>
              <a:t>RPi</a:t>
            </a:r>
            <a:r>
              <a:rPr lang="en-US" dirty="0"/>
              <a:t>, work is sometimes necessary to get a keyboard recognized)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059C-1CA5-4DA3-AA4B-FD51AC2B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E9AF-7486-4101-AB78-955692B5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4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7EB8-9F06-4046-A90E-AB6C9E7F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874F-559B-4A2B-9A0A-C27D9E42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you’ve added the ancillary requirements, you’re not really talking about a $20 or $30 expense.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Beware of Chinese vendors. The shipping times might be much longer than your students expect.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They may order from Amazon and not check closely who they’re ordering from.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There’s no PDF they can download free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Your bookstore needs to figure out how to order the required parts in order for financial aid to cover the hardware.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05F8-933D-4D07-9986-6902C90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9D36-D689-48BE-A1C7-CE3B6C6C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Not necessarily cheap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5724525" cy="2936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1" y="1447800"/>
            <a:ext cx="5157862" cy="1648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1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5" name="click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E27B-C0D5-4364-A717-31A25C7F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9913-0F3D-4EBA-8FB6-7C80AC3A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Power supply or cellphone charger?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use in the classroom, a cellphone charger works better (don’t need 20-30 outlets)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10,000 </a:t>
            </a:r>
            <a:r>
              <a:rPr lang="en-US" dirty="0" err="1"/>
              <a:t>mAh</a:t>
            </a:r>
            <a:r>
              <a:rPr lang="en-US" dirty="0"/>
              <a:t> charger should run an </a:t>
            </a:r>
            <a:r>
              <a:rPr lang="en-US" dirty="0" err="1"/>
              <a:t>RPi</a:t>
            </a:r>
            <a:r>
              <a:rPr lang="en-US" dirty="0"/>
              <a:t> 3B+ (2.5A draw) for about four hours.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Servos need separate power (especially with Raspberry Pi). Connection via wire or barrel plug to a battery pack (9V) is recommended.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that’s two power supplies for each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AE9A-C793-4E5F-B419-A57E7B8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83EF-5440-4B91-B9B8-F44E5EB7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7849-128C-4220-A394-DE66E182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7F04-1494-4B66-B869-02D376DD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don’t want the hardware rattling around in backpacks …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Chinese food container works</a:t>
            </a:r>
            <a:br>
              <a:rPr lang="en-US" dirty="0"/>
            </a:br>
            <a:r>
              <a:rPr lang="en-US" dirty="0"/>
              <a:t>very well. Provides some protection during</a:t>
            </a:r>
            <a:br>
              <a:rPr lang="en-US" dirty="0"/>
            </a:br>
            <a:r>
              <a:rPr lang="en-US" dirty="0"/>
              <a:t>transportation.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case and stand offs for</a:t>
            </a:r>
            <a:br>
              <a:rPr lang="en-US" dirty="0"/>
            </a:br>
            <a:r>
              <a:rPr lang="en-US" dirty="0"/>
              <a:t>shields help to protect</a:t>
            </a:r>
            <a:br>
              <a:rPr lang="en-US" dirty="0"/>
            </a:br>
            <a:r>
              <a:rPr lang="en-US" dirty="0"/>
              <a:t>the hardware.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0219-0DF1-41BB-835C-09DA7BA6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6303-4947-4A73-BE0F-0893582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50079-3C7B-44B4-9236-0964FC9F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63181"/>
            <a:ext cx="3833988" cy="21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3700-9E41-47C1-B0A5-3B8398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Toolkits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AF8FA-10E3-4B2E-A1E5-98CE354B2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Software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VNC</a:t>
            </a:r>
          </a:p>
          <a:p>
            <a:pPr lvl="1"/>
            <a:r>
              <a:rPr lang="en-US" dirty="0"/>
              <a:t>To get a remote desktop for an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 err="1"/>
              <a:t>PuTTY</a:t>
            </a:r>
            <a:endParaRPr lang="en-US" dirty="0"/>
          </a:p>
          <a:p>
            <a:pPr lvl="1"/>
            <a:r>
              <a:rPr lang="en-US" dirty="0"/>
              <a:t>For connecting to </a:t>
            </a:r>
            <a:r>
              <a:rPr lang="en-US" dirty="0" err="1"/>
              <a:t>RPi</a:t>
            </a:r>
            <a:r>
              <a:rPr lang="en-US" dirty="0"/>
              <a:t> and Adafruit Feather</a:t>
            </a:r>
          </a:p>
          <a:p>
            <a:r>
              <a:rPr lang="en-US" dirty="0"/>
              <a:t>WinSCP (or Apple equivalent)</a:t>
            </a:r>
          </a:p>
          <a:p>
            <a:pPr lvl="1"/>
            <a:r>
              <a:rPr lang="en-US" dirty="0"/>
              <a:t>For copying files between an </a:t>
            </a:r>
            <a:r>
              <a:rPr lang="en-US" dirty="0" err="1"/>
              <a:t>RPi</a:t>
            </a:r>
            <a:r>
              <a:rPr lang="en-US" dirty="0"/>
              <a:t> and host computer.</a:t>
            </a:r>
          </a:p>
          <a:p>
            <a:r>
              <a:rPr lang="en-US" dirty="0"/>
              <a:t>Win32DiskImager (or Apple </a:t>
            </a:r>
            <a:r>
              <a:rPr lang="en-US" dirty="0" err="1"/>
              <a:t>equiv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writing images to the micro-</a:t>
            </a:r>
            <a:r>
              <a:rPr lang="en-US" dirty="0" err="1"/>
              <a:t>sd</a:t>
            </a:r>
            <a:r>
              <a:rPr lang="en-US" dirty="0"/>
              <a:t> cards.</a:t>
            </a:r>
          </a:p>
          <a:p>
            <a:r>
              <a:rPr lang="en-US" dirty="0"/>
              <a:t>Arduino GUI and libraries</a:t>
            </a:r>
          </a:p>
          <a:p>
            <a:pPr lvl="1"/>
            <a:r>
              <a:rPr lang="en-US" dirty="0"/>
              <a:t>Many shields require installing additional libraries</a:t>
            </a:r>
          </a:p>
          <a:p>
            <a:pPr lvl="1"/>
            <a:r>
              <a:rPr lang="en-US" dirty="0" err="1"/>
              <a:t>ADAFruit</a:t>
            </a:r>
            <a:r>
              <a:rPr lang="en-US" dirty="0"/>
              <a:t> Feather requires installing a different base library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07A3C-8EB1-4CAD-85DB-251B35F2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7561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Hardware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Soldering Iron/Flux/Copper Braid/Solder</a:t>
            </a:r>
          </a:p>
          <a:p>
            <a:pPr lvl="1"/>
            <a:r>
              <a:rPr lang="en-US" dirty="0"/>
              <a:t>Many of the shields and boards come without headers installed.</a:t>
            </a:r>
          </a:p>
          <a:p>
            <a:r>
              <a:rPr lang="en-US" dirty="0"/>
              <a:t>Screwdrivers</a:t>
            </a:r>
          </a:p>
          <a:p>
            <a:r>
              <a:rPr lang="en-US" dirty="0"/>
              <a:t>Pliers</a:t>
            </a:r>
          </a:p>
          <a:p>
            <a:r>
              <a:rPr lang="en-US" dirty="0"/>
              <a:t>Battery Pack</a:t>
            </a:r>
          </a:p>
          <a:p>
            <a:r>
              <a:rPr lang="en-US" dirty="0"/>
              <a:t>Volt meter</a:t>
            </a:r>
          </a:p>
          <a:p>
            <a:r>
              <a:rPr lang="en-US" dirty="0"/>
              <a:t>Cables … of every type</a:t>
            </a:r>
          </a:p>
          <a:p>
            <a:pPr lvl="1"/>
            <a:r>
              <a:rPr lang="en-US" dirty="0"/>
              <a:t>HDMI</a:t>
            </a:r>
          </a:p>
          <a:p>
            <a:pPr lvl="1"/>
            <a:r>
              <a:rPr lang="en-US" dirty="0"/>
              <a:t>USB</a:t>
            </a:r>
          </a:p>
          <a:p>
            <a:pPr lvl="2"/>
            <a:r>
              <a:rPr lang="en-US" dirty="0"/>
              <a:t>A connects to your PC</a:t>
            </a:r>
          </a:p>
          <a:p>
            <a:pPr lvl="2"/>
            <a:r>
              <a:rPr lang="en-US" dirty="0"/>
              <a:t>B connects to Arduino</a:t>
            </a:r>
          </a:p>
          <a:p>
            <a:pPr lvl="2"/>
            <a:r>
              <a:rPr lang="en-US" dirty="0"/>
              <a:t>2.0 micro connects to </a:t>
            </a:r>
            <a:r>
              <a:rPr lang="en-US" dirty="0" err="1"/>
              <a:t>RPi</a:t>
            </a:r>
            <a:endParaRPr lang="en-US" dirty="0"/>
          </a:p>
          <a:p>
            <a:pPr lvl="2"/>
            <a:r>
              <a:rPr lang="en-US" dirty="0"/>
              <a:t>Need A-B and A-micro minimum</a:t>
            </a:r>
          </a:p>
          <a:p>
            <a:r>
              <a:rPr lang="en-US" dirty="0"/>
              <a:t>Micro-</a:t>
            </a:r>
            <a:r>
              <a:rPr lang="en-US" dirty="0" err="1"/>
              <a:t>sd</a:t>
            </a:r>
            <a:r>
              <a:rPr lang="en-US" dirty="0"/>
              <a:t> to USB-A to flash images</a:t>
            </a:r>
          </a:p>
          <a:p>
            <a:r>
              <a:rPr lang="en-US" dirty="0"/>
              <a:t>Headlamp </a:t>
            </a:r>
          </a:p>
          <a:p>
            <a:pPr lvl="1"/>
            <a:r>
              <a:rPr lang="en-US" dirty="0"/>
              <a:t>For seeing small things with old eyes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CBF5-AB71-43F8-BD8E-8288A91F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5ADB-6ECD-4E9D-97CA-99FBF4B6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B088-5FC7-424E-A11E-33B5F82D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FDE0-8987-4F4A-81A0-BD56D79D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F4E808-40CB-4C9F-8AA9-1B87F5AEC4D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242791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Nation Robotics Challenge (NRC): 	</a:t>
            </a:r>
            <a:br>
              <a:rPr lang="en-US" dirty="0"/>
            </a:br>
            <a:r>
              <a:rPr lang="en-US" dirty="0"/>
              <a:t>	Located in Marion, Ohio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age ranges.  Middle school through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different challenges for different skill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Autonomous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Mazebots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IoT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Battlebots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183317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Trinity College Fire Fighting Home Robot Contest:</a:t>
            </a:r>
          </a:p>
          <a:p>
            <a:r>
              <a:rPr lang="en-US" dirty="0"/>
              <a:t>	Located in Hartford, 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age ranges.  Elementary school through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out candles autonomously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8754" y="5804237"/>
            <a:ext cx="73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contests at https://robotics.nasa.gov/events/competitions.php</a:t>
            </a:r>
          </a:p>
        </p:txBody>
      </p:sp>
    </p:spTree>
    <p:extLst>
      <p:ext uri="{BB962C8B-B14F-4D97-AF65-F5344CB8AC3E}">
        <p14:creationId xmlns:p14="http://schemas.microsoft.com/office/powerpoint/2010/main" val="24398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  <a:br>
              <a:rPr lang="en-US" dirty="0"/>
            </a:br>
            <a:r>
              <a:rPr lang="en-US" sz="1800" dirty="0"/>
              <a:t>(so cheap)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7683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Tredennick</a:t>
            </a:r>
            <a:r>
              <a:rPr lang="en-US" dirty="0"/>
              <a:t> 1995 Proceedings of the IEEE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u="sng" dirty="0"/>
              <a:t>Zero Cost</a:t>
            </a:r>
            <a:r>
              <a:rPr lang="en-US" dirty="0"/>
              <a:t>” portion of the “Embedded Control Market” was 100% of the market</a:t>
            </a:r>
          </a:p>
        </p:txBody>
      </p:sp>
      <p:sp>
        <p:nvSpPr>
          <p:cNvPr id="6" name="Pie 5"/>
          <p:cNvSpPr/>
          <p:nvPr/>
        </p:nvSpPr>
        <p:spPr>
          <a:xfrm>
            <a:off x="1143000" y="3259068"/>
            <a:ext cx="2362200" cy="2133600"/>
          </a:xfrm>
          <a:prstGeom prst="pie">
            <a:avLst>
              <a:gd name="adj1" fmla="val 0"/>
              <a:gd name="adj2" fmla="val 21423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2973" y="3568350"/>
            <a:ext cx="74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Free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81400" y="3986562"/>
            <a:ext cx="361950" cy="2631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2097" y="3568349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Everything Else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068213"/>
            <a:ext cx="4400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 missed a few trends:</a:t>
            </a:r>
          </a:p>
          <a:p>
            <a:r>
              <a:rPr lang="en-US" dirty="0"/>
              <a:t>“Zero Power”: 0% of market (not true now)</a:t>
            </a:r>
          </a:p>
          <a:p>
            <a:r>
              <a:rPr lang="en-US" dirty="0"/>
              <a:t>“Zero Delay”: 0% of market (except HDTV!)</a:t>
            </a:r>
          </a:p>
          <a:p>
            <a:r>
              <a:rPr lang="en-US" dirty="0"/>
              <a:t>“Zero Volume”: Still 0% (YF-12 and Intel)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291" y="5952724"/>
            <a:ext cx="784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Tredennick</a:t>
            </a:r>
            <a:r>
              <a:rPr lang="en-US" sz="1100" dirty="0"/>
              <a:t>, N., Technology and Business: Forces Driving Microprocessor Evolution, Proceedings of the IEEE, 83 (12), 1641-1652, 1995.</a:t>
            </a:r>
          </a:p>
        </p:txBody>
      </p:sp>
    </p:spTree>
    <p:extLst>
      <p:ext uri="{BB962C8B-B14F-4D97-AF65-F5344CB8AC3E}">
        <p14:creationId xmlns:p14="http://schemas.microsoft.com/office/powerpoint/2010/main" val="2354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BBC12-E09A-4766-9BE1-69FFD318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5F84D4-7F47-44F2-AD86-BCC5762F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Latest/Hottest/Coolest Raspberry Pi are always limited availability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SenseHAT</a:t>
            </a:r>
            <a:r>
              <a:rPr lang="en-US" dirty="0"/>
              <a:t> went in and out of stock</a:t>
            </a:r>
          </a:p>
          <a:p>
            <a:r>
              <a:rPr lang="en-US" dirty="0"/>
              <a:t>Has been in stock at Adafruit since Nov 10</a:t>
            </a:r>
            <a:r>
              <a:rPr lang="en-US" baseline="30000" dirty="0"/>
              <a:t>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Standoffs were out of stock for a while</a:t>
            </a:r>
          </a:p>
          <a:p>
            <a:endParaRPr lang="en-US" baseline="30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2074-5C6D-41E7-AD28-1F17C93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02FCC-6C6F-4970-96C5-0E0E7838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88C1-ED86-41D2-8FB1-F53DD3F4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9C2E-FBF5-4A81-9314-6EB742A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First attempt: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Linux laptops on wireless</a:t>
            </a:r>
          </a:p>
          <a:p>
            <a:pPr lvl="1"/>
            <a:r>
              <a:rPr lang="en-US" dirty="0"/>
              <a:t>Direct ethernet (bridged) to Raspberry Pi</a:t>
            </a:r>
          </a:p>
          <a:p>
            <a:pPr lvl="1"/>
            <a:r>
              <a:rPr lang="en-US" dirty="0"/>
              <a:t>Proved complicated. Laptops had to be taken off wired and then connected to wireless using scripts.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But that was with Raspberry Pi 2 models, without built in </a:t>
            </a:r>
            <a:r>
              <a:rPr lang="en-US" dirty="0" err="1"/>
              <a:t>Wifi</a:t>
            </a:r>
            <a:r>
              <a:rPr lang="en-US" dirty="0"/>
              <a:t> and Bluetooth.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3DA0-F436-4D0F-9ABB-5CC8FA5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5757-0618-47CB-8B07-A0A507B5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88C1-ED86-41D2-8FB1-F53DD3F4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9C2E-FBF5-4A81-9314-6EB742A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Raspberry Pi 3 models have built in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Getting online with a corporate-style WPA can be difficult.</a:t>
            </a:r>
          </a:p>
          <a:p>
            <a:r>
              <a:rPr lang="en-US" dirty="0"/>
              <a:t>I haven’t used a network that requires a login through a website yet.</a:t>
            </a:r>
          </a:p>
          <a:p>
            <a:r>
              <a:rPr lang="en-US" dirty="0"/>
              <a:t>Your mileage will vary, but this configuration works with our campus configuration (in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wpa_supplicant</a:t>
            </a:r>
            <a:r>
              <a:rPr lang="en-US" dirty="0"/>
              <a:t>/</a:t>
            </a:r>
            <a:r>
              <a:rPr lang="en-US" dirty="0" err="1"/>
              <a:t>wpa_supplicant.conf</a:t>
            </a:r>
            <a:r>
              <a:rPr lang="en-US" dirty="0"/>
              <a:t>):</a:t>
            </a:r>
            <a:br>
              <a:rPr lang="en-US" dirty="0"/>
            </a:br>
            <a:br>
              <a:rPr lang="en-US" dirty="0"/>
            </a:br>
            <a:r>
              <a:rPr lang="en-US" sz="1800" dirty="0" err="1"/>
              <a:t>ctrl_interface</a:t>
            </a:r>
            <a:r>
              <a:rPr lang="en-US" sz="1800" dirty="0"/>
              <a:t>=DIR=/</a:t>
            </a:r>
            <a:r>
              <a:rPr lang="en-US" sz="1800" dirty="0" err="1"/>
              <a:t>var</a:t>
            </a:r>
            <a:r>
              <a:rPr lang="en-US" sz="1800" dirty="0"/>
              <a:t>/run/</a:t>
            </a:r>
            <a:r>
              <a:rPr lang="en-US" sz="1800" dirty="0" err="1"/>
              <a:t>wpa_supplicant</a:t>
            </a:r>
            <a:r>
              <a:rPr lang="en-US" sz="1800" dirty="0"/>
              <a:t> GROUP=</a:t>
            </a:r>
            <a:r>
              <a:rPr lang="en-US" sz="1800" dirty="0" err="1"/>
              <a:t>netdev</a:t>
            </a:r>
            <a:br>
              <a:rPr lang="en-US" sz="1800" dirty="0"/>
            </a:br>
            <a:r>
              <a:rPr lang="en-US" sz="1800" dirty="0" err="1"/>
              <a:t>update_config</a:t>
            </a:r>
            <a:r>
              <a:rPr lang="en-US" sz="1800" dirty="0"/>
              <a:t>=1</a:t>
            </a:r>
            <a:br>
              <a:rPr lang="en-US" sz="1800" dirty="0"/>
            </a:br>
            <a:r>
              <a:rPr lang="en-US" sz="1800" dirty="0"/>
              <a:t>country=US</a:t>
            </a:r>
            <a:br>
              <a:rPr lang="en-US" sz="1800" dirty="0"/>
            </a:br>
            <a:r>
              <a:rPr lang="en-US" sz="1800" dirty="0"/>
              <a:t>network={	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ssid</a:t>
            </a:r>
            <a:r>
              <a:rPr lang="en-US" sz="1800" dirty="0"/>
              <a:t>=“</a:t>
            </a:r>
            <a:r>
              <a:rPr lang="en-US" sz="1800" dirty="0" err="1"/>
              <a:t>HomeNetwork</a:t>
            </a:r>
            <a:r>
              <a:rPr lang="en-US" sz="1800" dirty="0"/>
              <a:t>“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psk</a:t>
            </a:r>
            <a:r>
              <a:rPr lang="en-US" sz="1800" dirty="0"/>
              <a:t>=“</a:t>
            </a:r>
            <a:r>
              <a:rPr lang="en-US" sz="1800" dirty="0" err="1"/>
              <a:t>ReallySecure</a:t>
            </a:r>
            <a:r>
              <a:rPr lang="en-US" sz="1800" dirty="0"/>
              <a:t>“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key_mgmt</a:t>
            </a:r>
            <a:r>
              <a:rPr lang="en-US" sz="1800" dirty="0"/>
              <a:t>=WPA-PSK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network={	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ssid</a:t>
            </a:r>
            <a:r>
              <a:rPr lang="en-US" sz="1800" dirty="0"/>
              <a:t>="SUNY-Plattsburgh“</a:t>
            </a:r>
            <a:br>
              <a:rPr lang="en-US" sz="1800" dirty="0"/>
            </a:br>
            <a:r>
              <a:rPr lang="en-US" sz="1800" dirty="0"/>
              <a:t>	#</a:t>
            </a:r>
            <a:r>
              <a:rPr lang="en-US" sz="1800" dirty="0" err="1"/>
              <a:t>scan_ssid</a:t>
            </a:r>
            <a:r>
              <a:rPr lang="en-US" sz="1800" dirty="0"/>
              <a:t>=1</a:t>
            </a:r>
            <a:br>
              <a:rPr lang="en-US" sz="1800" dirty="0"/>
            </a:br>
            <a:r>
              <a:rPr lang="en-US" sz="1800" dirty="0"/>
              <a:t>	proto=WPA RSN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key_mgmt</a:t>
            </a:r>
            <a:r>
              <a:rPr lang="en-US" sz="1800" dirty="0"/>
              <a:t>=WPA-EAP IEEE8021X</a:t>
            </a:r>
            <a:br>
              <a:rPr lang="en-US" sz="1800" dirty="0"/>
            </a:br>
            <a:r>
              <a:rPr lang="en-US" sz="1800" dirty="0"/>
              <a:t>	pairwise=CCMP TKIP</a:t>
            </a:r>
            <a:br>
              <a:rPr lang="en-US" sz="1800" dirty="0"/>
            </a:br>
            <a:r>
              <a:rPr lang="en-US" sz="1800" dirty="0"/>
              <a:t>	group=CCMP TKIP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auth_alg</a:t>
            </a:r>
            <a:r>
              <a:rPr lang="en-US" sz="1800" dirty="0"/>
              <a:t>=OPEN LEAP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eap</a:t>
            </a:r>
            <a:r>
              <a:rPr lang="en-US" sz="1800" dirty="0"/>
              <a:t>=PEAP</a:t>
            </a:r>
            <a:br>
              <a:rPr lang="en-US" sz="1800" dirty="0"/>
            </a:br>
            <a:r>
              <a:rPr lang="en-US" sz="1800" dirty="0"/>
              <a:t>	identity=“</a:t>
            </a:r>
            <a:r>
              <a:rPr lang="en-US" sz="1800" dirty="0" err="1"/>
              <a:t>useridForMe</a:t>
            </a:r>
            <a:r>
              <a:rPr lang="en-US" sz="1800" dirty="0"/>
              <a:t>“</a:t>
            </a:r>
            <a:br>
              <a:rPr lang="en-US" sz="1800" dirty="0"/>
            </a:br>
            <a:r>
              <a:rPr lang="en-US" sz="1800" dirty="0"/>
              <a:t>	password=“</a:t>
            </a:r>
            <a:r>
              <a:rPr lang="en-US" sz="1800" dirty="0" err="1"/>
              <a:t>ReallyReallySecure</a:t>
            </a:r>
            <a:r>
              <a:rPr lang="en-US" sz="1800" dirty="0"/>
              <a:t>“</a:t>
            </a:r>
            <a:br>
              <a:rPr lang="en-US" sz="1800" dirty="0"/>
            </a:br>
            <a:r>
              <a:rPr lang="en-US" sz="1800" dirty="0"/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3DA0-F436-4D0F-9ABB-5CC8FA5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5757-0618-47CB-8B07-A0A507B5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2F1C-FBDA-4394-ABE6-BC11D936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now you’re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FB51-9D7B-4625-A771-EECD0FB5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actually doesn’t help you too much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 you find the system on the network?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Presumably you want to connect to it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DC0E-8E80-41A3-8FF7-66F8040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5C15-CFB8-4D2C-996B-DD13087B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9427-7411-4608-8923-71D00F91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brings us to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EEFE-4A04-4FC6-B6A2-64FCC730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system in the classroom.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Arduino and Feather are easy. Plug in to a laptop or desktop (either a lab system or the student’s) and go. The GUI runs on Windows, Linux, and the Mac.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what about a Raspberry Pi?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98EB-DACF-4501-8ED7-4045A851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3B15-C53B-44E3-83C8-CF6C3EC7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CE8E-1143-4B90-AEE0-A426C758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Raspberry Pi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BC6C-D236-46D0-A4FD-E0203225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plugs in Raspberry Pi</a:t>
            </a:r>
          </a:p>
          <a:p>
            <a:pPr lvl="1"/>
            <a:r>
              <a:rPr lang="en-US" dirty="0"/>
              <a:t>Typically from a battery pack (cellphone charger)</a:t>
            </a:r>
          </a:p>
          <a:p>
            <a:r>
              <a:rPr lang="en-US" dirty="0"/>
              <a:t>Raspberry Pi boots up and must:</a:t>
            </a:r>
          </a:p>
          <a:p>
            <a:pPr lvl="1"/>
            <a:r>
              <a:rPr lang="en-US" dirty="0"/>
              <a:t>Start a remote desktop (VNC)</a:t>
            </a:r>
          </a:p>
          <a:p>
            <a:pPr lvl="1"/>
            <a:r>
              <a:rPr lang="en-US" dirty="0"/>
              <a:t>Find its IP address and tells the student </a:t>
            </a:r>
            <a:br>
              <a:rPr lang="en-US" dirty="0"/>
            </a:br>
            <a:r>
              <a:rPr lang="en-US" dirty="0"/>
              <a:t>(Python -&gt; Twitter)</a:t>
            </a:r>
          </a:p>
          <a:p>
            <a:pPr lvl="1"/>
            <a:r>
              <a:rPr lang="en-US" dirty="0"/>
              <a:t>Student can use VNC from a lab system or laptop to connect to the Raspberry Pi and run their program.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9C88-FD71-4751-9DCA-5708F9C7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E345-4A27-45F6-8331-4A313483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2F1C-FBDA-4394-ABE6-BC11D936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required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FB51-9D7B-4625-A771-EECD0FB5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Use the @reboot feature of Crontab: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100" dirty="0"/>
              <a:t># Edit this file to introduce tasks to be run by </a:t>
            </a:r>
            <a:r>
              <a:rPr lang="en-US" sz="2100" dirty="0" err="1"/>
              <a:t>cron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Each task to run has to be defined through a single line</a:t>
            </a:r>
          </a:p>
          <a:p>
            <a:pPr marL="0" indent="0">
              <a:buNone/>
            </a:pPr>
            <a:r>
              <a:rPr lang="en-US" sz="2100" dirty="0"/>
              <a:t># indicating with different fields when the task will be run</a:t>
            </a:r>
          </a:p>
          <a:p>
            <a:pPr marL="0" indent="0">
              <a:buNone/>
            </a:pPr>
            <a:r>
              <a:rPr lang="en-US" sz="2100" dirty="0"/>
              <a:t># and what command to run for the task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To define the time you can provide concrete values for</a:t>
            </a:r>
          </a:p>
          <a:p>
            <a:pPr marL="0" indent="0">
              <a:buNone/>
            </a:pPr>
            <a:r>
              <a:rPr lang="en-US" sz="2100" dirty="0"/>
              <a:t># minute (m), hour (h), day of month (</a:t>
            </a:r>
            <a:r>
              <a:rPr lang="en-US" sz="2100" dirty="0" err="1"/>
              <a:t>dom</a:t>
            </a:r>
            <a:r>
              <a:rPr lang="en-US" sz="2100" dirty="0"/>
              <a:t>), month (mon),</a:t>
            </a:r>
          </a:p>
          <a:p>
            <a:pPr marL="0" indent="0">
              <a:buNone/>
            </a:pPr>
            <a:r>
              <a:rPr lang="en-US" sz="2100" dirty="0"/>
              <a:t># and day of week (</a:t>
            </a:r>
            <a:r>
              <a:rPr lang="en-US" sz="2100" dirty="0" err="1"/>
              <a:t>dow</a:t>
            </a:r>
            <a:r>
              <a:rPr lang="en-US" sz="2100" dirty="0"/>
              <a:t>) or use '*' in these fields (for 'any').# </a:t>
            </a:r>
          </a:p>
          <a:p>
            <a:pPr marL="0" indent="0">
              <a:buNone/>
            </a:pPr>
            <a:r>
              <a:rPr lang="en-US" sz="2100" dirty="0"/>
              <a:t># Notice that tasks will be started based on the </a:t>
            </a:r>
            <a:r>
              <a:rPr lang="en-US" sz="2100" dirty="0" err="1"/>
              <a:t>cron's</a:t>
            </a:r>
            <a:r>
              <a:rPr lang="en-US" sz="2100" dirty="0"/>
              <a:t> system</a:t>
            </a:r>
          </a:p>
          <a:p>
            <a:pPr marL="0" indent="0">
              <a:buNone/>
            </a:pPr>
            <a:r>
              <a:rPr lang="en-US" sz="2100" dirty="0"/>
              <a:t># daemon's notion of time and </a:t>
            </a:r>
            <a:r>
              <a:rPr lang="en-US" sz="2100" dirty="0" err="1"/>
              <a:t>timezones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Output of the crontab jobs (including errors) is sent through</a:t>
            </a:r>
          </a:p>
          <a:p>
            <a:pPr marL="0" indent="0">
              <a:buNone/>
            </a:pPr>
            <a:r>
              <a:rPr lang="en-US" sz="2100" dirty="0"/>
              <a:t># email to the user the crontab file belongs to (unless redirected).</a:t>
            </a:r>
          </a:p>
          <a:p>
            <a:pPr marL="0" indent="0">
              <a:buNone/>
            </a:pPr>
            <a:r>
              <a:rPr lang="en-US" sz="2100" dirty="0"/>
              <a:t>#</a:t>
            </a:r>
          </a:p>
          <a:p>
            <a:pPr marL="0" indent="0">
              <a:buNone/>
            </a:pPr>
            <a:r>
              <a:rPr lang="en-US" sz="2100" dirty="0"/>
              <a:t># For example, you can run a backup of all your user accounts</a:t>
            </a:r>
          </a:p>
          <a:p>
            <a:pPr marL="0" indent="0">
              <a:buNone/>
            </a:pPr>
            <a:r>
              <a:rPr lang="en-US" sz="2100" dirty="0"/>
              <a:t># at 5 </a:t>
            </a:r>
            <a:r>
              <a:rPr lang="en-US" sz="2100" dirty="0" err="1"/>
              <a:t>a.m</a:t>
            </a:r>
            <a:r>
              <a:rPr lang="en-US" sz="2100" dirty="0"/>
              <a:t> every week with:</a:t>
            </a:r>
          </a:p>
          <a:p>
            <a:pPr marL="0" indent="0">
              <a:buNone/>
            </a:pPr>
            <a:r>
              <a:rPr lang="en-US" sz="2100" dirty="0"/>
              <a:t># 0 5 * * 1 tar -</a:t>
            </a:r>
            <a:r>
              <a:rPr lang="en-US" sz="2100" dirty="0" err="1"/>
              <a:t>zcf</a:t>
            </a:r>
            <a:r>
              <a:rPr lang="en-US" sz="2100" dirty="0"/>
              <a:t> /</a:t>
            </a:r>
            <a:r>
              <a:rPr lang="en-US" sz="2100" dirty="0" err="1"/>
              <a:t>var</a:t>
            </a:r>
            <a:r>
              <a:rPr lang="en-US" sz="2100" dirty="0"/>
              <a:t>/backups/home.tgz /home/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For more information see the manual pages of crontab(5) and </a:t>
            </a:r>
            <a:r>
              <a:rPr lang="en-US" sz="2100" dirty="0" err="1"/>
              <a:t>cron</a:t>
            </a:r>
            <a:r>
              <a:rPr lang="en-US" sz="2100" dirty="0"/>
              <a:t>(8)</a:t>
            </a:r>
          </a:p>
          <a:p>
            <a:pPr marL="0" indent="0">
              <a:buNone/>
            </a:pPr>
            <a:r>
              <a:rPr lang="en-US" sz="2100" dirty="0"/>
              <a:t># </a:t>
            </a:r>
          </a:p>
          <a:p>
            <a:pPr marL="0" indent="0">
              <a:buNone/>
            </a:pPr>
            <a:r>
              <a:rPr lang="en-US" sz="2100" dirty="0"/>
              <a:t># m h  </a:t>
            </a:r>
            <a:r>
              <a:rPr lang="en-US" sz="2100" dirty="0" err="1"/>
              <a:t>dom</a:t>
            </a:r>
            <a:r>
              <a:rPr lang="en-US" sz="2100" dirty="0"/>
              <a:t> mon </a:t>
            </a:r>
            <a:r>
              <a:rPr lang="en-US" sz="2100" dirty="0" err="1"/>
              <a:t>dow</a:t>
            </a:r>
            <a:r>
              <a:rPr lang="en-US" sz="2100" dirty="0"/>
              <a:t>   command</a:t>
            </a:r>
          </a:p>
          <a:p>
            <a:pPr marL="0" indent="0">
              <a:buNone/>
            </a:pPr>
            <a:r>
              <a:rPr lang="en-US" sz="2500" b="1" dirty="0"/>
              <a:t>@reboot export USER="</a:t>
            </a:r>
            <a:r>
              <a:rPr lang="en-US" sz="2500" b="1" dirty="0" err="1"/>
              <a:t>pi";export</a:t>
            </a:r>
            <a:r>
              <a:rPr lang="en-US" sz="2500" b="1" dirty="0"/>
              <a:t> HOME=/home/</a:t>
            </a:r>
            <a:r>
              <a:rPr lang="en-US" sz="2500" b="1" dirty="0" err="1"/>
              <a:t>pi;tightvncserver</a:t>
            </a:r>
            <a:r>
              <a:rPr lang="en-US" sz="2500" b="1" dirty="0"/>
              <a:t> &gt;&gt; /home/pi/reboot.log 2&gt;&amp;1</a:t>
            </a:r>
          </a:p>
          <a:p>
            <a:pPr marL="0" indent="0">
              <a:buNone/>
            </a:pPr>
            <a:r>
              <a:rPr lang="en-US" sz="2500" b="1" dirty="0"/>
              <a:t>@reboot sleep 30;cd /home/pi;python3 tweetIPAddress.py &gt;&gt; /home/pi/reboot.log 2&gt;&amp;1</a:t>
            </a:r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DC0E-8E80-41A3-8FF7-66F8040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5C15-CFB8-4D2C-996B-DD13087B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6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1E00-A6C9-45E7-AED7-879B38F4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603B-FF94-41A9-ABA3-18895743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Python API for Twitter</a:t>
            </a:r>
          </a:p>
          <a:p>
            <a:pPr lvl="1"/>
            <a:r>
              <a:rPr lang="en-US" dirty="0"/>
              <a:t>Actually, there are several. This is just one method.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Twitter direct message</a:t>
            </a:r>
          </a:p>
          <a:p>
            <a:pPr lvl="1"/>
            <a:r>
              <a:rPr lang="en-US" dirty="0"/>
              <a:t>Only the recipient will see the message.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sequence number</a:t>
            </a:r>
          </a:p>
          <a:p>
            <a:pPr lvl="1"/>
            <a:r>
              <a:rPr lang="en-US" dirty="0"/>
              <a:t>Otherwise if the IP address doesn’t change Twitter thinks the message is a duplicate and rejects it.</a:t>
            </a:r>
          </a:p>
          <a:p>
            <a:pPr lvl="1"/>
            <a:r>
              <a:rPr lang="en-US" dirty="0"/>
              <a:t>You’d know it was the same as the last time … but might not remember the old IP address.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6EB1-3921-4EAA-82BB-3893D9AA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F825-72A4-4C9A-8088-5AB7B585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455B-7846-4E98-AAAB-8F20A9E6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Twitter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C3934-B949-4376-AAD9-447B8E00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8251-EC8F-4EB7-8311-B5199A4C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593BD9-BDCD-42D9-B4A9-7C639E21A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47417"/>
            <a:ext cx="8334013" cy="28315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This page is where you generate the tokens: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+mn-lt"/>
                <a:cs typeface="Arial" panose="020B0604020202020204" pitchFamily="34" charset="0"/>
                <a:hlinkClick r:id="rId3"/>
              </a:rPr>
              <a:t>https://developer.twitter.com/en/docs/basics/authentication/guides/access-tokens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The python library I'm using is this one: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+mn-lt"/>
                <a:cs typeface="Arial" panose="020B0604020202020204" pitchFamily="34" charset="0"/>
                <a:hlinkClick r:id="rId4"/>
              </a:rPr>
              <a:t>https://pypi.python.org/pypi/twitter</a:t>
            </a:r>
            <a:br>
              <a:rPr lang="en-US" altLang="en-US" sz="1800" dirty="0">
                <a:solidFill>
                  <a:srgbClr val="1155CC"/>
                </a:solidFill>
                <a:latin typeface="+mn-lt"/>
                <a:cs typeface="Arial" panose="020B0604020202020204" pitchFamily="34" charset="0"/>
              </a:rPr>
            </a:br>
            <a:endParaRPr lang="en-US" altLang="en-US" sz="1800" dirty="0">
              <a:latin typeface="+mn-lt"/>
              <a:cs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The following code is derived from the examples 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pypi’s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 twitter page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5" name="click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3B9E-016E-49E6-995D-24A2540D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Twitter to send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A8CC-A2D0-4909-9D9D-2CF9E812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from twitter import Twitter, OAuth</a:t>
            </a:r>
          </a:p>
          <a:p>
            <a:pPr marL="0" indent="0">
              <a:buNone/>
            </a:pPr>
            <a:r>
              <a:rPr lang="en-US" sz="4400" dirty="0"/>
              <a:t>import subprocess</a:t>
            </a:r>
          </a:p>
          <a:p>
            <a:pPr marL="0" indent="0">
              <a:buNone/>
            </a:pPr>
            <a:r>
              <a:rPr lang="en-US" sz="4400" dirty="0"/>
              <a:t>from datetime import datetime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try: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fileVar</a:t>
            </a:r>
            <a:r>
              <a:rPr lang="en-US" sz="4400" dirty="0"/>
              <a:t> = open("/home/pi/lastTweetSeq.txt", "r")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lastTweet</a:t>
            </a:r>
            <a:r>
              <a:rPr lang="en-US" sz="4400" dirty="0"/>
              <a:t> = </a:t>
            </a:r>
            <a:r>
              <a:rPr lang="en-US" sz="4400" dirty="0" err="1"/>
              <a:t>fileVar.read</a:t>
            </a:r>
            <a:r>
              <a:rPr lang="en-US" sz="4400" dirty="0"/>
              <a:t>()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lastTweetSeq</a:t>
            </a:r>
            <a:r>
              <a:rPr lang="en-US" sz="4400" dirty="0"/>
              <a:t> = </a:t>
            </a:r>
            <a:r>
              <a:rPr lang="en-US" sz="4400" dirty="0" err="1"/>
              <a:t>int</a:t>
            </a:r>
            <a:r>
              <a:rPr lang="en-US" sz="4400" dirty="0"/>
              <a:t>(</a:t>
            </a:r>
            <a:r>
              <a:rPr lang="en-US" sz="4400" dirty="0" err="1"/>
              <a:t>lastTweet</a:t>
            </a:r>
            <a:r>
              <a:rPr lang="en-US" sz="4400" dirty="0"/>
              <a:t>) + 1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fileVar.close</a:t>
            </a:r>
            <a:r>
              <a:rPr lang="en-US" sz="4400" dirty="0"/>
              <a:t>()</a:t>
            </a:r>
          </a:p>
          <a:p>
            <a:pPr marL="0" indent="0">
              <a:buNone/>
            </a:pPr>
            <a:r>
              <a:rPr lang="en-US" sz="4400" dirty="0"/>
              <a:t>except </a:t>
            </a:r>
            <a:r>
              <a:rPr lang="en-US" sz="4400" dirty="0" err="1"/>
              <a:t>FileNotFoundError</a:t>
            </a:r>
            <a:r>
              <a:rPr lang="en-US" sz="4400" dirty="0"/>
              <a:t>: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lastTweetSeq</a:t>
            </a:r>
            <a:r>
              <a:rPr lang="en-US" sz="4400" dirty="0"/>
              <a:t> = 0</a:t>
            </a:r>
          </a:p>
          <a:p>
            <a:pPr marL="0" indent="0">
              <a:buNone/>
            </a:pPr>
            <a:r>
              <a:rPr lang="en-US" sz="4400" dirty="0" err="1"/>
              <a:t>fileVar</a:t>
            </a:r>
            <a:r>
              <a:rPr lang="en-US" sz="4400" dirty="0"/>
              <a:t> = open("/home/pi/lastTweetSeq.txt", "w")</a:t>
            </a:r>
          </a:p>
          <a:p>
            <a:pPr marL="0" indent="0">
              <a:buNone/>
            </a:pPr>
            <a:r>
              <a:rPr lang="en-US" sz="4400" dirty="0" err="1"/>
              <a:t>fileVar.write</a:t>
            </a:r>
            <a:r>
              <a:rPr lang="en-US" sz="4400" dirty="0"/>
              <a:t>(</a:t>
            </a:r>
            <a:r>
              <a:rPr lang="en-US" sz="4400" dirty="0" err="1"/>
              <a:t>str</a:t>
            </a:r>
            <a:r>
              <a:rPr lang="en-US" sz="4400" dirty="0"/>
              <a:t>(</a:t>
            </a:r>
            <a:r>
              <a:rPr lang="en-US" sz="4400" dirty="0" err="1"/>
              <a:t>lastTweetSeq</a:t>
            </a:r>
            <a:r>
              <a:rPr lang="en-US" sz="4400" dirty="0"/>
              <a:t>) + "\n")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myIP</a:t>
            </a:r>
            <a:r>
              <a:rPr lang="en-US" sz="4400" dirty="0"/>
              <a:t> = </a:t>
            </a:r>
            <a:r>
              <a:rPr lang="en-US" sz="4400" dirty="0" err="1"/>
              <a:t>subprocess.Popen</a:t>
            </a:r>
            <a:r>
              <a:rPr lang="en-US" sz="4400" dirty="0"/>
              <a:t>("hostname -I", shell=True, </a:t>
            </a:r>
            <a:r>
              <a:rPr lang="en-US" sz="4400" dirty="0" err="1"/>
              <a:t>stdout</a:t>
            </a:r>
            <a:r>
              <a:rPr lang="en-US" sz="4400" dirty="0"/>
              <a:t>=</a:t>
            </a:r>
            <a:r>
              <a:rPr lang="en-US" sz="4400" dirty="0" err="1"/>
              <a:t>subprocess.PIPE</a:t>
            </a:r>
            <a:r>
              <a:rPr lang="en-US" sz="4400" dirty="0"/>
              <a:t>).</a:t>
            </a:r>
            <a:r>
              <a:rPr lang="en-US" sz="4400" dirty="0" err="1"/>
              <a:t>stdout.read</a:t>
            </a:r>
            <a:r>
              <a:rPr lang="en-US" sz="4400" dirty="0"/>
              <a:t>()</a:t>
            </a:r>
          </a:p>
          <a:p>
            <a:pPr marL="0" indent="0">
              <a:buNone/>
            </a:pPr>
            <a:r>
              <a:rPr lang="en-US" sz="4400" dirty="0" err="1"/>
              <a:t>myIPstr</a:t>
            </a:r>
            <a:r>
              <a:rPr lang="en-US" sz="4400" dirty="0"/>
              <a:t> = </a:t>
            </a:r>
            <a:r>
              <a:rPr lang="en-US" sz="4400" dirty="0" err="1"/>
              <a:t>str</a:t>
            </a:r>
            <a:r>
              <a:rPr lang="en-US" sz="4400" dirty="0"/>
              <a:t>(</a:t>
            </a:r>
            <a:r>
              <a:rPr lang="en-US" sz="4400" dirty="0" err="1"/>
              <a:t>myIP.strip</a:t>
            </a:r>
            <a:r>
              <a:rPr lang="en-US" sz="4400" dirty="0"/>
              <a:t>())</a:t>
            </a:r>
          </a:p>
          <a:p>
            <a:pPr marL="0" indent="0">
              <a:buNone/>
            </a:pPr>
            <a:r>
              <a:rPr lang="en-US" sz="4400" dirty="0" err="1"/>
              <a:t>myIPstr</a:t>
            </a:r>
            <a:r>
              <a:rPr lang="en-US" sz="4400" dirty="0"/>
              <a:t> = </a:t>
            </a:r>
            <a:r>
              <a:rPr lang="en-US" sz="4400" dirty="0" err="1"/>
              <a:t>myIPstr.replace</a:t>
            </a:r>
            <a:r>
              <a:rPr lang="en-US" sz="4400" dirty="0"/>
              <a:t>("'","").replace("b","")</a:t>
            </a:r>
          </a:p>
          <a:p>
            <a:pPr marL="0" indent="0">
              <a:buNone/>
            </a:pPr>
            <a:r>
              <a:rPr lang="en-US" sz="4400" dirty="0"/>
              <a:t>print(</a:t>
            </a:r>
            <a:r>
              <a:rPr lang="en-US" sz="4400" dirty="0" err="1"/>
              <a:t>str</a:t>
            </a:r>
            <a:r>
              <a:rPr lang="en-US" sz="4400" dirty="0"/>
              <a:t>(</a:t>
            </a:r>
            <a:r>
              <a:rPr lang="en-US" sz="4400" dirty="0" err="1"/>
              <a:t>datetime.now</a:t>
            </a:r>
            <a:r>
              <a:rPr lang="en-US" sz="4400" dirty="0"/>
              <a:t>()) + " " + </a:t>
            </a:r>
            <a:r>
              <a:rPr lang="en-US" sz="4400" dirty="0" err="1"/>
              <a:t>myIPstr</a:t>
            </a:r>
            <a:r>
              <a:rPr lang="en-US" sz="4400" dirty="0"/>
              <a:t>)</a:t>
            </a:r>
          </a:p>
          <a:p>
            <a:pPr marL="0" indent="0">
              <a:buNone/>
            </a:pPr>
            <a:r>
              <a:rPr lang="en-US" sz="4400" dirty="0"/>
              <a:t>tweet = 'Raspberry Pi connected at ' + </a:t>
            </a:r>
            <a:r>
              <a:rPr lang="en-US" sz="4400" dirty="0" err="1"/>
              <a:t>myIPstr</a:t>
            </a:r>
            <a:r>
              <a:rPr lang="en-US" sz="4400" dirty="0"/>
              <a:t> + " (" + </a:t>
            </a:r>
            <a:r>
              <a:rPr lang="en-US" sz="4400" dirty="0" err="1"/>
              <a:t>str</a:t>
            </a:r>
            <a:r>
              <a:rPr lang="en-US" sz="4400" dirty="0"/>
              <a:t>(</a:t>
            </a:r>
            <a:r>
              <a:rPr lang="en-US" sz="4400" dirty="0" err="1"/>
              <a:t>lastTweetSeq</a:t>
            </a:r>
            <a:r>
              <a:rPr lang="en-US" sz="4400" dirty="0"/>
              <a:t>) + ")"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token="</a:t>
            </a:r>
            <a:r>
              <a:rPr lang="en-US" sz="4400" dirty="0" err="1"/>
              <a:t>xxxx</a:t>
            </a:r>
            <a:r>
              <a:rPr lang="en-US" sz="4400" dirty="0"/>
              <a:t>"</a:t>
            </a:r>
          </a:p>
          <a:p>
            <a:pPr marL="0" indent="0">
              <a:buNone/>
            </a:pPr>
            <a:r>
              <a:rPr lang="en-US" sz="4400" dirty="0" err="1"/>
              <a:t>token_secret</a:t>
            </a:r>
            <a:r>
              <a:rPr lang="en-US" sz="4400" dirty="0"/>
              <a:t>="</a:t>
            </a:r>
            <a:r>
              <a:rPr lang="en-US" sz="4400" dirty="0" err="1"/>
              <a:t>xxxx</a:t>
            </a:r>
            <a:r>
              <a:rPr lang="en-US" sz="4400" dirty="0"/>
              <a:t>"</a:t>
            </a:r>
          </a:p>
          <a:p>
            <a:pPr marL="0" indent="0">
              <a:buNone/>
            </a:pPr>
            <a:r>
              <a:rPr lang="en-US" sz="4400" dirty="0" err="1"/>
              <a:t>consumer_key</a:t>
            </a:r>
            <a:r>
              <a:rPr lang="en-US" sz="4400" dirty="0"/>
              <a:t>="</a:t>
            </a:r>
            <a:r>
              <a:rPr lang="en-US" sz="4400" dirty="0" err="1"/>
              <a:t>xxxx</a:t>
            </a:r>
            <a:r>
              <a:rPr lang="en-US" sz="4400" dirty="0"/>
              <a:t>"</a:t>
            </a:r>
          </a:p>
          <a:p>
            <a:pPr marL="0" indent="0">
              <a:buNone/>
            </a:pPr>
            <a:r>
              <a:rPr lang="en-US" sz="4400" dirty="0" err="1"/>
              <a:t>consumer_secret</a:t>
            </a:r>
            <a:r>
              <a:rPr lang="en-US" sz="4400" dirty="0"/>
              <a:t>="</a:t>
            </a:r>
            <a:r>
              <a:rPr lang="en-US" sz="4400" dirty="0" err="1"/>
              <a:t>xxxx</a:t>
            </a:r>
            <a:r>
              <a:rPr lang="en-US" sz="4400" dirty="0"/>
              <a:t>"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twitter = Twitter(</a:t>
            </a:r>
            <a:r>
              <a:rPr lang="en-US" sz="4400" dirty="0" err="1"/>
              <a:t>auth</a:t>
            </a:r>
            <a:r>
              <a:rPr lang="en-US" sz="4400" dirty="0"/>
              <a:t>=OAuth(token, </a:t>
            </a:r>
            <a:r>
              <a:rPr lang="en-US" sz="4400" dirty="0" err="1"/>
              <a:t>token_secret</a:t>
            </a:r>
            <a:r>
              <a:rPr lang="en-US" sz="4400" dirty="0"/>
              <a:t>, </a:t>
            </a:r>
            <a:r>
              <a:rPr lang="en-US" sz="4400" dirty="0" err="1"/>
              <a:t>consumer_key</a:t>
            </a:r>
            <a:r>
              <a:rPr lang="en-US" sz="4400" dirty="0"/>
              <a:t>, </a:t>
            </a:r>
            <a:r>
              <a:rPr lang="en-US" sz="4400" dirty="0" err="1"/>
              <a:t>consumer_secret</a:t>
            </a:r>
            <a:r>
              <a:rPr lang="en-US" sz="4400" dirty="0"/>
              <a:t>))</a:t>
            </a:r>
          </a:p>
          <a:p>
            <a:pPr marL="0" indent="0">
              <a:buNone/>
            </a:pPr>
            <a:r>
              <a:rPr lang="en-US" sz="4400" dirty="0" err="1"/>
              <a:t>twitter.statuses.update</a:t>
            </a:r>
            <a:r>
              <a:rPr lang="en-US" sz="4400" dirty="0"/>
              <a:t>(status=tweet)</a:t>
            </a:r>
          </a:p>
          <a:p>
            <a:pPr marL="0" indent="0">
              <a:buNone/>
            </a:pPr>
            <a:r>
              <a:rPr lang="en-US" sz="4400" dirty="0" err="1"/>
              <a:t>twitter.direct_messages.new</a:t>
            </a:r>
            <a:r>
              <a:rPr lang="en-US" sz="4400" dirty="0"/>
              <a:t>(user="</a:t>
            </a:r>
            <a:r>
              <a:rPr lang="en-US" sz="4400" dirty="0" err="1"/>
              <a:t>uuuu</a:t>
            </a:r>
            <a:r>
              <a:rPr lang="en-US" sz="4400" dirty="0"/>
              <a:t>", text=tweet)</a:t>
            </a:r>
            <a:endParaRPr lang="en-US" sz="3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4FD1-F1FF-4661-B881-099E60A4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71C3-1339-48CB-AF85-E068D3AB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 there are zillions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612" y="1525807"/>
            <a:ext cx="715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2008: Estimated 30 embedded devices per person in the Developed World</a:t>
            </a:r>
          </a:p>
        </p:txBody>
      </p:sp>
      <p:sp>
        <p:nvSpPr>
          <p:cNvPr id="6" name="Oval 5"/>
          <p:cNvSpPr/>
          <p:nvPr/>
        </p:nvSpPr>
        <p:spPr>
          <a:xfrm>
            <a:off x="992205" y="27432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6610" y="3820758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7975" y="2527151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98610" y="414169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01805" y="33528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6692" y="2528047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2400" y="243481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7689" y="321205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36094" y="4547796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66525" y="4844526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43963" y="39624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18412" y="32766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0311" y="4615926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62200" y="51816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8489" y="37338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60007" y="32004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47800" y="230124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73499" y="38100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96329" y="423582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15530" y="43434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46210" y="5586805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83586" y="49530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15529" y="48768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99662" y="344065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72271" y="28194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00267" y="55626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17788" y="4478768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2929" y="3212054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2817" y="5181600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48802" y="2527151"/>
            <a:ext cx="4555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08309" y="2462692"/>
            <a:ext cx="3566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Coffee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Automobile ECM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Programmable Thermostat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(HDTV is part of “Zero Delay”)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Refrigerator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Smartwatch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75799" y="6111110"/>
            <a:ext cx="659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Ebert, C., Jones, C., Embedded Software: Facts, Figures, and Future, IEEE Computer, 42 (4), 42-52, 2009</a:t>
            </a:r>
          </a:p>
        </p:txBody>
      </p:sp>
    </p:spTree>
    <p:extLst>
      <p:ext uri="{BB962C8B-B14F-4D97-AF65-F5344CB8AC3E}">
        <p14:creationId xmlns:p14="http://schemas.microsoft.com/office/powerpoint/2010/main" val="4651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5A20-5B19-4CEF-BF88-1E2320D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VNC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AA59-21F1-4F90-895F-1B13485D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receive the Twitter direct message, you can use VNC Viewer to connect to the Raspberry Pi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you have a virtual desktop onto the </a:t>
            </a:r>
            <a:r>
              <a:rPr lang="en-US" dirty="0" err="1"/>
              <a:t>RPi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another method that’s just popped up online. You can use SSH over Bluetooth.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2B62-02E7-41F5-A50B-21CBB6A2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C424-D1AC-4F9E-A569-FE5546DD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F21EA6-382D-4E93-8C7A-00E50A50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Servos, Arduino and Raspberry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B7AF-5051-49EE-8EF7-40C9490C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123C-BC29-4B90-AC72-B8D495D4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: Pulse Wave Modulation</a:t>
            </a:r>
          </a:p>
          <a:p>
            <a:pPr lvl="1"/>
            <a:r>
              <a:rPr lang="en-US" dirty="0"/>
              <a:t>More efficient then running the motor at half power.</a:t>
            </a:r>
          </a:p>
          <a:p>
            <a:pPr lvl="1"/>
            <a:r>
              <a:rPr lang="en-US" dirty="0"/>
              <a:t>Pulses the  motor at full power for a percentage of the time, allowing it to look like it is running at a lower power.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Motors with positional awareness</a:t>
            </a:r>
          </a:p>
          <a:p>
            <a:r>
              <a:rPr lang="en-US" dirty="0"/>
              <a:t>Move in precise rotations per pulse</a:t>
            </a:r>
          </a:p>
          <a:p>
            <a:r>
              <a:rPr lang="en-US" dirty="0"/>
              <a:t>Can be used in a continuous mode</a:t>
            </a:r>
          </a:p>
          <a:p>
            <a:r>
              <a:rPr lang="en-US" dirty="0"/>
              <a:t>Has a built in brake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Redneck Rover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" b="15419"/>
          <a:stretch/>
        </p:blipFill>
        <p:spPr>
          <a:xfrm>
            <a:off x="1752600" y="1066800"/>
            <a:ext cx="5871450" cy="3453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22009" r="4436" b="16311"/>
          <a:stretch/>
        </p:blipFill>
        <p:spPr>
          <a:xfrm>
            <a:off x="3695700" y="4887957"/>
            <a:ext cx="46482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t="1641" r="3601" b="7062"/>
          <a:stretch/>
        </p:blipFill>
        <p:spPr>
          <a:xfrm>
            <a:off x="800100" y="4772525"/>
            <a:ext cx="2585109" cy="20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6" name="click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9060D-7796-4995-8AB3-90A363F8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936BD-F458-44A4-8F05-A9BA8F38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AE5EF-0D69-4717-9575-E6FA67D4872D}"/>
              </a:ext>
            </a:extLst>
          </p:cNvPr>
          <p:cNvSpPr/>
          <p:nvPr/>
        </p:nvSpPr>
        <p:spPr>
          <a:xfrm>
            <a:off x="1600200" y="914400"/>
            <a:ext cx="6553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moveMotors</a:t>
            </a:r>
            <a:r>
              <a:rPr lang="en-US" sz="1200" dirty="0"/>
              <a:t>(){</a:t>
            </a:r>
          </a:p>
          <a:p>
            <a:r>
              <a:rPr lang="en-US" sz="1200" dirty="0"/>
              <a:t>  //set motor direction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PIDParameters</a:t>
            </a:r>
            <a:r>
              <a:rPr lang="en-US" sz="1200" dirty="0"/>
              <a:t>[6]&lt;0){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dirpinL</a:t>
            </a:r>
            <a:r>
              <a:rPr lang="en-US" sz="1200" dirty="0"/>
              <a:t>, LOW);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else{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dirpinL</a:t>
            </a:r>
            <a:r>
              <a:rPr lang="en-US" sz="1200" dirty="0"/>
              <a:t>, HIGH);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PIDParameters</a:t>
            </a:r>
            <a:r>
              <a:rPr lang="en-US" sz="1200" dirty="0"/>
              <a:t>[7]&lt;0){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dirpinR</a:t>
            </a:r>
            <a:r>
              <a:rPr lang="en-US" sz="1200" dirty="0"/>
              <a:t>, LOW);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else{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dirpinR</a:t>
            </a:r>
            <a:r>
              <a:rPr lang="en-US" sz="1200" dirty="0"/>
              <a:t>, HIGH);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else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leftMotorPower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(abs(</a:t>
            </a:r>
            <a:r>
              <a:rPr lang="en-US" sz="1200" dirty="0" err="1"/>
              <a:t>PIDParameters</a:t>
            </a:r>
            <a:r>
              <a:rPr lang="en-US" sz="1200" dirty="0"/>
              <a:t>[6]));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rightMotorPower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(abs(</a:t>
            </a:r>
            <a:r>
              <a:rPr lang="en-US" sz="1200" dirty="0" err="1"/>
              <a:t>PIDParameters</a:t>
            </a:r>
            <a:r>
              <a:rPr lang="en-US" sz="1200" dirty="0"/>
              <a:t>[7]));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leftMotorPower</a:t>
            </a:r>
            <a:r>
              <a:rPr lang="en-US" sz="1200" dirty="0"/>
              <a:t> &gt; 250) { //limit the motor power to half for testing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leftMotorPower</a:t>
            </a:r>
            <a:r>
              <a:rPr lang="en-US" sz="1200" dirty="0"/>
              <a:t> = 250; 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rightMotorPower</a:t>
            </a:r>
            <a:r>
              <a:rPr lang="en-US" sz="1200" dirty="0"/>
              <a:t> &gt; 250)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rightMotorPower</a:t>
            </a:r>
            <a:r>
              <a:rPr lang="en-US" sz="1200" dirty="0"/>
              <a:t> = 250; 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analogWrite</a:t>
            </a:r>
            <a:r>
              <a:rPr lang="en-US" sz="1200" dirty="0"/>
              <a:t>(</a:t>
            </a:r>
            <a:r>
              <a:rPr lang="en-US" sz="1200" dirty="0" err="1"/>
              <a:t>pwmpinL,leftMotorPower</a:t>
            </a:r>
            <a:r>
              <a:rPr lang="en-US" sz="1200" dirty="0"/>
              <a:t>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analogWrite</a:t>
            </a:r>
            <a:r>
              <a:rPr lang="en-US" sz="1200" dirty="0"/>
              <a:t>(</a:t>
            </a:r>
            <a:r>
              <a:rPr lang="en-US" sz="1200" dirty="0" err="1"/>
              <a:t>pwmpinR,rightMotorPower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AF0D4-D6E3-45F8-AF83-1E04DD80C6DE}"/>
              </a:ext>
            </a:extLst>
          </p:cNvPr>
          <p:cNvSpPr txBox="1"/>
          <p:nvPr/>
        </p:nvSpPr>
        <p:spPr>
          <a:xfrm>
            <a:off x="3123751" y="335238"/>
            <a:ext cx="289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Arduino Servo Code</a:t>
            </a:r>
          </a:p>
        </p:txBody>
      </p:sp>
    </p:spTree>
    <p:extLst>
      <p:ext uri="{BB962C8B-B14F-4D97-AF65-F5344CB8AC3E}">
        <p14:creationId xmlns:p14="http://schemas.microsoft.com/office/powerpoint/2010/main" val="16910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525A3-09CB-48D3-A428-DF74D3DA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46608-B18F-45E7-B20C-C5DED6B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27740-277C-407B-A6D7-69FEA0CFF116}"/>
              </a:ext>
            </a:extLst>
          </p:cNvPr>
          <p:cNvSpPr/>
          <p:nvPr/>
        </p:nvSpPr>
        <p:spPr>
          <a:xfrm>
            <a:off x="2286000" y="130534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def </a:t>
            </a:r>
            <a:r>
              <a:rPr lang="en-US" dirty="0" err="1"/>
              <a:t>moveServoRange</a:t>
            </a:r>
            <a:r>
              <a:rPr lang="en-US" dirty="0"/>
              <a:t>(rate, start, stop, servo):</a:t>
            </a:r>
          </a:p>
          <a:p>
            <a:r>
              <a:rPr lang="en-US" dirty="0"/>
              <a:t>    </a:t>
            </a:r>
            <a:r>
              <a:rPr lang="en-US" dirty="0" err="1"/>
              <a:t>midPoint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((start + stop)/2)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midPoint</a:t>
            </a:r>
            <a:r>
              <a:rPr lang="en-US" dirty="0"/>
              <a:t>, stop):</a:t>
            </a:r>
          </a:p>
          <a:p>
            <a:r>
              <a:rPr lang="en-US" dirty="0"/>
              <a:t>       </a:t>
            </a:r>
            <a:r>
              <a:rPr lang="en-US" dirty="0" err="1"/>
              <a:t>servoVal</a:t>
            </a:r>
            <a:r>
              <a:rPr lang="en-US" dirty="0"/>
              <a:t>  = stop + </a:t>
            </a:r>
            <a:r>
              <a:rPr lang="en-US" dirty="0" err="1"/>
              <a:t>i</a:t>
            </a:r>
            <a:r>
              <a:rPr lang="en-US" dirty="0"/>
              <a:t>*2</a:t>
            </a:r>
          </a:p>
          <a:p>
            <a:r>
              <a:rPr lang="en-US" dirty="0"/>
              <a:t>       </a:t>
            </a:r>
            <a:r>
              <a:rPr lang="en-US" dirty="0" err="1"/>
              <a:t>pwm.set_pwm</a:t>
            </a:r>
            <a:r>
              <a:rPr lang="en-US" dirty="0"/>
              <a:t>(servo, 0, </a:t>
            </a:r>
            <a:r>
              <a:rPr lang="en-US" dirty="0" err="1"/>
              <a:t>servoVal</a:t>
            </a:r>
            <a:r>
              <a:rPr lang="en-US" dirty="0"/>
              <a:t>)</a:t>
            </a:r>
          </a:p>
          <a:p>
            <a:r>
              <a:rPr lang="en-US" dirty="0"/>
              <a:t>       </a:t>
            </a:r>
            <a:r>
              <a:rPr lang="en-US" dirty="0" err="1"/>
              <a:t>time.sleep</a:t>
            </a:r>
            <a:r>
              <a:rPr lang="en-US" dirty="0"/>
              <a:t>(rate)</a:t>
            </a:r>
          </a:p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2C7A8-019F-487B-8ED2-9FB39CFE23A4}"/>
              </a:ext>
            </a:extLst>
          </p:cNvPr>
          <p:cNvSpPr txBox="1"/>
          <p:nvPr/>
        </p:nvSpPr>
        <p:spPr>
          <a:xfrm>
            <a:off x="3123751" y="335238"/>
            <a:ext cx="332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Raspberry Pi Servo Code</a:t>
            </a:r>
          </a:p>
        </p:txBody>
      </p:sp>
    </p:spTree>
    <p:extLst>
      <p:ext uri="{BB962C8B-B14F-4D97-AF65-F5344CB8AC3E}">
        <p14:creationId xmlns:p14="http://schemas.microsoft.com/office/powerpoint/2010/main" val="33965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Redneck Rover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" r="8682" b="34884"/>
          <a:stretch/>
        </p:blipFill>
        <p:spPr>
          <a:xfrm>
            <a:off x="6705600" y="5523557"/>
            <a:ext cx="4115389" cy="133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14218"/>
            <a:ext cx="4343400" cy="270082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660"/>
            <a:ext cx="7098562" cy="4347140"/>
          </a:xfrm>
        </p:spPr>
      </p:pic>
    </p:spTree>
    <p:extLst>
      <p:ext uri="{BB962C8B-B14F-4D97-AF65-F5344CB8AC3E}">
        <p14:creationId xmlns:p14="http://schemas.microsoft.com/office/powerpoint/2010/main" val="23137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6" name="click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Redneck Rover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" r="8682" b="34884"/>
          <a:stretch/>
        </p:blipFill>
        <p:spPr>
          <a:xfrm>
            <a:off x="448408" y="4343400"/>
            <a:ext cx="5756344" cy="1866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502425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5" name="click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Challenging to install!</a:t>
            </a:r>
          </a:p>
          <a:p>
            <a:r>
              <a:rPr lang="en-US" dirty="0"/>
              <a:t>Makes doing vision easier</a:t>
            </a:r>
          </a:p>
          <a:p>
            <a:r>
              <a:rPr lang="en-US" dirty="0"/>
              <a:t>Lots of tutorials</a:t>
            </a:r>
          </a:p>
          <a:p>
            <a:r>
              <a:rPr lang="en-US" dirty="0">
                <a:hlinkClick r:id="rId3"/>
              </a:rPr>
              <a:t>https://www.pyimagesearch.com/</a:t>
            </a:r>
            <a:endParaRPr lang="en-US" dirty="0"/>
          </a:p>
          <a:p>
            <a:r>
              <a:rPr lang="en-US" dirty="0"/>
              <a:t>I found a purple rock, but you need to trust your own eyes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cheap computing enables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35" y="2963664"/>
            <a:ext cx="6400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Sense-Compute-React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30425" y="4161264"/>
            <a:ext cx="6811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Low-level programming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BB82B-6D55-4DA3-891C-75C08740E03A}"/>
              </a:ext>
            </a:extLst>
          </p:cNvPr>
          <p:cNvSpPr/>
          <p:nvPr/>
        </p:nvSpPr>
        <p:spPr>
          <a:xfrm>
            <a:off x="1819483" y="1766064"/>
            <a:ext cx="5505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Hands On Learning</a:t>
            </a:r>
          </a:p>
        </p:txBody>
      </p:sp>
    </p:spTree>
    <p:extLst>
      <p:ext uri="{BB962C8B-B14F-4D97-AF65-F5344CB8AC3E}">
        <p14:creationId xmlns:p14="http://schemas.microsoft.com/office/powerpoint/2010/main" val="32025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Zumo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ROSbot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BrickPi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CCSCNE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915443"/>
            <a:ext cx="2527300" cy="1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66800"/>
            <a:ext cx="2128960" cy="212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50" y="4552400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6" name="click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C868-619C-4EBC-9742-00AB7EAB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81DDF-6019-48CE-A0A3-570F070C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8F29B-A0CA-4785-9829-4B47D7B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become one with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installing OpenCV on the Pi Zero:</a:t>
            </a:r>
          </a:p>
          <a:p>
            <a:pPr lvl="1"/>
            <a:r>
              <a:rPr lang="en-US" dirty="0"/>
              <a:t>Many, many steps</a:t>
            </a:r>
          </a:p>
          <a:p>
            <a:pPr lvl="1"/>
            <a:r>
              <a:rPr lang="en-US" dirty="0"/>
              <a:t>Pieces from multiple different sources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None of these systems are 100% bulletproof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RPi</a:t>
            </a:r>
            <a:r>
              <a:rPr lang="en-US" dirty="0"/>
              <a:t>: low USB current, makes keyboards flakey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RPi</a:t>
            </a:r>
            <a:r>
              <a:rPr lang="en-US" dirty="0"/>
              <a:t>: low HDMI drive, requires changing the configuration in /boot to stop display from blanking.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SBCs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5576" y="1797546"/>
            <a:ext cx="197284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Raspberry Pi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Arduino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Feather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C.H.I.P. (R.I.P.)</a:t>
            </a:r>
          </a:p>
        </p:txBody>
      </p:sp>
    </p:spTree>
    <p:extLst>
      <p:ext uri="{BB962C8B-B14F-4D97-AF65-F5344CB8AC3E}">
        <p14:creationId xmlns:p14="http://schemas.microsoft.com/office/powerpoint/2010/main" val="24201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family of credit-card sized (or smaller) computers</a:t>
            </a:r>
          </a:p>
          <a:p>
            <a:pPr lvl="1"/>
            <a:r>
              <a:rPr lang="en-US" dirty="0"/>
              <a:t>Since 2012</a:t>
            </a:r>
          </a:p>
          <a:p>
            <a:pPr lvl="1"/>
            <a:r>
              <a:rPr lang="en-US" dirty="0"/>
              <a:t>B, A, B+, A+, 2, Zero, Zero W, 3B, 3B+, Compute Module</a:t>
            </a:r>
          </a:p>
          <a:p>
            <a:pPr lvl="1"/>
            <a:r>
              <a:rPr lang="en-US" dirty="0"/>
              <a:t>Broadcom ARM SOC with GPU</a:t>
            </a:r>
          </a:p>
          <a:p>
            <a:pPr lvl="1"/>
            <a:r>
              <a:rPr lang="en-US" dirty="0"/>
              <a:t>Networking (depends on model)</a:t>
            </a:r>
          </a:p>
          <a:p>
            <a:pPr lvl="1"/>
            <a:r>
              <a:rPr lang="en-US" dirty="0"/>
              <a:t>Video (depends on model)</a:t>
            </a:r>
          </a:p>
          <a:p>
            <a:pPr lvl="1"/>
            <a:r>
              <a:rPr lang="en-US" dirty="0"/>
              <a:t>Audio (on full size units)</a:t>
            </a:r>
          </a:p>
          <a:p>
            <a:pPr lvl="1"/>
            <a:r>
              <a:rPr lang="en-US" dirty="0"/>
              <a:t>Powered by micro USB (5V)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1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Family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5539"/>
              </p:ext>
            </p:extLst>
          </p:nvPr>
        </p:nvGraphicFramePr>
        <p:xfrm>
          <a:off x="571497" y="1371600"/>
          <a:ext cx="800100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189134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Camera</a:t>
                      </a:r>
                    </a:p>
                    <a:p>
                      <a:r>
                        <a:rPr lang="en-US" sz="1400" dirty="0"/>
                        <a:t>Connector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(1 </a:t>
                      </a:r>
                      <a:r>
                        <a:rPr lang="en-US" sz="1400" dirty="0" err="1"/>
                        <a:t>ghz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micro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Micro-HDMI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Zero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(1 </a:t>
                      </a:r>
                      <a:r>
                        <a:rPr lang="en-US" sz="1400" dirty="0" err="1"/>
                        <a:t>ghz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+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Micro-HDMI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6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(700mhz)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</a:t>
                      </a:r>
                      <a:r>
                        <a:rPr lang="en-US" sz="1400" dirty="0" err="1"/>
                        <a:t>std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(900mhz)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</a:t>
                      </a:r>
                      <a:r>
                        <a:rPr lang="en-US" sz="1400" dirty="0" err="1"/>
                        <a:t>std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(1.2ghz)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+ Eth +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</a:t>
                      </a:r>
                      <a:r>
                        <a:rPr lang="en-US" sz="1400" dirty="0" err="1"/>
                        <a:t>std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(1.4ghz)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Wifi</a:t>
                      </a:r>
                      <a:r>
                        <a:rPr lang="en-US" sz="1400" dirty="0"/>
                        <a:t> + Eth +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</a:t>
                      </a:r>
                      <a:r>
                        <a:rPr lang="en-US" sz="1400" dirty="0" err="1"/>
                        <a:t>std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HDMI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5247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CF48E97-A973-4861-91C1-FDE6F233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80" y="4468662"/>
            <a:ext cx="2806764" cy="1192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64F00-5458-4BCC-8F9E-FE656FB0E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6" y="4287920"/>
            <a:ext cx="3006344" cy="160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4D493-EF1A-4676-B9C2-28BF59B202D9}"/>
              </a:ext>
            </a:extLst>
          </p:cNvPr>
          <p:cNvSpPr txBox="1"/>
          <p:nvPr/>
        </p:nvSpPr>
        <p:spPr>
          <a:xfrm>
            <a:off x="3200400" y="6069084"/>
            <a:ext cx="285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www.canakit.com</a:t>
            </a:r>
            <a:r>
              <a:rPr lang="en-US" sz="1200" dirty="0"/>
              <a:t>, retrieved April 16, 2018</a:t>
            </a:r>
          </a:p>
        </p:txBody>
      </p:sp>
    </p:spTree>
    <p:extLst>
      <p:ext uri="{BB962C8B-B14F-4D97-AF65-F5344CB8AC3E}">
        <p14:creationId xmlns:p14="http://schemas.microsoft.com/office/powerpoint/2010/main" val="7441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6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“Hats” are huge!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21,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CCSCNE 2018</a:t>
            </a:r>
            <a:endParaRPr lang="en-US" dirty="0"/>
          </a:p>
        </p:txBody>
      </p:sp>
      <p:pic>
        <p:nvPicPr>
          <p:cNvPr id="2050" name="Picture 2" descr="C:\Users\kmccu006\Downloads\20170118_1144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6200"/>
            <a:ext cx="30099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4580" y="4262346"/>
            <a:ext cx="2747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Pi systems with Hats:</a:t>
            </a:r>
          </a:p>
          <a:p>
            <a:r>
              <a:rPr lang="en-US" dirty="0" err="1"/>
              <a:t>RPi</a:t>
            </a:r>
            <a:r>
              <a:rPr lang="en-US" dirty="0"/>
              <a:t> Zero: </a:t>
            </a:r>
            <a:r>
              <a:rPr lang="en-US" dirty="0" err="1"/>
              <a:t>Wifi</a:t>
            </a:r>
            <a:r>
              <a:rPr lang="en-US" dirty="0"/>
              <a:t> / Bluetooth</a:t>
            </a:r>
          </a:p>
          <a:p>
            <a:r>
              <a:rPr lang="en-US" dirty="0" err="1"/>
              <a:t>RPi</a:t>
            </a:r>
            <a:r>
              <a:rPr lang="en-US" dirty="0"/>
              <a:t> 2: TFT / Touch Screen</a:t>
            </a:r>
          </a:p>
          <a:p>
            <a:r>
              <a:rPr lang="en-US" dirty="0" err="1"/>
              <a:t>RPi</a:t>
            </a:r>
            <a:r>
              <a:rPr lang="en-US" dirty="0"/>
              <a:t> 2: Sense 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7047" y="1600200"/>
            <a:ext cx="62099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GPIO (aka “Header”) allows plugging peripherals onto the Pi</a:t>
            </a:r>
          </a:p>
          <a:p>
            <a:r>
              <a:rPr lang="en-US" dirty="0"/>
              <a:t>The header exposes pins for:</a:t>
            </a:r>
          </a:p>
          <a:p>
            <a:r>
              <a:rPr lang="en-US" dirty="0"/>
              <a:t>	Serial</a:t>
            </a:r>
          </a:p>
          <a:p>
            <a:r>
              <a:rPr lang="en-US" dirty="0"/>
              <a:t>	SPI</a:t>
            </a:r>
          </a:p>
          <a:p>
            <a:r>
              <a:rPr lang="en-US" dirty="0"/>
              <a:t>	I</a:t>
            </a:r>
            <a:r>
              <a:rPr lang="en-US" baseline="30000" dirty="0"/>
              <a:t>2</a:t>
            </a:r>
            <a:r>
              <a:rPr lang="en-US" dirty="0"/>
              <a:t>C</a:t>
            </a:r>
          </a:p>
          <a:p>
            <a:r>
              <a:rPr lang="en-US" dirty="0"/>
              <a:t>	PWM (pulse width modulation)</a:t>
            </a:r>
          </a:p>
          <a:p>
            <a:r>
              <a:rPr lang="en-US" dirty="0"/>
              <a:t>	One-wire (Dallas/Marvel Semiconductor)</a:t>
            </a:r>
          </a:p>
        </p:txBody>
      </p:sp>
    </p:spTree>
    <p:extLst>
      <p:ext uri="{BB962C8B-B14F-4D97-AF65-F5344CB8AC3E}">
        <p14:creationId xmlns:p14="http://schemas.microsoft.com/office/powerpoint/2010/main" val="13582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31930</TotalTime>
  <Words>2117</Words>
  <Application>Microsoft Office PowerPoint</Application>
  <PresentationFormat>On-screen Show (4:3)</PresentationFormat>
  <Paragraphs>638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Computer Science and Robotics using the Raspberry Pi, Arduino, and other SBCs</vt:lpstr>
      <vt:lpstr>Outline</vt:lpstr>
      <vt:lpstr>Why? (so cheap)</vt:lpstr>
      <vt:lpstr>Because there are zillions</vt:lpstr>
      <vt:lpstr>… and cheap computing enables</vt:lpstr>
      <vt:lpstr>Example SBCs</vt:lpstr>
      <vt:lpstr>Raspberry Pi Essentials</vt:lpstr>
      <vt:lpstr>Raspberry Family</vt:lpstr>
      <vt:lpstr>The “Hats” are huge!</vt:lpstr>
      <vt:lpstr>The Sense HAT</vt:lpstr>
      <vt:lpstr>Raspberry Pi Summary</vt:lpstr>
      <vt:lpstr>What’s the Arduino?</vt:lpstr>
      <vt:lpstr>Arduino and a Shield</vt:lpstr>
      <vt:lpstr>What do you do with Arduino?</vt:lpstr>
      <vt:lpstr>Adafruit Feather</vt:lpstr>
      <vt:lpstr>I2C</vt:lpstr>
      <vt:lpstr>You may be soldering</vt:lpstr>
      <vt:lpstr>PowerPoint Presentation</vt:lpstr>
      <vt:lpstr>Suppliers</vt:lpstr>
      <vt:lpstr>Configuration</vt:lpstr>
      <vt:lpstr>What’s in the Configuration?</vt:lpstr>
      <vt:lpstr>Just add software …</vt:lpstr>
      <vt:lpstr>Caveat Emptor</vt:lpstr>
      <vt:lpstr>Cost</vt:lpstr>
      <vt:lpstr>Not necessarily cheap</vt:lpstr>
      <vt:lpstr>Power</vt:lpstr>
      <vt:lpstr>Transportation</vt:lpstr>
      <vt:lpstr>Your Toolkits</vt:lpstr>
      <vt:lpstr>PowerPoint Presentation</vt:lpstr>
      <vt:lpstr>Availability</vt:lpstr>
      <vt:lpstr>Networking</vt:lpstr>
      <vt:lpstr>Networking</vt:lpstr>
      <vt:lpstr>Great, now you’re online</vt:lpstr>
      <vt:lpstr>Which brings us to …</vt:lpstr>
      <vt:lpstr>Using a Raspberry Pi in the lab</vt:lpstr>
      <vt:lpstr>Starting the required software</vt:lpstr>
      <vt:lpstr>Using Twitter</vt:lpstr>
      <vt:lpstr>Connecting to Twitter</vt:lpstr>
      <vt:lpstr>Using Twitter to send IP</vt:lpstr>
      <vt:lpstr>Connect with VNC</vt:lpstr>
      <vt:lpstr>Servos, Arduino and Raspberry</vt:lpstr>
      <vt:lpstr> Motors</vt:lpstr>
      <vt:lpstr>Steppers</vt:lpstr>
      <vt:lpstr>Redneck Rover</vt:lpstr>
      <vt:lpstr>PowerPoint Presentation</vt:lpstr>
      <vt:lpstr>PowerPoint Presentation</vt:lpstr>
      <vt:lpstr>Redneck Rover</vt:lpstr>
      <vt:lpstr>Redneck Rover</vt:lpstr>
      <vt:lpstr>OpenCV</vt:lpstr>
      <vt:lpstr>Commercial Products</vt:lpstr>
      <vt:lpstr>Final Thoughts</vt:lpstr>
      <vt:lpstr>You will become one with 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Kevin</dc:creator>
  <cp:lastModifiedBy>Kevin McCullen</cp:lastModifiedBy>
  <cp:revision>159</cp:revision>
  <dcterms:created xsi:type="dcterms:W3CDTF">2015-03-08T18:09:00Z</dcterms:created>
  <dcterms:modified xsi:type="dcterms:W3CDTF">2018-04-21T00:52:33Z</dcterms:modified>
</cp:coreProperties>
</file>