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09728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5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95312"/>
            <a:ext cx="9326880" cy="4244622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403623"/>
            <a:ext cx="8229600" cy="2943577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1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49111"/>
            <a:ext cx="2366010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49111"/>
            <a:ext cx="6960870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8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039537"/>
            <a:ext cx="9464040" cy="5071532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8159048"/>
            <a:ext cx="9464040" cy="26669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7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245556"/>
            <a:ext cx="466344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245556"/>
            <a:ext cx="466344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49114"/>
            <a:ext cx="9464040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988734"/>
            <a:ext cx="4642008" cy="146473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453467"/>
            <a:ext cx="4642008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988734"/>
            <a:ext cx="4664869" cy="146473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453467"/>
            <a:ext cx="4664869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6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12800"/>
            <a:ext cx="3539014" cy="28448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755425"/>
            <a:ext cx="5554980" cy="8664222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657600"/>
            <a:ext cx="3539014" cy="677615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8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12800"/>
            <a:ext cx="3539014" cy="28448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755425"/>
            <a:ext cx="5554980" cy="8664222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657600"/>
            <a:ext cx="3539014" cy="677615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3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49114"/>
            <a:ext cx="946404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245556"/>
            <a:ext cx="946404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300181"/>
            <a:ext cx="246888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33B9-82B4-48D3-BFBD-B04B82FA1CC5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300181"/>
            <a:ext cx="37033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300181"/>
            <a:ext cx="246888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5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59510" y="4489739"/>
            <a:ext cx="1670486" cy="1019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Husky Computer</a:t>
            </a:r>
          </a:p>
          <a:p>
            <a:pPr algn="ctr"/>
            <a:r>
              <a:rPr lang="en-US" sz="162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(Ubuntu)</a:t>
            </a:r>
            <a:endParaRPr lang="en-US" sz="1620"/>
          </a:p>
        </p:txBody>
      </p:sp>
      <p:sp>
        <p:nvSpPr>
          <p:cNvPr id="5" name="Rectangle 4"/>
          <p:cNvSpPr/>
          <p:nvPr/>
        </p:nvSpPr>
        <p:spPr>
          <a:xfrm>
            <a:off x="2050739" y="6006227"/>
            <a:ext cx="1670486" cy="1019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 Computer</a:t>
            </a:r>
          </a:p>
          <a:p>
            <a:pPr algn="ctr"/>
            <a:r>
              <a:rPr lang="en-US" sz="162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(Windows)</a:t>
            </a:r>
            <a:endParaRPr lang="en-US" sz="1620"/>
          </a:p>
        </p:txBody>
      </p:sp>
      <p:sp>
        <p:nvSpPr>
          <p:cNvPr id="6" name="Rectangle 5"/>
          <p:cNvSpPr/>
          <p:nvPr/>
        </p:nvSpPr>
        <p:spPr>
          <a:xfrm>
            <a:off x="2050739" y="4489739"/>
            <a:ext cx="1670486" cy="1019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Husky Interface Computer</a:t>
            </a:r>
          </a:p>
          <a:p>
            <a:pPr algn="ctr"/>
            <a:r>
              <a:rPr lang="en-US" sz="162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(Ubuntu)</a:t>
            </a:r>
            <a:endParaRPr lang="en-US" sz="1620"/>
          </a:p>
        </p:txBody>
      </p:sp>
      <p:sp>
        <p:nvSpPr>
          <p:cNvPr id="7" name="Rectangle 6"/>
          <p:cNvSpPr/>
          <p:nvPr/>
        </p:nvSpPr>
        <p:spPr>
          <a:xfrm>
            <a:off x="5259510" y="6006227"/>
            <a:ext cx="1670486" cy="1019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Husky Microcontroller</a:t>
            </a:r>
            <a:endParaRPr lang="en-US" sz="162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21227" y="4771731"/>
            <a:ext cx="1538285" cy="1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4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:\iwg\day1\stage1_output\missed_codes_C04\extracted_images\21_CAM_3671509273_20151014_000703_C04_5480_missed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17" y="4833855"/>
            <a:ext cx="2273508" cy="229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:\iwg\day1\stage1_output\missed_codes_C04\extracted_images\17_CAM_3671509273_20151013_235818_C04_4984_misse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725" y="4833856"/>
            <a:ext cx="2697480" cy="229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L:\iwg\day3\stage1_output\missed_codes_C01\extracted_images\8_CAM_0771708037_20151016_234022_C01_8217_missed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206" y="4833856"/>
            <a:ext cx="2477453" cy="229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L:\iwg\day1\stage1_output\missed_codes_C04\extracted_images\31_CAM_3671509273_20151014_004057_C04_5895_missed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6" b="242"/>
          <a:stretch/>
        </p:blipFill>
        <p:spPr bwMode="auto">
          <a:xfrm>
            <a:off x="2218949" y="7018241"/>
            <a:ext cx="2348865" cy="2165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4492457" y="7116129"/>
            <a:ext cx="2755202" cy="206597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385857" y="6385066"/>
            <a:ext cx="418219" cy="2612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64068" y="7228521"/>
            <a:ext cx="564315" cy="180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675982" y="5374462"/>
            <a:ext cx="27321" cy="318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9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9" t="40995" r="8563" b="15821"/>
          <a:stretch/>
        </p:blipFill>
        <p:spPr>
          <a:xfrm>
            <a:off x="482600" y="139700"/>
            <a:ext cx="6755642" cy="26654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82600" y="3186109"/>
            <a:ext cx="6755642" cy="2603993"/>
            <a:chOff x="1" y="5675309"/>
            <a:chExt cx="6755642" cy="26039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52" t="41193" r="10580" b="16617"/>
            <a:stretch/>
          </p:blipFill>
          <p:spPr>
            <a:xfrm>
              <a:off x="1" y="5675309"/>
              <a:ext cx="6755642" cy="260399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rot="7501034">
              <a:off x="5101473" y="7211775"/>
              <a:ext cx="345046" cy="5374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2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987" y="6137686"/>
            <a:ext cx="2743200" cy="2566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6089101"/>
            <a:ext cx="2743200" cy="25664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35100" y="9188450"/>
            <a:ext cx="2209800" cy="1543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ZBar Reader</a:t>
            </a:r>
            <a:endParaRPr lang="en-US" sz="3600"/>
          </a:p>
        </p:txBody>
      </p:sp>
      <p:sp>
        <p:nvSpPr>
          <p:cNvPr id="13" name="TextBox 12"/>
          <p:cNvSpPr txBox="1"/>
          <p:nvPr/>
        </p:nvSpPr>
        <p:spPr>
          <a:xfrm>
            <a:off x="5756595" y="9636809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697</a:t>
            </a:r>
            <a:endParaRPr lang="en-US" sz="360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56595" y="5790102"/>
            <a:ext cx="0" cy="597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860421" y="7520268"/>
            <a:ext cx="843666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40000" y="8502650"/>
            <a:ext cx="0" cy="6096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82254" y="9959974"/>
            <a:ext cx="1052508" cy="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012822" y="2805109"/>
            <a:ext cx="13078" cy="3810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39777" y="2709969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(1)</a:t>
            </a:r>
            <a:endParaRPr lang="en-US" sz="2800" b="1"/>
          </a:p>
        </p:txBody>
      </p:sp>
      <p:sp>
        <p:nvSpPr>
          <p:cNvPr id="30" name="TextBox 29"/>
          <p:cNvSpPr txBox="1"/>
          <p:nvPr/>
        </p:nvSpPr>
        <p:spPr>
          <a:xfrm>
            <a:off x="5179057" y="5790102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(2)</a:t>
            </a:r>
            <a:endParaRPr lang="en-US" sz="2800" b="1"/>
          </a:p>
        </p:txBody>
      </p:sp>
      <p:sp>
        <p:nvSpPr>
          <p:cNvPr id="31" name="TextBox 30"/>
          <p:cNvSpPr txBox="1"/>
          <p:nvPr/>
        </p:nvSpPr>
        <p:spPr>
          <a:xfrm>
            <a:off x="4035883" y="6999974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(3)</a:t>
            </a:r>
            <a:endParaRPr lang="en-US" sz="2800" b="1"/>
          </a:p>
        </p:txBody>
      </p:sp>
      <p:sp>
        <p:nvSpPr>
          <p:cNvPr id="32" name="TextBox 31"/>
          <p:cNvSpPr txBox="1"/>
          <p:nvPr/>
        </p:nvSpPr>
        <p:spPr>
          <a:xfrm>
            <a:off x="1948171" y="8502650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(4)</a:t>
            </a:r>
            <a:endParaRPr lang="en-US" sz="2800" b="1"/>
          </a:p>
        </p:txBody>
      </p:sp>
      <p:sp>
        <p:nvSpPr>
          <p:cNvPr id="33" name="TextBox 32"/>
          <p:cNvSpPr txBox="1"/>
          <p:nvPr/>
        </p:nvSpPr>
        <p:spPr>
          <a:xfrm>
            <a:off x="4475600" y="943310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(5)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390820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9" t="54369" r="9378" b="15822"/>
          <a:stretch/>
        </p:blipFill>
        <p:spPr>
          <a:xfrm>
            <a:off x="482600" y="965200"/>
            <a:ext cx="6680200" cy="183990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82600" y="2844800"/>
            <a:ext cx="6679442" cy="1802302"/>
            <a:chOff x="482600" y="2806700"/>
            <a:chExt cx="6679442" cy="180230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75" t="54182" r="10580" b="16617"/>
            <a:stretch/>
          </p:blipFill>
          <p:spPr>
            <a:xfrm>
              <a:off x="482600" y="2806700"/>
              <a:ext cx="6679442" cy="180230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rot="7501034">
              <a:off x="5507872" y="3541475"/>
              <a:ext cx="345046" cy="5374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2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7" y="5120311"/>
            <a:ext cx="2743200" cy="2566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17" y="5120312"/>
            <a:ext cx="2743200" cy="25664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331384" y="5911189"/>
            <a:ext cx="1661315" cy="1371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ZBar Reader</a:t>
            </a:r>
            <a:endParaRPr lang="en-US" sz="3600"/>
          </a:p>
        </p:txBody>
      </p:sp>
      <p:sp>
        <p:nvSpPr>
          <p:cNvPr id="13" name="TextBox 12"/>
          <p:cNvSpPr txBox="1"/>
          <p:nvPr/>
        </p:nvSpPr>
        <p:spPr>
          <a:xfrm>
            <a:off x="8527705" y="6367866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697</a:t>
            </a:r>
            <a:endParaRPr lang="en-US" sz="360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97971" y="6692900"/>
            <a:ext cx="490213" cy="186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40000" y="8502650"/>
            <a:ext cx="0" cy="6096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82254" y="9959974"/>
            <a:ext cx="1052508" cy="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48171" y="8502650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(4)</a:t>
            </a:r>
            <a:endParaRPr lang="en-US" sz="2800" b="1"/>
          </a:p>
        </p:txBody>
      </p:sp>
      <p:sp>
        <p:nvSpPr>
          <p:cNvPr id="33" name="TextBox 32"/>
          <p:cNvSpPr txBox="1"/>
          <p:nvPr/>
        </p:nvSpPr>
        <p:spPr>
          <a:xfrm>
            <a:off x="4475600" y="943310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(5)</a:t>
            </a:r>
            <a:endParaRPr lang="en-US" sz="2800" b="1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750237" y="6692900"/>
            <a:ext cx="490213" cy="186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037492" y="6691032"/>
            <a:ext cx="490213" cy="186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8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85762" y="1063625"/>
            <a:ext cx="2941638" cy="2936450"/>
            <a:chOff x="715962" y="1063625"/>
            <a:chExt cx="2941638" cy="29364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962" y="1063625"/>
              <a:ext cx="2941638" cy="29364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 rot="2165312">
              <a:off x="2762586" y="1077985"/>
              <a:ext cx="175122" cy="22782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6273013">
              <a:off x="2545680" y="3229423"/>
              <a:ext cx="137739" cy="9838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6755760">
              <a:off x="1347866" y="2993637"/>
              <a:ext cx="77825" cy="10549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84583" y="1063625"/>
            <a:ext cx="5574544" cy="2936450"/>
            <a:chOff x="3824283" y="1063625"/>
            <a:chExt cx="5574544" cy="2936450"/>
          </a:xfrm>
        </p:grpSpPr>
        <p:grpSp>
          <p:nvGrpSpPr>
            <p:cNvPr id="10" name="Group 9"/>
            <p:cNvGrpSpPr/>
            <p:nvPr/>
          </p:nvGrpSpPr>
          <p:grpSpPr>
            <a:xfrm>
              <a:off x="3824283" y="1063625"/>
              <a:ext cx="2941638" cy="2936450"/>
              <a:chOff x="715962" y="1063625"/>
              <a:chExt cx="2941638" cy="293645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5962" y="1063625"/>
                <a:ext cx="2941638" cy="293645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 rot="2165312">
                <a:off x="2762586" y="1077985"/>
                <a:ext cx="175122" cy="227828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6273013">
                <a:off x="2545680" y="3229423"/>
                <a:ext cx="137739" cy="98385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6755760">
                <a:off x="1347866" y="2993637"/>
                <a:ext cx="77825" cy="105494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 rot="5400000">
              <a:off x="4790199" y="2485478"/>
              <a:ext cx="629089" cy="22231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7972703" y="2483087"/>
              <a:ext cx="629089" cy="22231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98304" y="1063625"/>
            <a:ext cx="2941638" cy="2936450"/>
            <a:chOff x="715962" y="1063625"/>
            <a:chExt cx="2941638" cy="293645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962" y="1063625"/>
              <a:ext cx="2941638" cy="293645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 rot="2165312">
              <a:off x="2762586" y="1077985"/>
              <a:ext cx="175122" cy="22782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6273013">
              <a:off x="2545680" y="3229423"/>
              <a:ext cx="137739" cy="9838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6755760">
              <a:off x="1347866" y="2993637"/>
              <a:ext cx="77825" cy="10549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 rot="5400000">
            <a:off x="7188611" y="1223579"/>
            <a:ext cx="2664206" cy="2707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7975592" y="2470389"/>
            <a:ext cx="629089" cy="2223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38277" y="2577106"/>
            <a:ext cx="331029" cy="186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641498" y="2575238"/>
            <a:ext cx="331029" cy="186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66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gitech controll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13" y="3901017"/>
            <a:ext cx="5281084" cy="528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271833" y="5675827"/>
            <a:ext cx="1213367" cy="15459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195958" y="6610900"/>
            <a:ext cx="1319784" cy="13950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368445" y="7049057"/>
            <a:ext cx="1470153" cy="68319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7" idx="3"/>
          </p:cNvCxnSpPr>
          <p:nvPr/>
        </p:nvCxnSpPr>
        <p:spPr>
          <a:xfrm flipV="1">
            <a:off x="2679020" y="7215734"/>
            <a:ext cx="1350691" cy="259634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71881" y="4883717"/>
            <a:ext cx="1" cy="79211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88400" y="4883715"/>
            <a:ext cx="147000" cy="79211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30578" y="4567194"/>
            <a:ext cx="110075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/>
              <a:t>Resume</a:t>
            </a:r>
            <a:endParaRPr lang="en-US" sz="2160" b="1"/>
          </a:p>
        </p:txBody>
      </p:sp>
      <p:sp>
        <p:nvSpPr>
          <p:cNvPr id="23" name="TextBox 22"/>
          <p:cNvSpPr txBox="1"/>
          <p:nvPr/>
        </p:nvSpPr>
        <p:spPr>
          <a:xfrm>
            <a:off x="5195834" y="4567194"/>
            <a:ext cx="9105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/>
              <a:t>Preset</a:t>
            </a:r>
            <a:endParaRPr lang="en-US" sz="2160" b="1"/>
          </a:p>
        </p:txBody>
      </p:sp>
      <p:sp>
        <p:nvSpPr>
          <p:cNvPr id="24" name="TextBox 23"/>
          <p:cNvSpPr txBox="1"/>
          <p:nvPr/>
        </p:nvSpPr>
        <p:spPr>
          <a:xfrm>
            <a:off x="7838597" y="6303473"/>
            <a:ext cx="9380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/>
              <a:t>Cancel</a:t>
            </a:r>
            <a:endParaRPr lang="en-US" sz="2160" b="1"/>
          </a:p>
        </p:txBody>
      </p:sp>
      <p:sp>
        <p:nvSpPr>
          <p:cNvPr id="25" name="TextBox 24"/>
          <p:cNvSpPr txBox="1"/>
          <p:nvPr/>
        </p:nvSpPr>
        <p:spPr>
          <a:xfrm>
            <a:off x="6861498" y="4484340"/>
            <a:ext cx="11641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/>
              <a:t>Enable 2</a:t>
            </a:r>
            <a:endParaRPr lang="en-US" sz="2160" b="1"/>
          </a:p>
        </p:txBody>
      </p:sp>
      <p:sp>
        <p:nvSpPr>
          <p:cNvPr id="26" name="TextBox 25"/>
          <p:cNvSpPr txBox="1"/>
          <p:nvPr/>
        </p:nvSpPr>
        <p:spPr>
          <a:xfrm>
            <a:off x="2647394" y="4484340"/>
            <a:ext cx="11641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/>
              <a:t>Enable 1</a:t>
            </a:r>
            <a:endParaRPr lang="en-US" sz="2160" b="1"/>
          </a:p>
        </p:txBody>
      </p:sp>
      <p:sp>
        <p:nvSpPr>
          <p:cNvPr id="27" name="TextBox 26"/>
          <p:cNvSpPr txBox="1"/>
          <p:nvPr/>
        </p:nvSpPr>
        <p:spPr>
          <a:xfrm>
            <a:off x="1163887" y="5301878"/>
            <a:ext cx="120584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60" b="1"/>
              <a:t>Increase </a:t>
            </a:r>
          </a:p>
          <a:p>
            <a:pPr algn="ctr"/>
            <a:r>
              <a:rPr lang="en-US" sz="2160" b="1"/>
              <a:t>Speed</a:t>
            </a:r>
            <a:endParaRPr lang="en-US" sz="2160" b="1"/>
          </a:p>
        </p:txBody>
      </p:sp>
      <p:sp>
        <p:nvSpPr>
          <p:cNvPr id="28" name="TextBox 27"/>
          <p:cNvSpPr txBox="1"/>
          <p:nvPr/>
        </p:nvSpPr>
        <p:spPr>
          <a:xfrm>
            <a:off x="1127948" y="6369479"/>
            <a:ext cx="123469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60" b="1"/>
              <a:t>Decrease</a:t>
            </a:r>
          </a:p>
          <a:p>
            <a:pPr algn="ctr"/>
            <a:r>
              <a:rPr lang="en-US" sz="2160" b="1"/>
              <a:t>Speed</a:t>
            </a:r>
            <a:endParaRPr lang="en-US" sz="2160" b="1"/>
          </a:p>
        </p:txBody>
      </p:sp>
      <p:sp>
        <p:nvSpPr>
          <p:cNvPr id="29" name="TextBox 28"/>
          <p:cNvSpPr txBox="1"/>
          <p:nvPr/>
        </p:nvSpPr>
        <p:spPr>
          <a:xfrm>
            <a:off x="7828632" y="6841308"/>
            <a:ext cx="70429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60" b="1"/>
              <a:t>Turn</a:t>
            </a:r>
            <a:endParaRPr lang="en-US" sz="2160" b="1"/>
          </a:p>
        </p:txBody>
      </p:sp>
      <p:sp>
        <p:nvSpPr>
          <p:cNvPr id="36" name="TextBox 35"/>
          <p:cNvSpPr txBox="1"/>
          <p:nvPr/>
        </p:nvSpPr>
        <p:spPr>
          <a:xfrm>
            <a:off x="7521779" y="5606043"/>
            <a:ext cx="119199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/>
              <a:t>Override</a:t>
            </a:r>
            <a:endParaRPr lang="en-US" sz="2160" b="1"/>
          </a:p>
        </p:txBody>
      </p:sp>
      <p:sp>
        <p:nvSpPr>
          <p:cNvPr id="37" name="TextBox 36"/>
          <p:cNvSpPr txBox="1"/>
          <p:nvPr/>
        </p:nvSpPr>
        <p:spPr>
          <a:xfrm>
            <a:off x="736822" y="7263002"/>
            <a:ext cx="194219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/>
              <a:t>Override speed</a:t>
            </a:r>
            <a:endParaRPr lang="en-US" sz="2160" b="1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861498" y="6503575"/>
            <a:ext cx="977099" cy="10732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533917" y="5813793"/>
            <a:ext cx="987863" cy="357634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119000" y="4850255"/>
            <a:ext cx="327217" cy="17894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977895" y="4883715"/>
            <a:ext cx="349654" cy="16767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3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9525604" y="5519954"/>
            <a:ext cx="808132" cy="1234440"/>
          </a:xfrm>
          <a:prstGeom prst="rect">
            <a:avLst/>
          </a:prstGeom>
          <a:noFill/>
          <a:ln w="15875" cap="rnd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ln>
                <a:solidFill>
                  <a:srgbClr val="0070C0"/>
                </a:solidFill>
              </a:ln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9517292" y="6774700"/>
            <a:ext cx="808132" cy="1234440"/>
          </a:xfrm>
          <a:prstGeom prst="rect">
            <a:avLst/>
          </a:prstGeom>
          <a:noFill/>
          <a:ln w="15875" cap="rnd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ln>
                <a:solidFill>
                  <a:srgbClr val="0070C0"/>
                </a:solidFill>
              </a:ln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8065088" y="6098471"/>
            <a:ext cx="1030554" cy="1300550"/>
          </a:xfrm>
          <a:prstGeom prst="rect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620" kern="0" dirty="0">
                <a:solidFill>
                  <a:prstClr val="white"/>
                </a:solidFill>
                <a:latin typeface="Century Gothic" panose="020B0502020202020204"/>
              </a:rPr>
              <a:t>Robot</a:t>
            </a: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59903" y="5874025"/>
            <a:ext cx="93807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>
                <a:solidFill>
                  <a:prstClr val="black"/>
                </a:solidFill>
                <a:latin typeface="Century Gothic" panose="020B0502020202020204"/>
              </a:rPr>
              <a:t>Left </a:t>
            </a:r>
          </a:p>
          <a:p>
            <a:pPr algn="ctr"/>
            <a:r>
              <a:rPr lang="en-US" sz="1440">
                <a:solidFill>
                  <a:prstClr val="black"/>
                </a:solidFill>
                <a:latin typeface="Century Gothic" panose="020B0502020202020204"/>
              </a:rPr>
              <a:t>Camera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59904" y="7128771"/>
            <a:ext cx="93807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>
                <a:solidFill>
                  <a:prstClr val="black"/>
                </a:solidFill>
                <a:latin typeface="Century Gothic" panose="020B0502020202020204"/>
              </a:rPr>
              <a:t>Right</a:t>
            </a:r>
          </a:p>
          <a:p>
            <a:pPr algn="ctr"/>
            <a:r>
              <a:rPr lang="en-US" sz="1440">
                <a:solidFill>
                  <a:prstClr val="black"/>
                </a:solidFill>
                <a:latin typeface="Century Gothic" panose="020B0502020202020204"/>
              </a:rPr>
              <a:t>Camera</a:t>
            </a:r>
            <a:endParaRPr lang="en-US" sz="144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930091" y="7264024"/>
            <a:ext cx="499016" cy="96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1" name="Oval 10"/>
          <p:cNvSpPr/>
          <p:nvPr/>
        </p:nvSpPr>
        <p:spPr>
          <a:xfrm>
            <a:off x="8721822" y="7264023"/>
            <a:ext cx="499016" cy="96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2" name="Oval 11"/>
          <p:cNvSpPr/>
          <p:nvPr/>
        </p:nvSpPr>
        <p:spPr>
          <a:xfrm>
            <a:off x="7930091" y="6137174"/>
            <a:ext cx="499016" cy="96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3" name="Oval 12"/>
          <p:cNvSpPr/>
          <p:nvPr/>
        </p:nvSpPr>
        <p:spPr>
          <a:xfrm>
            <a:off x="8734290" y="6137174"/>
            <a:ext cx="499016" cy="96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324680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2292" y="6783694"/>
            <a:ext cx="185659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>
                <a:solidFill>
                  <a:prstClr val="black"/>
                </a:solidFill>
                <a:latin typeface="Century Gothic" panose="020B0502020202020204"/>
              </a:rPr>
              <a:t>Code with Glare</a:t>
            </a:r>
            <a:endParaRPr lang="en-US" sz="162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9571" y="6783696"/>
            <a:ext cx="186621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dirty="0">
                <a:solidFill>
                  <a:prstClr val="black"/>
                </a:solidFill>
                <a:latin typeface="Century Gothic" panose="020B0502020202020204"/>
              </a:rPr>
              <a:t>Global Threshold</a:t>
            </a:r>
          </a:p>
          <a:p>
            <a:pPr algn="ctr"/>
            <a:r>
              <a:rPr lang="en-US" sz="1620" dirty="0">
                <a:solidFill>
                  <a:prstClr val="black"/>
                </a:solidFill>
                <a:latin typeface="Century Gothic" panose="020B0502020202020204"/>
              </a:rPr>
              <a:t>(not readable)</a:t>
            </a:r>
            <a:endParaRPr lang="en-US" sz="162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10809" y="6783696"/>
            <a:ext cx="212429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dirty="0">
                <a:solidFill>
                  <a:prstClr val="black"/>
                </a:solidFill>
                <a:latin typeface="Century Gothic" panose="020B0502020202020204"/>
              </a:rPr>
              <a:t>Adaptive Threshold</a:t>
            </a:r>
          </a:p>
          <a:p>
            <a:pPr algn="ctr"/>
            <a:r>
              <a:rPr lang="en-US" sz="1620" dirty="0">
                <a:solidFill>
                  <a:prstClr val="black"/>
                </a:solidFill>
                <a:latin typeface="Century Gothic" panose="020B0502020202020204"/>
              </a:rPr>
              <a:t>(readable)</a:t>
            </a:r>
            <a:endParaRPr lang="en-US" sz="162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232" y="5015012"/>
            <a:ext cx="1945920" cy="17135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8" t="11973" r="30422" b="25950"/>
          <a:stretch/>
        </p:blipFill>
        <p:spPr>
          <a:xfrm>
            <a:off x="4807003" y="5015012"/>
            <a:ext cx="2038192" cy="17135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4" t="22820" r="22774" b="14132"/>
          <a:stretch/>
        </p:blipFill>
        <p:spPr>
          <a:xfrm>
            <a:off x="2413576" y="5015012"/>
            <a:ext cx="1938450" cy="171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1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>
            <a:off x="1123760" y="3631834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354972" y="3631834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123760" y="5015190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354972" y="5015190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96" name="Straight Connector 95"/>
          <p:cNvCxnSpPr>
            <a:stCxn id="92" idx="4"/>
            <a:endCxn id="94" idx="0"/>
          </p:cNvCxnSpPr>
          <p:nvPr/>
        </p:nvCxnSpPr>
        <p:spPr>
          <a:xfrm>
            <a:off x="1186461" y="3733723"/>
            <a:ext cx="0" cy="128146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97" name="Straight Connector 96"/>
          <p:cNvCxnSpPr>
            <a:stCxn id="93" idx="4"/>
            <a:endCxn id="95" idx="0"/>
          </p:cNvCxnSpPr>
          <p:nvPr/>
        </p:nvCxnSpPr>
        <p:spPr>
          <a:xfrm>
            <a:off x="1417674" y="3733723"/>
            <a:ext cx="0" cy="128146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98" name="Oval 97"/>
          <p:cNvSpPr/>
          <p:nvPr/>
        </p:nvSpPr>
        <p:spPr>
          <a:xfrm>
            <a:off x="1586185" y="3631834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586185" y="5015190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102" name="Straight Connector 101"/>
          <p:cNvCxnSpPr>
            <a:stCxn id="98" idx="4"/>
            <a:endCxn id="100" idx="0"/>
          </p:cNvCxnSpPr>
          <p:nvPr/>
        </p:nvCxnSpPr>
        <p:spPr>
          <a:xfrm>
            <a:off x="1648886" y="3733723"/>
            <a:ext cx="0" cy="128146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110" name="Oval 109"/>
          <p:cNvSpPr/>
          <p:nvPr/>
        </p:nvSpPr>
        <p:spPr>
          <a:xfrm>
            <a:off x="1186461" y="3995631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74" name="Right Arrow 173"/>
          <p:cNvSpPr/>
          <p:nvPr/>
        </p:nvSpPr>
        <p:spPr>
          <a:xfrm>
            <a:off x="1764305" y="4223253"/>
            <a:ext cx="380897" cy="238071"/>
          </a:xfrm>
          <a:prstGeom prst="rightArrow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1221731" y="4461324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1255042" y="4251013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1383602" y="4093280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209915" y="3631835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441127" y="3631835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2209915" y="5015191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2441127" y="5015191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185" name="Straight Connector 184"/>
          <p:cNvCxnSpPr>
            <a:stCxn id="181" idx="4"/>
            <a:endCxn id="190" idx="0"/>
          </p:cNvCxnSpPr>
          <p:nvPr/>
        </p:nvCxnSpPr>
        <p:spPr>
          <a:xfrm>
            <a:off x="2272616" y="3733725"/>
            <a:ext cx="62701" cy="261908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186" name="Straight Connector 185"/>
          <p:cNvCxnSpPr>
            <a:stCxn id="182" idx="4"/>
            <a:endCxn id="184" idx="0"/>
          </p:cNvCxnSpPr>
          <p:nvPr/>
        </p:nvCxnSpPr>
        <p:spPr>
          <a:xfrm>
            <a:off x="2503828" y="3733723"/>
            <a:ext cx="0" cy="128146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187" name="Oval 186"/>
          <p:cNvSpPr/>
          <p:nvPr/>
        </p:nvSpPr>
        <p:spPr>
          <a:xfrm>
            <a:off x="2672340" y="3631835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2672340" y="5015191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189" name="Straight Connector 188"/>
          <p:cNvCxnSpPr>
            <a:stCxn id="187" idx="4"/>
            <a:endCxn id="188" idx="0"/>
          </p:cNvCxnSpPr>
          <p:nvPr/>
        </p:nvCxnSpPr>
        <p:spPr>
          <a:xfrm>
            <a:off x="2735041" y="3733723"/>
            <a:ext cx="0" cy="128146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190" name="Oval 189"/>
          <p:cNvSpPr/>
          <p:nvPr/>
        </p:nvSpPr>
        <p:spPr>
          <a:xfrm>
            <a:off x="2272616" y="3995631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2307886" y="4461324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2341197" y="4251013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2469757" y="4093280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196" name="Straight Connector 195"/>
          <p:cNvCxnSpPr>
            <a:stCxn id="190" idx="4"/>
            <a:endCxn id="183" idx="0"/>
          </p:cNvCxnSpPr>
          <p:nvPr/>
        </p:nvCxnSpPr>
        <p:spPr>
          <a:xfrm flipH="1">
            <a:off x="2272616" y="4105361"/>
            <a:ext cx="62701" cy="909831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199" name="Right Arrow 198"/>
          <p:cNvSpPr/>
          <p:nvPr/>
        </p:nvSpPr>
        <p:spPr>
          <a:xfrm>
            <a:off x="2833643" y="4223254"/>
            <a:ext cx="380897" cy="238071"/>
          </a:xfrm>
          <a:prstGeom prst="rightArrow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3279252" y="3631835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3510465" y="3631835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3279252" y="5015191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3510465" y="5015191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204" name="Straight Connector 203"/>
          <p:cNvCxnSpPr>
            <a:stCxn id="200" idx="4"/>
            <a:endCxn id="209" idx="0"/>
          </p:cNvCxnSpPr>
          <p:nvPr/>
        </p:nvCxnSpPr>
        <p:spPr>
          <a:xfrm>
            <a:off x="3341954" y="3733725"/>
            <a:ext cx="62701" cy="261908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05" name="Straight Connector 204"/>
          <p:cNvCxnSpPr>
            <a:stCxn id="201" idx="4"/>
            <a:endCxn id="203" idx="0"/>
          </p:cNvCxnSpPr>
          <p:nvPr/>
        </p:nvCxnSpPr>
        <p:spPr>
          <a:xfrm>
            <a:off x="3573166" y="3733723"/>
            <a:ext cx="0" cy="128146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06" name="Oval 205"/>
          <p:cNvSpPr/>
          <p:nvPr/>
        </p:nvSpPr>
        <p:spPr>
          <a:xfrm>
            <a:off x="3741678" y="3631835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3741678" y="5015191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208" name="Straight Connector 207"/>
          <p:cNvCxnSpPr>
            <a:stCxn id="206" idx="4"/>
            <a:endCxn id="207" idx="0"/>
          </p:cNvCxnSpPr>
          <p:nvPr/>
        </p:nvCxnSpPr>
        <p:spPr>
          <a:xfrm>
            <a:off x="3804378" y="3733723"/>
            <a:ext cx="0" cy="128146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09" name="Oval 208"/>
          <p:cNvSpPr/>
          <p:nvPr/>
        </p:nvSpPr>
        <p:spPr>
          <a:xfrm>
            <a:off x="3341954" y="3995631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3377224" y="4461324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3410534" y="4251013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3539095" y="4093280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213" name="Straight Connector 212"/>
          <p:cNvCxnSpPr>
            <a:stCxn id="209" idx="4"/>
            <a:endCxn id="210" idx="0"/>
          </p:cNvCxnSpPr>
          <p:nvPr/>
        </p:nvCxnSpPr>
        <p:spPr>
          <a:xfrm>
            <a:off x="3404655" y="4105360"/>
            <a:ext cx="35270" cy="355964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14" name="Straight Connector 213"/>
          <p:cNvCxnSpPr>
            <a:stCxn id="210" idx="4"/>
            <a:endCxn id="202" idx="0"/>
          </p:cNvCxnSpPr>
          <p:nvPr/>
        </p:nvCxnSpPr>
        <p:spPr>
          <a:xfrm flipH="1">
            <a:off x="3341954" y="4571053"/>
            <a:ext cx="97971" cy="444138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21" name="Right Arrow 220"/>
          <p:cNvSpPr/>
          <p:nvPr/>
        </p:nvSpPr>
        <p:spPr>
          <a:xfrm>
            <a:off x="3895710" y="4209538"/>
            <a:ext cx="380897" cy="238071"/>
          </a:xfrm>
          <a:prstGeom prst="rightArrow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4341319" y="3618119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4572532" y="3618119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4341319" y="5001475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4572532" y="5001475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226" name="Straight Connector 225"/>
          <p:cNvCxnSpPr>
            <a:stCxn id="222" idx="4"/>
            <a:endCxn id="231" idx="0"/>
          </p:cNvCxnSpPr>
          <p:nvPr/>
        </p:nvCxnSpPr>
        <p:spPr>
          <a:xfrm>
            <a:off x="4404020" y="3720009"/>
            <a:ext cx="62701" cy="261908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27" name="Straight Connector 226"/>
          <p:cNvCxnSpPr>
            <a:stCxn id="223" idx="4"/>
            <a:endCxn id="225" idx="0"/>
          </p:cNvCxnSpPr>
          <p:nvPr/>
        </p:nvCxnSpPr>
        <p:spPr>
          <a:xfrm>
            <a:off x="4635232" y="3720007"/>
            <a:ext cx="0" cy="128146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28" name="Oval 227"/>
          <p:cNvSpPr/>
          <p:nvPr/>
        </p:nvSpPr>
        <p:spPr>
          <a:xfrm>
            <a:off x="4803744" y="3618119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4803744" y="5001475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230" name="Straight Connector 229"/>
          <p:cNvCxnSpPr>
            <a:stCxn id="228" idx="4"/>
            <a:endCxn id="229" idx="0"/>
          </p:cNvCxnSpPr>
          <p:nvPr/>
        </p:nvCxnSpPr>
        <p:spPr>
          <a:xfrm>
            <a:off x="4866445" y="3720007"/>
            <a:ext cx="0" cy="128146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31" name="Oval 230"/>
          <p:cNvSpPr/>
          <p:nvPr/>
        </p:nvSpPr>
        <p:spPr>
          <a:xfrm>
            <a:off x="4404020" y="3981915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4439290" y="4447608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4472601" y="4237297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01162" y="4079564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235" name="Straight Connector 234"/>
          <p:cNvCxnSpPr>
            <a:stCxn id="231" idx="1"/>
            <a:endCxn id="233" idx="0"/>
          </p:cNvCxnSpPr>
          <p:nvPr/>
        </p:nvCxnSpPr>
        <p:spPr>
          <a:xfrm>
            <a:off x="4422383" y="3997985"/>
            <a:ext cx="112919" cy="239312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36" name="Straight Connector 235"/>
          <p:cNvCxnSpPr>
            <a:stCxn id="232" idx="4"/>
            <a:endCxn id="224" idx="0"/>
          </p:cNvCxnSpPr>
          <p:nvPr/>
        </p:nvCxnSpPr>
        <p:spPr>
          <a:xfrm flipH="1">
            <a:off x="4404021" y="4557337"/>
            <a:ext cx="97971" cy="444138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37" name="Straight Connector 236"/>
          <p:cNvCxnSpPr>
            <a:stCxn id="233" idx="0"/>
            <a:endCxn id="232" idx="4"/>
          </p:cNvCxnSpPr>
          <p:nvPr/>
        </p:nvCxnSpPr>
        <p:spPr>
          <a:xfrm flipH="1">
            <a:off x="4501991" y="4237297"/>
            <a:ext cx="33311" cy="320039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44" name="Right Arrow 243"/>
          <p:cNvSpPr/>
          <p:nvPr/>
        </p:nvSpPr>
        <p:spPr>
          <a:xfrm>
            <a:off x="4972662" y="4195822"/>
            <a:ext cx="380897" cy="238071"/>
          </a:xfrm>
          <a:prstGeom prst="rightArrow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5418272" y="3604403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5649484" y="3604403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5418272" y="4987759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5649484" y="4987759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249" name="Straight Connector 248"/>
          <p:cNvCxnSpPr>
            <a:stCxn id="245" idx="4"/>
            <a:endCxn id="254" idx="0"/>
          </p:cNvCxnSpPr>
          <p:nvPr/>
        </p:nvCxnSpPr>
        <p:spPr>
          <a:xfrm>
            <a:off x="5480972" y="3706293"/>
            <a:ext cx="62701" cy="261908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50" name="Straight Connector 249"/>
          <p:cNvCxnSpPr>
            <a:stCxn id="246" idx="4"/>
            <a:endCxn id="257" idx="0"/>
          </p:cNvCxnSpPr>
          <p:nvPr/>
        </p:nvCxnSpPr>
        <p:spPr>
          <a:xfrm>
            <a:off x="5712186" y="3706293"/>
            <a:ext cx="28630" cy="359556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51" name="Oval 250"/>
          <p:cNvSpPr/>
          <p:nvPr/>
        </p:nvSpPr>
        <p:spPr>
          <a:xfrm>
            <a:off x="5880697" y="3604403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5880697" y="4987759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253" name="Straight Connector 252"/>
          <p:cNvCxnSpPr>
            <a:stCxn id="251" idx="4"/>
            <a:endCxn id="252" idx="0"/>
          </p:cNvCxnSpPr>
          <p:nvPr/>
        </p:nvCxnSpPr>
        <p:spPr>
          <a:xfrm>
            <a:off x="5943398" y="3706291"/>
            <a:ext cx="0" cy="128146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54" name="Oval 253"/>
          <p:cNvSpPr/>
          <p:nvPr/>
        </p:nvSpPr>
        <p:spPr>
          <a:xfrm>
            <a:off x="5480973" y="3968199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5516243" y="4433892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5549554" y="4223581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5678114" y="4065848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258" name="Straight Connector 257"/>
          <p:cNvCxnSpPr>
            <a:stCxn id="254" idx="4"/>
            <a:endCxn id="256" idx="0"/>
          </p:cNvCxnSpPr>
          <p:nvPr/>
        </p:nvCxnSpPr>
        <p:spPr>
          <a:xfrm>
            <a:off x="5543675" y="4077929"/>
            <a:ext cx="68581" cy="145653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59" name="Straight Connector 258"/>
          <p:cNvCxnSpPr>
            <a:stCxn id="255" idx="4"/>
            <a:endCxn id="247" idx="0"/>
          </p:cNvCxnSpPr>
          <p:nvPr/>
        </p:nvCxnSpPr>
        <p:spPr>
          <a:xfrm flipH="1">
            <a:off x="5480974" y="4543621"/>
            <a:ext cx="97971" cy="444138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60" name="Straight Connector 259"/>
          <p:cNvCxnSpPr>
            <a:stCxn id="256" idx="4"/>
            <a:endCxn id="255" idx="0"/>
          </p:cNvCxnSpPr>
          <p:nvPr/>
        </p:nvCxnSpPr>
        <p:spPr>
          <a:xfrm flipH="1">
            <a:off x="5578944" y="4333309"/>
            <a:ext cx="33311" cy="100583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61" name="Straight Connector 260"/>
          <p:cNvCxnSpPr>
            <a:stCxn id="257" idx="4"/>
            <a:endCxn id="248" idx="0"/>
          </p:cNvCxnSpPr>
          <p:nvPr/>
        </p:nvCxnSpPr>
        <p:spPr>
          <a:xfrm flipH="1">
            <a:off x="5712186" y="4175577"/>
            <a:ext cx="28630" cy="812183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9670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2214182" y="3974735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445395" y="3974735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214182" y="5358091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45395" y="5358091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21" name="Straight Connector 20"/>
          <p:cNvCxnSpPr>
            <a:stCxn id="17" idx="4"/>
            <a:endCxn id="19" idx="0"/>
          </p:cNvCxnSpPr>
          <p:nvPr/>
        </p:nvCxnSpPr>
        <p:spPr>
          <a:xfrm>
            <a:off x="2276883" y="4076623"/>
            <a:ext cx="0" cy="128146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cxnSp>
        <p:nvCxnSpPr>
          <p:cNvPr id="22" name="Straight Connector 21"/>
          <p:cNvCxnSpPr>
            <a:stCxn id="18" idx="4"/>
            <a:endCxn id="20" idx="0"/>
          </p:cNvCxnSpPr>
          <p:nvPr/>
        </p:nvCxnSpPr>
        <p:spPr>
          <a:xfrm>
            <a:off x="2508096" y="4076623"/>
            <a:ext cx="0" cy="128146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3" name="Oval 22"/>
          <p:cNvSpPr/>
          <p:nvPr/>
        </p:nvSpPr>
        <p:spPr>
          <a:xfrm>
            <a:off x="2676608" y="3974735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676608" y="5358091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25" name="Straight Connector 24"/>
          <p:cNvCxnSpPr>
            <a:stCxn id="23" idx="4"/>
            <a:endCxn id="24" idx="0"/>
          </p:cNvCxnSpPr>
          <p:nvPr/>
        </p:nvCxnSpPr>
        <p:spPr>
          <a:xfrm>
            <a:off x="2739308" y="4076623"/>
            <a:ext cx="0" cy="1281467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olid"/>
          </a:ln>
          <a:effectLst/>
        </p:spPr>
      </p:cxnSp>
      <p:sp>
        <p:nvSpPr>
          <p:cNvPr id="26" name="Oval 25"/>
          <p:cNvSpPr/>
          <p:nvPr/>
        </p:nvSpPr>
        <p:spPr>
          <a:xfrm>
            <a:off x="2276884" y="4338531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312154" y="4804224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45465" y="4593913"/>
            <a:ext cx="125403" cy="109728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275200" y="4076623"/>
            <a:ext cx="85345" cy="70562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255199" y="3803285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255199" y="4658679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315043" y="3905174"/>
            <a:ext cx="5498" cy="753503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ysDot"/>
            <a:headEnd type="arrow"/>
            <a:tailEnd type="none" w="lg" len="lg"/>
          </a:ln>
          <a:effectLst/>
        </p:spPr>
      </p:cxnSp>
      <p:sp>
        <p:nvSpPr>
          <p:cNvPr id="49" name="Oval 48"/>
          <p:cNvSpPr/>
          <p:nvPr/>
        </p:nvSpPr>
        <p:spPr>
          <a:xfrm>
            <a:off x="4119983" y="4036618"/>
            <a:ext cx="85345" cy="70562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099981" y="3803285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099981" y="4658679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4159825" y="3905174"/>
            <a:ext cx="5498" cy="753503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ysDot"/>
            <a:headEnd type="arrow"/>
            <a:tailEnd type="none" w="lg" len="lg"/>
          </a:ln>
          <a:effectLst/>
        </p:spPr>
      </p:cxnSp>
      <p:sp>
        <p:nvSpPr>
          <p:cNvPr id="53" name="Oval 52"/>
          <p:cNvSpPr/>
          <p:nvPr/>
        </p:nvSpPr>
        <p:spPr>
          <a:xfrm>
            <a:off x="3961583" y="3982326"/>
            <a:ext cx="85345" cy="70562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941582" y="3803285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941582" y="4658679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4001427" y="3905174"/>
            <a:ext cx="5498" cy="753503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ysDot"/>
            <a:headEnd type="none"/>
            <a:tailEnd type="arrow" w="med" len="med"/>
          </a:ln>
          <a:effectLst/>
        </p:spPr>
      </p:cxnSp>
      <p:sp>
        <p:nvSpPr>
          <p:cNvPr id="57" name="Oval 56"/>
          <p:cNvSpPr/>
          <p:nvPr/>
        </p:nvSpPr>
        <p:spPr>
          <a:xfrm>
            <a:off x="3800002" y="4093768"/>
            <a:ext cx="85345" cy="70562"/>
          </a:xfrm>
          <a:prstGeom prst="ellipse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780000" y="3803285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780000" y="4658679"/>
            <a:ext cx="125403" cy="101890"/>
          </a:xfrm>
          <a:prstGeom prst="ellipse">
            <a:avLst/>
          </a:prstGeom>
          <a:solidFill>
            <a:srgbClr val="DE7E18"/>
          </a:solidFill>
          <a:ln w="15875" cap="rnd" cmpd="sng" algn="ctr">
            <a:solidFill>
              <a:srgbClr val="DE7E1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839843" y="3905174"/>
            <a:ext cx="5498" cy="753503"/>
          </a:xfrm>
          <a:prstGeom prst="line">
            <a:avLst/>
          </a:prstGeom>
          <a:noFill/>
          <a:ln w="9525" cap="rnd" cmpd="sng" algn="ctr">
            <a:solidFill>
              <a:srgbClr val="A53010">
                <a:shade val="90000"/>
              </a:srgbClr>
            </a:solidFill>
            <a:prstDash val="sysDot"/>
            <a:headEnd type="none"/>
            <a:tailEnd type="arrow" w="med" len="med"/>
          </a:ln>
          <a:effectLst/>
        </p:spPr>
      </p:cxnSp>
      <p:sp>
        <p:nvSpPr>
          <p:cNvPr id="61" name="Arc 60"/>
          <p:cNvSpPr/>
          <p:nvPr/>
        </p:nvSpPr>
        <p:spPr>
          <a:xfrm>
            <a:off x="3839843" y="3605137"/>
            <a:ext cx="475199" cy="365760"/>
          </a:xfrm>
          <a:prstGeom prst="arc">
            <a:avLst>
              <a:gd name="adj1" fmla="val 10708153"/>
              <a:gd name="adj2" fmla="val 0"/>
            </a:avLst>
          </a:prstGeom>
          <a:ln>
            <a:solidFill>
              <a:srgbClr val="C00000"/>
            </a:solidFill>
            <a:prstDash val="sysDot"/>
            <a:headEnd type="arrow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62" name="Arc 61"/>
          <p:cNvSpPr/>
          <p:nvPr/>
        </p:nvSpPr>
        <p:spPr>
          <a:xfrm>
            <a:off x="4015116" y="3678003"/>
            <a:ext cx="150206" cy="225743"/>
          </a:xfrm>
          <a:prstGeom prst="arc">
            <a:avLst>
              <a:gd name="adj1" fmla="val 10708153"/>
              <a:gd name="adj2" fmla="val 0"/>
            </a:avLst>
          </a:prstGeom>
          <a:ln>
            <a:solidFill>
              <a:srgbClr val="C00000"/>
            </a:solidFill>
            <a:prstDash val="sysDot"/>
            <a:headEnd type="arrow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cxnSp>
        <p:nvCxnSpPr>
          <p:cNvPr id="64" name="Straight Connector 63"/>
          <p:cNvCxnSpPr>
            <a:endCxn id="29" idx="0"/>
          </p:cNvCxnSpPr>
          <p:nvPr/>
        </p:nvCxnSpPr>
        <p:spPr>
          <a:xfrm>
            <a:off x="4317777" y="3936117"/>
            <a:ext cx="95" cy="140506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8" idx="4"/>
            <a:endCxn id="57" idx="0"/>
          </p:cNvCxnSpPr>
          <p:nvPr/>
        </p:nvCxnSpPr>
        <p:spPr>
          <a:xfrm flipH="1">
            <a:off x="3842673" y="3905175"/>
            <a:ext cx="27" cy="1885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9" idx="0"/>
          </p:cNvCxnSpPr>
          <p:nvPr/>
        </p:nvCxnSpPr>
        <p:spPr>
          <a:xfrm>
            <a:off x="4159825" y="3936117"/>
            <a:ext cx="2831" cy="10050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4" idx="4"/>
            <a:endCxn id="53" idx="0"/>
          </p:cNvCxnSpPr>
          <p:nvPr/>
        </p:nvCxnSpPr>
        <p:spPr>
          <a:xfrm flipH="1">
            <a:off x="4004256" y="3905174"/>
            <a:ext cx="27" cy="7715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1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5494973" y="4497246"/>
            <a:ext cx="1837242" cy="1545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31" name="Oval 130"/>
          <p:cNvSpPr/>
          <p:nvPr/>
        </p:nvSpPr>
        <p:spPr>
          <a:xfrm>
            <a:off x="1886908" y="5550766"/>
            <a:ext cx="235131" cy="203780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5634200" y="5161140"/>
            <a:ext cx="235131" cy="203780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3314523" y="4828224"/>
            <a:ext cx="235131" cy="203780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3593640" y="5056197"/>
            <a:ext cx="141079" cy="101890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3084189" y="5255404"/>
            <a:ext cx="195944" cy="203780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3358510" y="5553239"/>
            <a:ext cx="235131" cy="203780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342315" y="6250169"/>
            <a:ext cx="235131" cy="20312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66346" y="4499719"/>
            <a:ext cx="235131" cy="20312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79" name="Straight Connector 78"/>
          <p:cNvCxnSpPr>
            <a:stCxn id="72" idx="4"/>
            <a:endCxn id="80" idx="0"/>
          </p:cNvCxnSpPr>
          <p:nvPr/>
        </p:nvCxnSpPr>
        <p:spPr>
          <a:xfrm>
            <a:off x="3432089" y="5032005"/>
            <a:ext cx="50928" cy="518763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80" name="5-Point Star 79"/>
          <p:cNvSpPr/>
          <p:nvPr/>
        </p:nvSpPr>
        <p:spPr>
          <a:xfrm>
            <a:off x="3388071" y="5550768"/>
            <a:ext cx="189891" cy="184213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81" name="Straight Connector 80"/>
          <p:cNvCxnSpPr>
            <a:stCxn id="77" idx="0"/>
            <a:endCxn id="75" idx="4"/>
          </p:cNvCxnSpPr>
          <p:nvPr/>
        </p:nvCxnSpPr>
        <p:spPr>
          <a:xfrm flipV="1">
            <a:off x="3459880" y="5757019"/>
            <a:ext cx="16195" cy="493151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82" name="Left Brace 81"/>
          <p:cNvSpPr/>
          <p:nvPr/>
        </p:nvSpPr>
        <p:spPr>
          <a:xfrm>
            <a:off x="2863999" y="4601284"/>
            <a:ext cx="242969" cy="309837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83" name="Left Brace 82"/>
          <p:cNvSpPr/>
          <p:nvPr/>
        </p:nvSpPr>
        <p:spPr>
          <a:xfrm>
            <a:off x="2871835" y="5630966"/>
            <a:ext cx="242969" cy="687919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42879" y="4599293"/>
            <a:ext cx="30008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>
                <a:solidFill>
                  <a:prstClr val="black"/>
                </a:solidFill>
                <a:latin typeface="Century Gothic" panose="020B0502020202020204"/>
              </a:rPr>
              <a:t>2</a:t>
            </a:r>
            <a:endParaRPr lang="en-US" sz="162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35386" y="5808726"/>
            <a:ext cx="30008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>
                <a:solidFill>
                  <a:prstClr val="black"/>
                </a:solidFill>
                <a:latin typeface="Century Gothic" panose="020B0502020202020204"/>
              </a:rPr>
              <a:t>4</a:t>
            </a:r>
            <a:endParaRPr lang="en-US" sz="162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86" name="5-Point Star 85"/>
          <p:cNvSpPr/>
          <p:nvPr/>
        </p:nvSpPr>
        <p:spPr>
          <a:xfrm>
            <a:off x="3330197" y="4807676"/>
            <a:ext cx="191290" cy="202290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87" name="Left Brace 86"/>
          <p:cNvSpPr/>
          <p:nvPr/>
        </p:nvSpPr>
        <p:spPr>
          <a:xfrm>
            <a:off x="2863997" y="4911121"/>
            <a:ext cx="242969" cy="682779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637514" y="5103507"/>
            <a:ext cx="30008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>
                <a:solidFill>
                  <a:prstClr val="black"/>
                </a:solidFill>
                <a:latin typeface="Century Gothic" panose="020B0502020202020204"/>
              </a:rPr>
              <a:t>3</a:t>
            </a:r>
            <a:endParaRPr lang="en-US" sz="162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 flipH="1">
            <a:off x="3425842" y="4724864"/>
            <a:ext cx="65030" cy="82812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90" name="Oval 89"/>
          <p:cNvSpPr/>
          <p:nvPr/>
        </p:nvSpPr>
        <p:spPr>
          <a:xfrm>
            <a:off x="4805814" y="4825752"/>
            <a:ext cx="235131" cy="203780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084931" y="5053725"/>
            <a:ext cx="141079" cy="101890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4575480" y="5252931"/>
            <a:ext cx="195944" cy="203780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4849801" y="5550766"/>
            <a:ext cx="235131" cy="203780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4849800" y="5184354"/>
            <a:ext cx="235131" cy="203780"/>
          </a:xfrm>
          <a:prstGeom prst="ellipse">
            <a:avLst/>
          </a:prstGeom>
          <a:noFill/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849800" y="6250169"/>
            <a:ext cx="235131" cy="20312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857637" y="4497246"/>
            <a:ext cx="235131" cy="20312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97" name="Straight Connector 96"/>
          <p:cNvCxnSpPr>
            <a:stCxn id="94" idx="4"/>
            <a:endCxn id="98" idx="0"/>
          </p:cNvCxnSpPr>
          <p:nvPr/>
        </p:nvCxnSpPr>
        <p:spPr>
          <a:xfrm>
            <a:off x="4967366" y="5388133"/>
            <a:ext cx="2557" cy="162634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98" name="5-Point Star 97"/>
          <p:cNvSpPr/>
          <p:nvPr/>
        </p:nvSpPr>
        <p:spPr>
          <a:xfrm>
            <a:off x="4870591" y="5550766"/>
            <a:ext cx="198662" cy="181741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99" name="Straight Connector 98"/>
          <p:cNvCxnSpPr>
            <a:stCxn id="95" idx="0"/>
            <a:endCxn id="160" idx="4"/>
          </p:cNvCxnSpPr>
          <p:nvPr/>
        </p:nvCxnSpPr>
        <p:spPr>
          <a:xfrm flipV="1">
            <a:off x="4967365" y="6109315"/>
            <a:ext cx="72774" cy="140854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100" name="Left Brace 99"/>
          <p:cNvSpPr/>
          <p:nvPr/>
        </p:nvSpPr>
        <p:spPr>
          <a:xfrm>
            <a:off x="4321000" y="4598812"/>
            <a:ext cx="242969" cy="309837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01" name="Left Brace 100"/>
          <p:cNvSpPr/>
          <p:nvPr/>
        </p:nvSpPr>
        <p:spPr>
          <a:xfrm>
            <a:off x="4328836" y="5628495"/>
            <a:ext cx="242969" cy="302402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91307" y="4571103"/>
            <a:ext cx="30008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>
                <a:solidFill>
                  <a:prstClr val="black"/>
                </a:solidFill>
                <a:latin typeface="Century Gothic" panose="020B0502020202020204"/>
              </a:rPr>
              <a:t>5</a:t>
            </a:r>
            <a:endParaRPr lang="en-US" sz="162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083067" y="5628494"/>
            <a:ext cx="30008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>
                <a:solidFill>
                  <a:prstClr val="black"/>
                </a:solidFill>
                <a:latin typeface="Century Gothic" panose="020B0502020202020204"/>
              </a:rPr>
              <a:t>8</a:t>
            </a:r>
            <a:endParaRPr lang="en-US" sz="162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04" name="5-Point Star 103"/>
          <p:cNvSpPr/>
          <p:nvPr/>
        </p:nvSpPr>
        <p:spPr>
          <a:xfrm>
            <a:off x="4813781" y="4824664"/>
            <a:ext cx="211488" cy="188566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05" name="Left Brace 104"/>
          <p:cNvSpPr/>
          <p:nvPr/>
        </p:nvSpPr>
        <p:spPr>
          <a:xfrm>
            <a:off x="4320998" y="4908648"/>
            <a:ext cx="242969" cy="344284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83340" y="4903502"/>
            <a:ext cx="30008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>
                <a:solidFill>
                  <a:prstClr val="black"/>
                </a:solidFill>
                <a:latin typeface="Century Gothic" panose="020B0502020202020204"/>
              </a:rPr>
              <a:t>6</a:t>
            </a:r>
            <a:endParaRPr lang="en-US" sz="162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cxnSp>
        <p:nvCxnSpPr>
          <p:cNvPr id="107" name="Straight Connector 106"/>
          <p:cNvCxnSpPr>
            <a:endCxn id="104" idx="0"/>
          </p:cNvCxnSpPr>
          <p:nvPr/>
        </p:nvCxnSpPr>
        <p:spPr>
          <a:xfrm flipH="1">
            <a:off x="4919525" y="4722391"/>
            <a:ext cx="62638" cy="102272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108" name="Left Brace 107"/>
          <p:cNvSpPr/>
          <p:nvPr/>
        </p:nvSpPr>
        <p:spPr>
          <a:xfrm>
            <a:off x="4325727" y="5249615"/>
            <a:ext cx="242969" cy="344284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093216" y="5255557"/>
            <a:ext cx="30008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>
                <a:solidFill>
                  <a:prstClr val="black"/>
                </a:solidFill>
                <a:latin typeface="Century Gothic" panose="020B0502020202020204"/>
              </a:rPr>
              <a:t>7</a:t>
            </a:r>
            <a:endParaRPr lang="en-US" sz="162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cxnSp>
        <p:nvCxnSpPr>
          <p:cNvPr id="110" name="Straight Connector 109"/>
          <p:cNvCxnSpPr>
            <a:stCxn id="90" idx="4"/>
            <a:endCxn id="94" idx="0"/>
          </p:cNvCxnSpPr>
          <p:nvPr/>
        </p:nvCxnSpPr>
        <p:spPr>
          <a:xfrm>
            <a:off x="4923380" y="5029531"/>
            <a:ext cx="43986" cy="154822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111" name="5-Point Star 110"/>
          <p:cNvSpPr/>
          <p:nvPr/>
        </p:nvSpPr>
        <p:spPr>
          <a:xfrm>
            <a:off x="4890087" y="5183687"/>
            <a:ext cx="179166" cy="178161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3795387" y="5360213"/>
            <a:ext cx="283597" cy="238071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634200" y="5803574"/>
            <a:ext cx="235131" cy="20312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627860" y="4863150"/>
            <a:ext cx="235131" cy="203780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5642102" y="5468225"/>
            <a:ext cx="235131" cy="203780"/>
          </a:xfrm>
          <a:prstGeom prst="ellipse">
            <a:avLst/>
          </a:prstGeom>
          <a:noFill/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22" name="5-Point Star 121"/>
          <p:cNvSpPr/>
          <p:nvPr/>
        </p:nvSpPr>
        <p:spPr>
          <a:xfrm>
            <a:off x="5662507" y="5160592"/>
            <a:ext cx="191149" cy="197042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873411" y="4812691"/>
            <a:ext cx="14462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>
                <a:solidFill>
                  <a:prstClr val="black"/>
                </a:solidFill>
                <a:latin typeface="Century Gothic" panose="020B0502020202020204"/>
              </a:rPr>
              <a:t> Possible plant</a:t>
            </a:r>
            <a:endParaRPr lang="en-US" sz="144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00681" y="5425692"/>
            <a:ext cx="146386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>
                <a:solidFill>
                  <a:prstClr val="black"/>
                </a:solidFill>
                <a:latin typeface="Century Gothic" panose="020B0502020202020204"/>
              </a:rPr>
              <a:t>Created plant</a:t>
            </a:r>
            <a:endParaRPr lang="en-US" sz="144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937619" y="5738939"/>
            <a:ext cx="102624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>
                <a:solidFill>
                  <a:prstClr val="black"/>
                </a:solidFill>
                <a:latin typeface="Century Gothic" panose="020B0502020202020204"/>
              </a:rPr>
              <a:t>QR Code</a:t>
            </a:r>
            <a:endParaRPr lang="en-US" sz="144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27" name="5-Point Star 126"/>
          <p:cNvSpPr/>
          <p:nvPr/>
        </p:nvSpPr>
        <p:spPr>
          <a:xfrm>
            <a:off x="5665551" y="5480633"/>
            <a:ext cx="188106" cy="176514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1857515" y="4825752"/>
            <a:ext cx="235131" cy="203780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122039" y="5053725"/>
            <a:ext cx="141079" cy="101890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612588" y="5252931"/>
            <a:ext cx="195944" cy="203780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875616" y="6254589"/>
            <a:ext cx="235131" cy="20312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894745" y="4497246"/>
            <a:ext cx="235131" cy="203128"/>
          </a:xfrm>
          <a:prstGeom prst="rect">
            <a:avLst/>
          </a:prstGeom>
          <a:solidFill>
            <a:sysClr val="windowText" lastClr="000000"/>
          </a:solidFill>
          <a:ln w="15875" cap="rnd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134" name="Straight Connector 133"/>
          <p:cNvCxnSpPr>
            <a:stCxn id="133" idx="2"/>
            <a:endCxn id="132" idx="0"/>
          </p:cNvCxnSpPr>
          <p:nvPr/>
        </p:nvCxnSpPr>
        <p:spPr>
          <a:xfrm flipH="1">
            <a:off x="1993181" y="4700375"/>
            <a:ext cx="19129" cy="1554215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137" name="Left Brace 136"/>
          <p:cNvSpPr/>
          <p:nvPr/>
        </p:nvSpPr>
        <p:spPr>
          <a:xfrm>
            <a:off x="1469550" y="4598810"/>
            <a:ext cx="242969" cy="1720075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242712" y="5296095"/>
            <a:ext cx="30008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dirty="0">
                <a:solidFill>
                  <a:prstClr val="black"/>
                </a:solidFill>
                <a:latin typeface="Century Gothic" panose="020B0502020202020204"/>
              </a:rPr>
              <a:t>1</a:t>
            </a:r>
            <a:endParaRPr lang="en-US" sz="162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42" name="Right Arrow 141"/>
          <p:cNvSpPr/>
          <p:nvPr/>
        </p:nvSpPr>
        <p:spPr>
          <a:xfrm>
            <a:off x="2320347" y="5372399"/>
            <a:ext cx="268240" cy="238071"/>
          </a:xfrm>
          <a:prstGeom prst="right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907689" y="5112347"/>
            <a:ext cx="129554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>
                <a:solidFill>
                  <a:prstClr val="black"/>
                </a:solidFill>
                <a:latin typeface="Century Gothic" panose="020B0502020202020204"/>
              </a:rPr>
              <a:t>Actual plant</a:t>
            </a:r>
            <a:endParaRPr lang="en-US" sz="144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48937" y="4510930"/>
            <a:ext cx="9428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 b="1" u="sng">
                <a:solidFill>
                  <a:prstClr val="black"/>
                </a:solidFill>
                <a:latin typeface="Century Gothic" panose="020B0502020202020204"/>
              </a:rPr>
              <a:t>Legend</a:t>
            </a:r>
            <a:endParaRPr lang="en-US" sz="1620" b="1" u="sng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022066" y="5925432"/>
            <a:ext cx="118544" cy="192136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3487245" y="5933949"/>
            <a:ext cx="118544" cy="192136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4980867" y="5917180"/>
            <a:ext cx="118544" cy="192136"/>
          </a:xfrm>
          <a:prstGeom prst="ellipse">
            <a:avLst/>
          </a:prstGeom>
          <a:solidFill>
            <a:srgbClr val="728653"/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61" name="5-Point Star 160"/>
          <p:cNvSpPr/>
          <p:nvPr/>
        </p:nvSpPr>
        <p:spPr>
          <a:xfrm>
            <a:off x="4945373" y="5918865"/>
            <a:ext cx="188106" cy="176514"/>
          </a:xfrm>
          <a:prstGeom prst="star5">
            <a:avLst/>
          </a:prstGeom>
          <a:solidFill>
            <a:srgbClr val="FFFF0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163" name="Straight Connector 162"/>
          <p:cNvCxnSpPr>
            <a:stCxn id="161" idx="0"/>
            <a:endCxn id="93" idx="4"/>
          </p:cNvCxnSpPr>
          <p:nvPr/>
        </p:nvCxnSpPr>
        <p:spPr>
          <a:xfrm flipH="1" flipV="1">
            <a:off x="4967366" y="5754547"/>
            <a:ext cx="72059" cy="164318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166" name="Left Brace 165"/>
          <p:cNvSpPr/>
          <p:nvPr/>
        </p:nvSpPr>
        <p:spPr>
          <a:xfrm>
            <a:off x="4338539" y="5955126"/>
            <a:ext cx="242969" cy="403305"/>
          </a:xfrm>
          <a:prstGeom prst="leftBrac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20" kern="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099971" y="6001432"/>
            <a:ext cx="30008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>
                <a:solidFill>
                  <a:prstClr val="black"/>
                </a:solidFill>
                <a:latin typeface="Century Gothic" panose="020B0502020202020204"/>
              </a:rPr>
              <a:t>9</a:t>
            </a:r>
            <a:endParaRPr lang="en-US" sz="1620" dirty="0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1092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H="1">
            <a:off x="2189392" y="5984559"/>
            <a:ext cx="9563" cy="1281587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71828" y="6862359"/>
            <a:ext cx="235131" cy="2037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350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/>
              </a:rPr>
              <a:t>1</a:t>
            </a:r>
            <a:endParaRPr lang="en-US" sz="135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81392" y="6489036"/>
            <a:ext cx="235131" cy="2037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350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/>
              </a:rPr>
              <a:t>2</a:t>
            </a:r>
            <a:endParaRPr lang="en-US" sz="135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071827" y="6115714"/>
            <a:ext cx="235131" cy="2037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350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/>
              </a:rPr>
              <a:t>3</a:t>
            </a:r>
            <a:endParaRPr lang="en-US" sz="135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508755" y="5984559"/>
            <a:ext cx="9563" cy="1281587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19" name="Oval 18"/>
          <p:cNvSpPr/>
          <p:nvPr/>
        </p:nvSpPr>
        <p:spPr>
          <a:xfrm>
            <a:off x="2391190" y="6862359"/>
            <a:ext cx="235131" cy="2037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350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/>
              </a:rPr>
              <a:t>6</a:t>
            </a:r>
            <a:endParaRPr lang="en-US" sz="135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00754" y="6489036"/>
            <a:ext cx="235131" cy="2037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350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/>
              </a:rPr>
              <a:t>5</a:t>
            </a:r>
            <a:endParaRPr lang="en-US" sz="135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391189" y="6115714"/>
            <a:ext cx="235131" cy="2037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350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/>
              </a:rPr>
              <a:t>4</a:t>
            </a:r>
            <a:endParaRPr lang="en-US" sz="135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28116" y="5980270"/>
            <a:ext cx="9563" cy="1281587"/>
          </a:xfrm>
          <a:prstGeom prst="line">
            <a:avLst/>
          </a:prstGeom>
          <a:noFill/>
          <a:ln w="38100" cap="rnd" cmpd="sng" algn="ctr">
            <a:solidFill>
              <a:sysClr val="windowText" lastClr="000000">
                <a:shade val="90000"/>
              </a:sysClr>
            </a:solidFill>
            <a:prstDash val="solid"/>
          </a:ln>
          <a:effectLst/>
        </p:spPr>
      </p:cxnSp>
      <p:sp>
        <p:nvSpPr>
          <p:cNvPr id="27" name="Oval 26"/>
          <p:cNvSpPr/>
          <p:nvPr/>
        </p:nvSpPr>
        <p:spPr>
          <a:xfrm>
            <a:off x="2710551" y="6858070"/>
            <a:ext cx="235131" cy="2037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350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/>
              </a:rPr>
              <a:t>7</a:t>
            </a:r>
            <a:endParaRPr lang="en-US" sz="135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20116" y="6484748"/>
            <a:ext cx="235131" cy="2037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350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/>
              </a:rPr>
              <a:t>8</a:t>
            </a:r>
            <a:endParaRPr lang="en-US" sz="135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710550" y="6111426"/>
            <a:ext cx="235131" cy="2037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 cap="rnd" cmpd="sng" algn="ctr">
            <a:solidFill>
              <a:srgbClr val="72865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350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/>
              </a:rPr>
              <a:t>9</a:t>
            </a:r>
            <a:endParaRPr lang="en-US" sz="135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9666" y="5675570"/>
            <a:ext cx="149432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>
                <a:solidFill>
                  <a:prstClr val="black"/>
                </a:solidFill>
                <a:latin typeface="Century Gothic" panose="020B0502020202020204"/>
              </a:rPr>
              <a:t>Row:  </a:t>
            </a:r>
            <a:r>
              <a:rPr lang="en-US" sz="1440" u="sng">
                <a:solidFill>
                  <a:prstClr val="black"/>
                </a:solidFill>
                <a:latin typeface="Century Gothic" panose="020B0502020202020204"/>
              </a:rPr>
              <a:t>1</a:t>
            </a:r>
            <a:r>
              <a:rPr lang="en-US" sz="1440">
                <a:solidFill>
                  <a:prstClr val="black"/>
                </a:solidFill>
                <a:latin typeface="Century Gothic" panose="020B0502020202020204"/>
              </a:rPr>
              <a:t>    </a:t>
            </a:r>
            <a:r>
              <a:rPr lang="en-US" sz="1440" u="sng">
                <a:solidFill>
                  <a:prstClr val="black"/>
                </a:solidFill>
                <a:latin typeface="Century Gothic" panose="020B0502020202020204"/>
              </a:rPr>
              <a:t>2</a:t>
            </a:r>
            <a:r>
              <a:rPr lang="en-US" sz="1440">
                <a:solidFill>
                  <a:prstClr val="black"/>
                </a:solidFill>
                <a:latin typeface="Century Gothic" panose="020B0502020202020204"/>
              </a:rPr>
              <a:t>     </a:t>
            </a:r>
            <a:r>
              <a:rPr lang="en-US" sz="1440" u="sng">
                <a:solidFill>
                  <a:prstClr val="black"/>
                </a:solidFill>
                <a:latin typeface="Century Gothic" panose="020B0502020202020204"/>
              </a:rPr>
              <a:t>3</a:t>
            </a:r>
            <a:endParaRPr lang="en-US" sz="1440" u="sng" dirty="0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600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131570" y="3515678"/>
            <a:ext cx="0" cy="1483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31570" y="4998720"/>
            <a:ext cx="1405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9755" y="4998720"/>
            <a:ext cx="156113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Lateral Error (m)</a:t>
            </a:r>
            <a:endParaRPr lang="en-US" sz="162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92297" y="4098186"/>
            <a:ext cx="107433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L (penalty)</a:t>
            </a:r>
            <a:endParaRPr lang="en-US" sz="1620"/>
          </a:p>
        </p:txBody>
      </p:sp>
      <p:sp>
        <p:nvSpPr>
          <p:cNvPr id="11" name="Oval 10"/>
          <p:cNvSpPr/>
          <p:nvPr/>
        </p:nvSpPr>
        <p:spPr>
          <a:xfrm>
            <a:off x="1611630" y="4760620"/>
            <a:ext cx="82296" cy="8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3" name="Oval 12"/>
          <p:cNvSpPr/>
          <p:nvPr/>
        </p:nvSpPr>
        <p:spPr>
          <a:xfrm>
            <a:off x="2076260" y="3849148"/>
            <a:ext cx="82296" cy="8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14" name="TextBox 13"/>
          <p:cNvSpPr txBox="1"/>
          <p:nvPr/>
        </p:nvSpPr>
        <p:spPr>
          <a:xfrm>
            <a:off x="1676782" y="4642426"/>
            <a:ext cx="8306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(.07, .1)</a:t>
            </a:r>
            <a:endParaRPr lang="en-US" sz="1620"/>
          </a:p>
        </p:txBody>
      </p:sp>
      <p:sp>
        <p:nvSpPr>
          <p:cNvPr id="15" name="TextBox 14"/>
          <p:cNvSpPr txBox="1"/>
          <p:nvPr/>
        </p:nvSpPr>
        <p:spPr>
          <a:xfrm>
            <a:off x="1193220" y="3747565"/>
            <a:ext cx="9364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(.12, 1.0)</a:t>
            </a:r>
            <a:endParaRPr lang="en-US" sz="1620"/>
          </a:p>
        </p:txBody>
      </p:sp>
      <p:cxnSp>
        <p:nvCxnSpPr>
          <p:cNvPr id="17" name="Straight Connector 16"/>
          <p:cNvCxnSpPr>
            <a:endCxn id="11" idx="7"/>
          </p:cNvCxnSpPr>
          <p:nvPr/>
        </p:nvCxnSpPr>
        <p:spPr>
          <a:xfrm flipV="1">
            <a:off x="1131571" y="4772672"/>
            <a:ext cx="550304" cy="226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3"/>
            <a:endCxn id="11" idx="3"/>
          </p:cNvCxnSpPr>
          <p:nvPr/>
        </p:nvCxnSpPr>
        <p:spPr>
          <a:xfrm flipH="1">
            <a:off x="1623682" y="3919393"/>
            <a:ext cx="464630" cy="911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0"/>
          </p:cNvCxnSpPr>
          <p:nvPr/>
        </p:nvCxnSpPr>
        <p:spPr>
          <a:xfrm flipV="1">
            <a:off x="2117408" y="3592830"/>
            <a:ext cx="0" cy="25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5400000">
            <a:off x="1972176" y="3364036"/>
            <a:ext cx="29046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8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168720" y="3491783"/>
            <a:ext cx="0" cy="1483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68720" y="4974825"/>
            <a:ext cx="1405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68232" y="5010779"/>
            <a:ext cx="185313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Projection Error (m)</a:t>
            </a:r>
            <a:endParaRPr lang="en-US" sz="162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2419027" y="4074292"/>
            <a:ext cx="10951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P (penalty)</a:t>
            </a:r>
            <a:endParaRPr lang="en-US" sz="1620"/>
          </a:p>
        </p:txBody>
      </p:sp>
      <p:sp>
        <p:nvSpPr>
          <p:cNvPr id="33" name="Oval 32"/>
          <p:cNvSpPr/>
          <p:nvPr/>
        </p:nvSpPr>
        <p:spPr>
          <a:xfrm>
            <a:off x="3648780" y="4736725"/>
            <a:ext cx="82296" cy="8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34" name="Oval 33"/>
          <p:cNvSpPr/>
          <p:nvPr/>
        </p:nvSpPr>
        <p:spPr>
          <a:xfrm>
            <a:off x="4216280" y="3825253"/>
            <a:ext cx="82296" cy="8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724867" y="4559500"/>
                <a:ext cx="654346" cy="424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2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2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2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sz="162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20"/>
                  <a:t>, .1)</a:t>
                </a:r>
                <a:endParaRPr lang="en-US" sz="162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740" y="1721777"/>
                <a:ext cx="708848" cy="461473"/>
              </a:xfrm>
              <a:prstGeom prst="rect">
                <a:avLst/>
              </a:prstGeom>
              <a:blipFill rotWithShape="0">
                <a:blip r:embed="rId2"/>
                <a:stretch>
                  <a:fillRect l="-7759" r="-689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14147" y="3669858"/>
                <a:ext cx="760144" cy="424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2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2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2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sz="162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20"/>
                  <a:t>, 1.0)</a:t>
                </a:r>
                <a:endParaRPr lang="en-US" sz="162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08" y="733286"/>
                <a:ext cx="825867" cy="461473"/>
              </a:xfrm>
              <a:prstGeom prst="rect">
                <a:avLst/>
              </a:prstGeom>
              <a:blipFill rotWithShape="0">
                <a:blip r:embed="rId3"/>
                <a:stretch>
                  <a:fillRect l="-6667" r="-592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endCxn id="33" idx="7"/>
          </p:cNvCxnSpPr>
          <p:nvPr/>
        </p:nvCxnSpPr>
        <p:spPr>
          <a:xfrm flipV="1">
            <a:off x="3168721" y="4748778"/>
            <a:ext cx="550304" cy="226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3"/>
            <a:endCxn id="33" idx="3"/>
          </p:cNvCxnSpPr>
          <p:nvPr/>
        </p:nvCxnSpPr>
        <p:spPr>
          <a:xfrm flipH="1">
            <a:off x="3660832" y="3895498"/>
            <a:ext cx="567500" cy="911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6"/>
          </p:cNvCxnSpPr>
          <p:nvPr/>
        </p:nvCxnSpPr>
        <p:spPr>
          <a:xfrm>
            <a:off x="4298577" y="3866401"/>
            <a:ext cx="304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277883" y="3491783"/>
            <a:ext cx="0" cy="1483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277883" y="4974825"/>
            <a:ext cx="1405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01374" y="4998720"/>
            <a:ext cx="135005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Closeness (m)</a:t>
            </a:r>
            <a:endParaRPr lang="en-US" sz="162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4526587" y="4074292"/>
            <a:ext cx="10983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C (penalty)</a:t>
            </a:r>
            <a:endParaRPr lang="en-US" sz="1620"/>
          </a:p>
        </p:txBody>
      </p:sp>
      <p:sp>
        <p:nvSpPr>
          <p:cNvPr id="48" name="Oval 47"/>
          <p:cNvSpPr/>
          <p:nvPr/>
        </p:nvSpPr>
        <p:spPr>
          <a:xfrm>
            <a:off x="5887792" y="4923505"/>
            <a:ext cx="82296" cy="8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49" name="Oval 48"/>
          <p:cNvSpPr/>
          <p:nvPr/>
        </p:nvSpPr>
        <p:spPr>
          <a:xfrm>
            <a:off x="5882072" y="3827454"/>
            <a:ext cx="82296" cy="8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87162" y="3560931"/>
                <a:ext cx="997132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20"/>
                  <a:t>(2.5</a:t>
                </a:r>
                <a14:m>
                  <m:oMath xmlns:m="http://schemas.openxmlformats.org/officeDocument/2006/math">
                    <m:r>
                      <a:rPr lang="en-US" sz="162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1620"/>
                  <a:t>,1.0)</a:t>
                </a:r>
                <a:endParaRPr lang="en-US" sz="162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24" y="612257"/>
                <a:ext cx="10858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056" t="-8197" r="-44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>
            <a:endCxn id="48" idx="2"/>
          </p:cNvCxnSpPr>
          <p:nvPr/>
        </p:nvCxnSpPr>
        <p:spPr>
          <a:xfrm flipV="1">
            <a:off x="5277884" y="4964653"/>
            <a:ext cx="609909" cy="1017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4"/>
            <a:endCxn id="48" idx="0"/>
          </p:cNvCxnSpPr>
          <p:nvPr/>
        </p:nvCxnSpPr>
        <p:spPr>
          <a:xfrm>
            <a:off x="5923220" y="3909751"/>
            <a:ext cx="5720" cy="1013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291316" y="3561465"/>
            <a:ext cx="0" cy="25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5400000">
            <a:off x="6153107" y="3308354"/>
            <a:ext cx="29046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8</a:t>
            </a:r>
          </a:p>
        </p:txBody>
      </p:sp>
      <p:sp>
        <p:nvSpPr>
          <p:cNvPr id="59" name="Oval 58"/>
          <p:cNvSpPr/>
          <p:nvPr/>
        </p:nvSpPr>
        <p:spPr>
          <a:xfrm>
            <a:off x="6250168" y="3826356"/>
            <a:ext cx="82296" cy="8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cxnSp>
        <p:nvCxnSpPr>
          <p:cNvPr id="62" name="Straight Connector 61"/>
          <p:cNvCxnSpPr>
            <a:stCxn id="49" idx="6"/>
            <a:endCxn id="59" idx="2"/>
          </p:cNvCxnSpPr>
          <p:nvPr/>
        </p:nvCxnSpPr>
        <p:spPr>
          <a:xfrm flipV="1">
            <a:off x="5964368" y="3867504"/>
            <a:ext cx="285800" cy="1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046664" y="3832449"/>
                <a:ext cx="997132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20"/>
                  <a:t>(3.5</a:t>
                </a:r>
                <a14:m>
                  <m:oMath xmlns:m="http://schemas.openxmlformats.org/officeDocument/2006/math">
                    <m:r>
                      <a:rPr lang="en-US" sz="162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1620"/>
                  <a:t>,1.0)</a:t>
                </a:r>
                <a:endParaRPr lang="en-US" sz="162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15" y="913943"/>
                <a:ext cx="108581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494" t="-9836" r="-50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V="1">
            <a:off x="1131570" y="6060732"/>
            <a:ext cx="0" cy="1483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131570" y="7543773"/>
            <a:ext cx="1405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9755" y="7672361"/>
            <a:ext cx="156113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Lateral Error (m)</a:t>
            </a:r>
            <a:endParaRPr lang="en-US" sz="162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392297" y="6643240"/>
            <a:ext cx="107433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L (penalty)</a:t>
            </a:r>
            <a:endParaRPr lang="en-US" sz="1620"/>
          </a:p>
        </p:txBody>
      </p:sp>
      <p:sp>
        <p:nvSpPr>
          <p:cNvPr id="70" name="Oval 69"/>
          <p:cNvSpPr/>
          <p:nvPr/>
        </p:nvSpPr>
        <p:spPr>
          <a:xfrm>
            <a:off x="1611630" y="7305673"/>
            <a:ext cx="82296" cy="8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71" name="Oval 70"/>
          <p:cNvSpPr/>
          <p:nvPr/>
        </p:nvSpPr>
        <p:spPr>
          <a:xfrm>
            <a:off x="2076260" y="6394202"/>
            <a:ext cx="82296" cy="8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72" name="TextBox 71"/>
          <p:cNvSpPr txBox="1"/>
          <p:nvPr/>
        </p:nvSpPr>
        <p:spPr>
          <a:xfrm>
            <a:off x="1419427" y="7471331"/>
            <a:ext cx="44916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.07</a:t>
            </a:r>
            <a:endParaRPr lang="en-US" sz="1620"/>
          </a:p>
        </p:txBody>
      </p:sp>
      <p:sp>
        <p:nvSpPr>
          <p:cNvPr id="73" name="TextBox 72"/>
          <p:cNvSpPr txBox="1"/>
          <p:nvPr/>
        </p:nvSpPr>
        <p:spPr>
          <a:xfrm>
            <a:off x="1021836" y="6275703"/>
            <a:ext cx="51328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-1.0</a:t>
            </a:r>
            <a:endParaRPr lang="en-US" sz="1620"/>
          </a:p>
        </p:txBody>
      </p:sp>
      <p:cxnSp>
        <p:nvCxnSpPr>
          <p:cNvPr id="74" name="Straight Connector 73"/>
          <p:cNvCxnSpPr>
            <a:endCxn id="70" idx="7"/>
          </p:cNvCxnSpPr>
          <p:nvPr/>
        </p:nvCxnSpPr>
        <p:spPr>
          <a:xfrm flipV="1">
            <a:off x="1131571" y="7317725"/>
            <a:ext cx="550304" cy="226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1" idx="3"/>
            <a:endCxn id="70" idx="3"/>
          </p:cNvCxnSpPr>
          <p:nvPr/>
        </p:nvCxnSpPr>
        <p:spPr>
          <a:xfrm flipH="1">
            <a:off x="1623682" y="6464446"/>
            <a:ext cx="464630" cy="911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1" idx="0"/>
          </p:cNvCxnSpPr>
          <p:nvPr/>
        </p:nvCxnSpPr>
        <p:spPr>
          <a:xfrm flipV="1">
            <a:off x="2117408" y="6137883"/>
            <a:ext cx="0" cy="25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5400000">
            <a:off x="1972176" y="5909089"/>
            <a:ext cx="29046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8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3168720" y="6036837"/>
            <a:ext cx="0" cy="1483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168720" y="7519878"/>
            <a:ext cx="1405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068232" y="7692992"/>
            <a:ext cx="185313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Projection Error (m)</a:t>
            </a:r>
            <a:endParaRPr lang="en-US" sz="162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2419027" y="6619346"/>
            <a:ext cx="10951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P (penalty)</a:t>
            </a:r>
            <a:endParaRPr lang="en-US" sz="1620"/>
          </a:p>
        </p:txBody>
      </p:sp>
      <p:sp>
        <p:nvSpPr>
          <p:cNvPr id="82" name="Oval 81"/>
          <p:cNvSpPr/>
          <p:nvPr/>
        </p:nvSpPr>
        <p:spPr>
          <a:xfrm>
            <a:off x="3648780" y="7281778"/>
            <a:ext cx="82296" cy="8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83" name="Oval 82"/>
          <p:cNvSpPr/>
          <p:nvPr/>
        </p:nvSpPr>
        <p:spPr>
          <a:xfrm>
            <a:off x="4216280" y="6370307"/>
            <a:ext cx="82296" cy="8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385583" y="7442754"/>
                <a:ext cx="662104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20"/>
                  <a:t>0.25</a:t>
                </a:r>
                <a14:m>
                  <m:oMath xmlns:m="http://schemas.openxmlformats.org/officeDocument/2006/math">
                    <m:r>
                      <a:rPr lang="en-US" sz="162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162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58" y="4925393"/>
                <a:ext cx="71231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83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/>
          <p:cNvCxnSpPr>
            <a:endCxn id="82" idx="7"/>
          </p:cNvCxnSpPr>
          <p:nvPr/>
        </p:nvCxnSpPr>
        <p:spPr>
          <a:xfrm flipV="1">
            <a:off x="3168721" y="7293831"/>
            <a:ext cx="550304" cy="226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3" idx="3"/>
            <a:endCxn id="82" idx="3"/>
          </p:cNvCxnSpPr>
          <p:nvPr/>
        </p:nvCxnSpPr>
        <p:spPr>
          <a:xfrm flipH="1">
            <a:off x="3660832" y="6440551"/>
            <a:ext cx="567500" cy="911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6"/>
          </p:cNvCxnSpPr>
          <p:nvPr/>
        </p:nvCxnSpPr>
        <p:spPr>
          <a:xfrm>
            <a:off x="4298577" y="6411455"/>
            <a:ext cx="304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277883" y="6036837"/>
            <a:ext cx="0" cy="1483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277883" y="7519878"/>
            <a:ext cx="1405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286456" y="7697563"/>
            <a:ext cx="135005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Closeness (m)</a:t>
            </a:r>
            <a:endParaRPr lang="en-US" sz="162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4526587" y="6619346"/>
            <a:ext cx="10983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C (penalty)</a:t>
            </a:r>
            <a:endParaRPr lang="en-US" sz="1620"/>
          </a:p>
        </p:txBody>
      </p:sp>
      <p:sp>
        <p:nvSpPr>
          <p:cNvPr id="93" name="Oval 92"/>
          <p:cNvSpPr/>
          <p:nvPr/>
        </p:nvSpPr>
        <p:spPr>
          <a:xfrm>
            <a:off x="5887792" y="7468559"/>
            <a:ext cx="82296" cy="8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94" name="Oval 93"/>
          <p:cNvSpPr/>
          <p:nvPr/>
        </p:nvSpPr>
        <p:spPr>
          <a:xfrm>
            <a:off x="5882072" y="6372507"/>
            <a:ext cx="82296" cy="8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670773" y="7458940"/>
                <a:ext cx="556306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20"/>
                  <a:t>2.5</a:t>
                </a:r>
                <a14:m>
                  <m:oMath xmlns:m="http://schemas.openxmlformats.org/officeDocument/2006/math">
                    <m:r>
                      <a:rPr lang="en-US" sz="162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162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858" y="4943378"/>
                <a:ext cx="59529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27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/>
          <p:cNvCxnSpPr>
            <a:endCxn id="93" idx="2"/>
          </p:cNvCxnSpPr>
          <p:nvPr/>
        </p:nvCxnSpPr>
        <p:spPr>
          <a:xfrm flipV="1">
            <a:off x="5277884" y="7509706"/>
            <a:ext cx="609909" cy="1017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4" idx="4"/>
            <a:endCxn id="93" idx="0"/>
          </p:cNvCxnSpPr>
          <p:nvPr/>
        </p:nvCxnSpPr>
        <p:spPr>
          <a:xfrm>
            <a:off x="5923220" y="6454804"/>
            <a:ext cx="5720" cy="1013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6291316" y="6106518"/>
            <a:ext cx="0" cy="25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 rot="5400000">
            <a:off x="6153107" y="5853408"/>
            <a:ext cx="29046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8</a:t>
            </a:r>
          </a:p>
        </p:txBody>
      </p:sp>
      <p:sp>
        <p:nvSpPr>
          <p:cNvPr id="100" name="Oval 99"/>
          <p:cNvSpPr/>
          <p:nvPr/>
        </p:nvSpPr>
        <p:spPr>
          <a:xfrm>
            <a:off x="6250168" y="6371409"/>
            <a:ext cx="82296" cy="82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cxnSp>
        <p:nvCxnSpPr>
          <p:cNvPr id="101" name="Straight Connector 100"/>
          <p:cNvCxnSpPr>
            <a:stCxn id="94" idx="6"/>
            <a:endCxn id="100" idx="2"/>
          </p:cNvCxnSpPr>
          <p:nvPr/>
        </p:nvCxnSpPr>
        <p:spPr>
          <a:xfrm flipV="1">
            <a:off x="5964368" y="6412557"/>
            <a:ext cx="285800" cy="1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061273" y="6256374"/>
            <a:ext cx="51328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-1.0</a:t>
            </a:r>
            <a:endParaRPr lang="en-US" sz="1620"/>
          </a:p>
        </p:txBody>
      </p:sp>
      <p:sp>
        <p:nvSpPr>
          <p:cNvPr id="104" name="TextBox 103"/>
          <p:cNvSpPr txBox="1"/>
          <p:nvPr/>
        </p:nvSpPr>
        <p:spPr>
          <a:xfrm>
            <a:off x="5171382" y="6247558"/>
            <a:ext cx="51328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-1.0</a:t>
            </a:r>
            <a:endParaRPr lang="en-US" sz="1620"/>
          </a:p>
        </p:txBody>
      </p:sp>
      <p:sp>
        <p:nvSpPr>
          <p:cNvPr id="105" name="TextBox 104"/>
          <p:cNvSpPr txBox="1"/>
          <p:nvPr/>
        </p:nvSpPr>
        <p:spPr>
          <a:xfrm>
            <a:off x="3050195" y="7131957"/>
            <a:ext cx="51328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-0.1</a:t>
            </a:r>
            <a:endParaRPr lang="en-US" sz="1620"/>
          </a:p>
        </p:txBody>
      </p:sp>
      <p:sp>
        <p:nvSpPr>
          <p:cNvPr id="106" name="TextBox 105"/>
          <p:cNvSpPr txBox="1"/>
          <p:nvPr/>
        </p:nvSpPr>
        <p:spPr>
          <a:xfrm>
            <a:off x="1035060" y="7181015"/>
            <a:ext cx="51328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-0.1</a:t>
            </a:r>
            <a:endParaRPr 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107269" y="7458940"/>
                <a:ext cx="556306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20"/>
                  <a:t>3.5</a:t>
                </a:r>
                <a14:m>
                  <m:oMath xmlns:m="http://schemas.openxmlformats.org/officeDocument/2006/math">
                    <m:r>
                      <a:rPr lang="en-US" sz="162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162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53" y="4943378"/>
                <a:ext cx="59529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16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030695" y="7442754"/>
                <a:ext cx="556306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20"/>
                  <a:t>0.5</a:t>
                </a:r>
                <a14:m>
                  <m:oMath xmlns:m="http://schemas.openxmlformats.org/officeDocument/2006/math">
                    <m:r>
                      <a:rPr lang="en-US" sz="162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162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9" y="4925393"/>
                <a:ext cx="59529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927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1890861" y="7471331"/>
            <a:ext cx="44916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0"/>
              <a:t>.12</a:t>
            </a:r>
            <a:endParaRPr lang="en-US" sz="1620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652144" y="7485393"/>
            <a:ext cx="0" cy="576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106486" y="7485393"/>
            <a:ext cx="0" cy="576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3692399" y="7459676"/>
            <a:ext cx="0" cy="576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223894" y="7459676"/>
            <a:ext cx="0" cy="576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304219" y="7459676"/>
            <a:ext cx="0" cy="576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39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9135</TotalTime>
  <Words>221</Words>
  <Application>Microsoft Office PowerPoint</Application>
  <PresentationFormat>Custom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</dc:creator>
  <cp:lastModifiedBy>Kyle</cp:lastModifiedBy>
  <cp:revision>83</cp:revision>
  <dcterms:created xsi:type="dcterms:W3CDTF">2016-10-09T22:09:32Z</dcterms:created>
  <dcterms:modified xsi:type="dcterms:W3CDTF">2016-10-24T22:57:19Z</dcterms:modified>
</cp:coreProperties>
</file>