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56" r:id="rId6"/>
    <p:sldId id="264" r:id="rId7"/>
    <p:sldId id="258" r:id="rId8"/>
    <p:sldId id="265" r:id="rId9"/>
    <p:sldId id="266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392" y="-112"/>
      </p:cViewPr>
      <p:guideLst>
        <p:guide orient="horz" pos="26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F3490-6F0B-2C49-882E-B1B0EDCC13D5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6066-FDBE-164D-81BD-4CED7D7C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Takeaway for this module is the idea of nondeterministic execution</a:t>
            </a:r>
            <a:r>
              <a:rPr lang="en-US" baseline="0" dirty="0" smtClean="0"/>
              <a:t> of commands.</a:t>
            </a:r>
          </a:p>
          <a:p>
            <a:r>
              <a:rPr lang="en-US" baseline="0" dirty="0" smtClean="0"/>
              <a:t>We introduce </a:t>
            </a:r>
            <a:r>
              <a:rPr lang="en-US" baseline="0" dirty="0" err="1" smtClean="0"/>
              <a:t>nondeterminism</a:t>
            </a:r>
            <a:r>
              <a:rPr lang="en-US" baseline="0" dirty="0" smtClean="0"/>
              <a:t> using do – od loops. </a:t>
            </a:r>
          </a:p>
          <a:p>
            <a:r>
              <a:rPr lang="en-US" baseline="0" dirty="0" smtClean="0"/>
              <a:t>A do-od loop is a set of guarded commands. A guarded command consists of a guard and a command.</a:t>
            </a:r>
          </a:p>
          <a:p>
            <a:r>
              <a:rPr lang="en-US" baseline="0" dirty="0" smtClean="0"/>
              <a:t> Execution of the loop proceeds by selecting ANY guarded command where the guard is True. </a:t>
            </a:r>
          </a:p>
          <a:p>
            <a:r>
              <a:rPr lang="en-US" baseline="0" dirty="0" smtClean="0"/>
              <a:t>Execution terminates when all the guards are False.</a:t>
            </a:r>
          </a:p>
          <a:p>
            <a:r>
              <a:rPr lang="en-US" baseline="0" dirty="0" smtClean="0"/>
              <a:t>The slide shows an example of sorting an array in ascending order. </a:t>
            </a:r>
          </a:p>
          <a:p>
            <a:r>
              <a:rPr lang="en-US" baseline="0" dirty="0" smtClean="0"/>
              <a:t>Pick </a:t>
            </a:r>
            <a:r>
              <a:rPr lang="en-US" i="1" baseline="0" dirty="0" smtClean="0"/>
              <a:t>any</a:t>
            </a:r>
            <a:r>
              <a:rPr lang="en-US" baseline="0" dirty="0" smtClean="0"/>
              <a:t> out-of-order pair of elements and flip them.</a:t>
            </a:r>
          </a:p>
          <a:p>
            <a:r>
              <a:rPr lang="en-US" baseline="0" dirty="0" smtClean="0"/>
              <a:t>The loop terminates when there are no out-of-order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Takeaway for this module is the idea of nondeterministic execution</a:t>
            </a:r>
            <a:r>
              <a:rPr lang="en-US" baseline="0" dirty="0" smtClean="0"/>
              <a:t> of commands.</a:t>
            </a:r>
          </a:p>
          <a:p>
            <a:r>
              <a:rPr lang="en-US" baseline="0" dirty="0" smtClean="0"/>
              <a:t>We introduce </a:t>
            </a:r>
            <a:r>
              <a:rPr lang="en-US" baseline="0" dirty="0" err="1" smtClean="0"/>
              <a:t>nondeterminism</a:t>
            </a:r>
            <a:r>
              <a:rPr lang="en-US" baseline="0" dirty="0" smtClean="0"/>
              <a:t> using do – od loops. </a:t>
            </a:r>
          </a:p>
          <a:p>
            <a:r>
              <a:rPr lang="en-US" baseline="0" dirty="0" smtClean="0"/>
              <a:t>A do-od loop is a set of guarded commands. A guarded command consists of a guard and a command.</a:t>
            </a:r>
          </a:p>
          <a:p>
            <a:r>
              <a:rPr lang="en-US" baseline="0" dirty="0" smtClean="0"/>
              <a:t> Execution of the loop proceeds by selecting ANY guarded command where the guard is True. </a:t>
            </a:r>
          </a:p>
          <a:p>
            <a:r>
              <a:rPr lang="en-US" baseline="0" dirty="0" smtClean="0"/>
              <a:t>Execution terminates when all the guards are False.</a:t>
            </a:r>
          </a:p>
          <a:p>
            <a:r>
              <a:rPr lang="en-US" baseline="0" dirty="0" smtClean="0"/>
              <a:t>The slide shows an example of sorting an array in ascending order. </a:t>
            </a:r>
          </a:p>
          <a:p>
            <a:r>
              <a:rPr lang="en-US" baseline="0" dirty="0" smtClean="0"/>
              <a:t>Pick </a:t>
            </a:r>
            <a:r>
              <a:rPr lang="en-US" i="1" baseline="0" dirty="0" smtClean="0"/>
              <a:t>any</a:t>
            </a:r>
            <a:r>
              <a:rPr lang="en-US" baseline="0" dirty="0" smtClean="0"/>
              <a:t> out-of-order pair of elements and flip them.</a:t>
            </a:r>
          </a:p>
          <a:p>
            <a:r>
              <a:rPr lang="en-US" baseline="0" dirty="0" smtClean="0"/>
              <a:t>The loop terminates when there are no out-of-order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Takeaway for this module is the idea of nondeterministic execution</a:t>
            </a:r>
            <a:r>
              <a:rPr lang="en-US" baseline="0" dirty="0" smtClean="0"/>
              <a:t> of commands.</a:t>
            </a:r>
          </a:p>
          <a:p>
            <a:r>
              <a:rPr lang="en-US" baseline="0" dirty="0" smtClean="0"/>
              <a:t>We introduce </a:t>
            </a:r>
            <a:r>
              <a:rPr lang="en-US" baseline="0" dirty="0" err="1" smtClean="0"/>
              <a:t>nondeterminism</a:t>
            </a:r>
            <a:r>
              <a:rPr lang="en-US" baseline="0" dirty="0" smtClean="0"/>
              <a:t> using do – od loops. </a:t>
            </a:r>
          </a:p>
          <a:p>
            <a:r>
              <a:rPr lang="en-US" baseline="0" dirty="0" smtClean="0"/>
              <a:t>A do-od loop is a set of guarded commands. A guarded command consists of a guard and a command.</a:t>
            </a:r>
          </a:p>
          <a:p>
            <a:r>
              <a:rPr lang="en-US" baseline="0" dirty="0" smtClean="0"/>
              <a:t> Execution of the loop proceeds by selecting ANY guarded command where the guard is True. </a:t>
            </a:r>
          </a:p>
          <a:p>
            <a:r>
              <a:rPr lang="en-US" baseline="0" dirty="0" smtClean="0"/>
              <a:t>Execution terminates when all the guards are False.</a:t>
            </a:r>
          </a:p>
          <a:p>
            <a:r>
              <a:rPr lang="en-US" baseline="0" dirty="0" smtClean="0"/>
              <a:t>The slide shows an example of sorting an array in ascending order. </a:t>
            </a:r>
          </a:p>
          <a:p>
            <a:r>
              <a:rPr lang="en-US" baseline="0" dirty="0" smtClean="0"/>
              <a:t>Pick </a:t>
            </a:r>
            <a:r>
              <a:rPr lang="en-US" i="1" baseline="0" dirty="0" smtClean="0"/>
              <a:t>any</a:t>
            </a:r>
            <a:r>
              <a:rPr lang="en-US" baseline="0" dirty="0" smtClean="0"/>
              <a:t> out-of-order pair of elements and flip them.</a:t>
            </a:r>
          </a:p>
          <a:p>
            <a:r>
              <a:rPr lang="en-US" baseline="0" dirty="0" smtClean="0"/>
              <a:t>The loop terminates when there are no out-of-order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6066-FDBE-164D-81BD-4CED7D7C9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126-A70F-F24C-B379-BE92DA4FE3C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4235-EDE3-224A-B1B0-F76923D5E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3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b="1" smtClean="0">
                <a:solidFill>
                  <a:srgbClr val="FF0000"/>
                </a:solidFill>
              </a:rPr>
              <a:t> The </a:t>
            </a:r>
            <a:r>
              <a:rPr lang="en-US" sz="4400" b="1" dirty="0" smtClean="0">
                <a:solidFill>
                  <a:srgbClr val="FF0000"/>
                </a:solidFill>
              </a:rPr>
              <a:t>idea of </a:t>
            </a:r>
            <a:r>
              <a:rPr lang="en-US" sz="4400" b="1" dirty="0" err="1" smtClean="0">
                <a:solidFill>
                  <a:srgbClr val="FF0000"/>
                </a:solidFill>
              </a:rPr>
              <a:t>nondeterminism</a:t>
            </a:r>
            <a:r>
              <a:rPr lang="en-US" sz="4400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The concept of a do-od loop</a:t>
            </a:r>
          </a:p>
          <a:p>
            <a:pPr marL="0" indent="0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7172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Nondeterministic execution of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Nondeterministic execution of statements</a:t>
            </a:r>
          </a:p>
          <a:p>
            <a:r>
              <a:rPr lang="en-US" dirty="0" smtClean="0"/>
              <a:t>Nondeterministic iteration: the do-od loop</a:t>
            </a:r>
          </a:p>
          <a:p>
            <a:r>
              <a:rPr lang="en-US" dirty="0" smtClean="0"/>
              <a:t>Guarded command:</a:t>
            </a:r>
          </a:p>
          <a:p>
            <a:pPr marL="0" indent="0">
              <a:buNone/>
            </a:pPr>
            <a:r>
              <a:rPr lang="en-US" dirty="0" smtClean="0"/>
              <a:t>              guard -&gt;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1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Nondeterministic execution of statements</a:t>
            </a:r>
          </a:p>
          <a:p>
            <a:r>
              <a:rPr lang="en-US" dirty="0" smtClean="0"/>
              <a:t>Nondeterministic iteration: the do-od loop</a:t>
            </a:r>
          </a:p>
          <a:p>
            <a:r>
              <a:rPr lang="en-US" dirty="0" smtClean="0"/>
              <a:t>Guarded command:</a:t>
            </a:r>
          </a:p>
          <a:p>
            <a:pPr marL="0" indent="0">
              <a:buNone/>
            </a:pPr>
            <a:r>
              <a:rPr lang="en-US" dirty="0" smtClean="0"/>
              <a:t>              guard -&gt; command</a:t>
            </a:r>
          </a:p>
          <a:p>
            <a:r>
              <a:rPr lang="en-US" dirty="0" smtClean="0"/>
              <a:t>Like        </a:t>
            </a:r>
            <a:r>
              <a:rPr lang="en-US" b="1" dirty="0" smtClean="0"/>
              <a:t>if</a:t>
            </a:r>
            <a:r>
              <a:rPr lang="en-US" dirty="0" smtClean="0"/>
              <a:t> guard </a:t>
            </a:r>
            <a:r>
              <a:rPr lang="en-US" b="1" dirty="0" smtClean="0"/>
              <a:t>then</a:t>
            </a:r>
            <a:r>
              <a:rPr lang="en-US" dirty="0" smtClean="0"/>
              <a:t> command </a:t>
            </a:r>
            <a:r>
              <a:rPr lang="en-US" b="1" dirty="0" smtClean="0"/>
              <a:t>else</a:t>
            </a:r>
            <a:r>
              <a:rPr lang="en-US" dirty="0" smtClean="0"/>
              <a:t> skip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7950"/>
            <a:ext cx="8229600" cy="879231"/>
          </a:xfrm>
        </p:spPr>
        <p:txBody>
          <a:bodyPr>
            <a:normAutofit/>
          </a:bodyPr>
          <a:lstStyle/>
          <a:p>
            <a:r>
              <a:rPr lang="en-US" sz="4800" b="1" dirty="0"/>
              <a:t>d</a:t>
            </a:r>
            <a:r>
              <a:rPr lang="en-US" sz="4800" b="1" dirty="0" smtClean="0"/>
              <a:t>o-od loop</a:t>
            </a:r>
            <a:endParaRPr lang="en-US" sz="4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2270" y="1729551"/>
            <a:ext cx="5514780" cy="4073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/>
              <a:t>do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guard</a:t>
            </a:r>
            <a:r>
              <a:rPr lang="en-US" sz="4400" baseline="-25000" dirty="0" smtClean="0"/>
              <a:t>0  </a:t>
            </a:r>
            <a:r>
              <a:rPr lang="en-US" sz="4400" dirty="0" smtClean="0"/>
              <a:t>-&gt; command</a:t>
            </a:r>
            <a:r>
              <a:rPr lang="en-US" sz="4400" baseline="-25000" dirty="0" smtClean="0"/>
              <a:t>0</a:t>
            </a:r>
          </a:p>
          <a:p>
            <a:pPr marL="0" indent="0">
              <a:buNone/>
            </a:pPr>
            <a:r>
              <a:rPr lang="en-US" sz="4400" baseline="-25000" dirty="0"/>
              <a:t> </a:t>
            </a:r>
            <a:r>
              <a:rPr lang="en-US" sz="4400" baseline="-25000" dirty="0" smtClean="0"/>
              <a:t>     ……..</a:t>
            </a:r>
          </a:p>
          <a:p>
            <a:pPr marL="0" indent="0">
              <a:buNone/>
            </a:pPr>
            <a:r>
              <a:rPr lang="en-US" sz="4400" dirty="0" smtClean="0"/>
              <a:t>    </a:t>
            </a:r>
            <a:r>
              <a:rPr lang="en-US" sz="4400" dirty="0" err="1" smtClean="0"/>
              <a:t>guard</a:t>
            </a:r>
            <a:r>
              <a:rPr lang="en-US" sz="4400" baseline="-25000" dirty="0" err="1"/>
              <a:t>n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-&gt; </a:t>
            </a:r>
            <a:r>
              <a:rPr lang="en-US" sz="4400" dirty="0" err="1" smtClean="0"/>
              <a:t>command</a:t>
            </a:r>
            <a:r>
              <a:rPr lang="en-US" sz="4400" baseline="-25000" dirty="0" err="1" smtClean="0"/>
              <a:t>n</a:t>
            </a:r>
            <a:endParaRPr lang="en-US" sz="4400" baseline="-25000" dirty="0" smtClean="0"/>
          </a:p>
          <a:p>
            <a:pPr marL="0" indent="0">
              <a:buNone/>
            </a:pPr>
            <a:r>
              <a:rPr lang="en-US" sz="4400" b="1" dirty="0"/>
              <a:t>o</a:t>
            </a:r>
            <a:r>
              <a:rPr lang="en-US" sz="4400" b="1" dirty="0" smtClean="0"/>
              <a:t>d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959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62270" y="1729551"/>
            <a:ext cx="5514780" cy="4073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/>
              <a:t>do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guard</a:t>
            </a:r>
            <a:r>
              <a:rPr lang="en-US" sz="4400" baseline="-25000" dirty="0" smtClean="0"/>
              <a:t>0  </a:t>
            </a:r>
            <a:r>
              <a:rPr lang="en-US" sz="4400" dirty="0" smtClean="0"/>
              <a:t>-&gt; command</a:t>
            </a:r>
            <a:r>
              <a:rPr lang="en-US" sz="4400" baseline="-25000" dirty="0" smtClean="0"/>
              <a:t>0</a:t>
            </a:r>
          </a:p>
          <a:p>
            <a:pPr marL="0" indent="0">
              <a:buNone/>
            </a:pPr>
            <a:r>
              <a:rPr lang="en-US" sz="4400" baseline="-25000" dirty="0"/>
              <a:t> </a:t>
            </a:r>
            <a:r>
              <a:rPr lang="en-US" sz="4400" baseline="-25000" dirty="0" smtClean="0"/>
              <a:t>     ……..</a:t>
            </a:r>
          </a:p>
          <a:p>
            <a:pPr marL="0" indent="0">
              <a:buNone/>
            </a:pPr>
            <a:r>
              <a:rPr lang="en-US" sz="4400" dirty="0" smtClean="0"/>
              <a:t>    </a:t>
            </a:r>
            <a:r>
              <a:rPr lang="en-US" sz="4400" dirty="0" err="1" smtClean="0"/>
              <a:t>guard</a:t>
            </a:r>
            <a:r>
              <a:rPr lang="en-US" sz="4400" baseline="-25000" dirty="0" err="1"/>
              <a:t>n</a:t>
            </a:r>
            <a:r>
              <a:rPr lang="en-US" sz="4400" baseline="-25000" dirty="0" smtClean="0"/>
              <a:t>  </a:t>
            </a:r>
            <a:r>
              <a:rPr lang="en-US" sz="4400" dirty="0" smtClean="0"/>
              <a:t>-&gt; </a:t>
            </a:r>
            <a:r>
              <a:rPr lang="en-US" sz="4400" dirty="0" err="1" smtClean="0"/>
              <a:t>command</a:t>
            </a:r>
            <a:r>
              <a:rPr lang="en-US" sz="4400" baseline="-25000" dirty="0" err="1" smtClean="0"/>
              <a:t>n</a:t>
            </a:r>
            <a:endParaRPr lang="en-US" sz="4400" baseline="-25000" dirty="0" smtClean="0"/>
          </a:p>
          <a:p>
            <a:pPr marL="0" indent="0">
              <a:buNone/>
            </a:pPr>
            <a:r>
              <a:rPr lang="en-US" sz="4400" b="1" dirty="0"/>
              <a:t>o</a:t>
            </a:r>
            <a:r>
              <a:rPr lang="en-US" sz="4400" b="1" dirty="0" smtClean="0"/>
              <a:t>d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211198"/>
            <a:ext cx="3005070" cy="2616101"/>
          </a:xfrm>
          <a:prstGeom prst="rect">
            <a:avLst/>
          </a:prstGeom>
          <a:solidFill>
            <a:srgbClr val="FFFF00"/>
          </a:solidFill>
          <a:ln w="76200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Execute </a:t>
            </a:r>
            <a:r>
              <a:rPr lang="en-US" sz="3600" b="1" dirty="0" smtClean="0">
                <a:solidFill>
                  <a:srgbClr val="FF0000"/>
                </a:solidFill>
              </a:rPr>
              <a:t>any</a:t>
            </a:r>
            <a:r>
              <a:rPr lang="en-US" sz="3200" dirty="0" smtClean="0"/>
              <a:t> command whose guard evaluates to True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3005070" y="3519249"/>
            <a:ext cx="739016" cy="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57950"/>
            <a:ext cx="8229600" cy="879231"/>
          </a:xfrm>
        </p:spPr>
        <p:txBody>
          <a:bodyPr>
            <a:normAutofit/>
          </a:bodyPr>
          <a:lstStyle/>
          <a:p>
            <a:r>
              <a:rPr lang="en-US" sz="4800" b="1" dirty="0"/>
              <a:t>d</a:t>
            </a:r>
            <a:r>
              <a:rPr lang="en-US" sz="4800" b="1" dirty="0" smtClean="0"/>
              <a:t>o-od loop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6255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5968" y="538827"/>
            <a:ext cx="8229600" cy="1318846"/>
          </a:xfrm>
        </p:spPr>
        <p:txBody>
          <a:bodyPr>
            <a:noAutofit/>
          </a:bodyPr>
          <a:lstStyle/>
          <a:p>
            <a:r>
              <a:rPr lang="en-US" dirty="0" smtClean="0"/>
              <a:t>Nondeterministic Iteration: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968" y="2135466"/>
            <a:ext cx="8229600" cy="3817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sort array x[0, …, N-1] in ascending order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all 0 &lt; </a:t>
            </a:r>
            <a:r>
              <a:rPr lang="en-US" dirty="0" err="1" smtClean="0"/>
              <a:t>i</a:t>
            </a:r>
            <a:r>
              <a:rPr lang="en-US" dirty="0" smtClean="0"/>
              <a:t> &lt; 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x[i-1] &gt; x[</a:t>
            </a:r>
            <a:r>
              <a:rPr lang="en-US" dirty="0" err="1" smtClean="0"/>
              <a:t>i</a:t>
            </a:r>
            <a:r>
              <a:rPr lang="en-US" dirty="0" smtClean="0"/>
              <a:t>]       -&gt;  x[i-1], x[</a:t>
            </a:r>
            <a:r>
              <a:rPr lang="en-US" dirty="0" err="1" smtClean="0"/>
              <a:t>i</a:t>
            </a:r>
            <a:r>
              <a:rPr lang="en-US" dirty="0" smtClean="0"/>
              <a:t>]  =  x[</a:t>
            </a:r>
            <a:r>
              <a:rPr lang="en-US" dirty="0" err="1" smtClean="0"/>
              <a:t>i</a:t>
            </a:r>
            <a:r>
              <a:rPr lang="en-US" dirty="0" smtClean="0"/>
              <a:t>], x[i-1]</a:t>
            </a:r>
          </a:p>
          <a:p>
            <a:pPr marL="0" indent="0">
              <a:buNone/>
            </a:pPr>
            <a:r>
              <a:rPr lang="en-US" b="1" dirty="0" smtClean="0"/>
              <a:t>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Many agents operate concurrently in distributed systems and the sequence of operations is nondeterministic.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2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Many agents operate concurrently in distributed systems and the sequence of operations is nondeterministic.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o-od loops are a simple form of </a:t>
            </a:r>
            <a:r>
              <a:rPr lang="en-US" dirty="0" err="1" smtClean="0"/>
              <a:t>nondeterminism</a:t>
            </a:r>
            <a:r>
              <a:rPr lang="en-US" dirty="0" smtClean="0"/>
              <a:t>. We will use more general forms of </a:t>
            </a:r>
            <a:r>
              <a:rPr lang="en-US" dirty="0" err="1" smtClean="0"/>
              <a:t>nondeterminism</a:t>
            </a:r>
            <a:r>
              <a:rPr lang="en-US" dirty="0" smtClean="0"/>
              <a:t>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585</Words>
  <Application>Microsoft Macintosh PowerPoint</Application>
  <PresentationFormat>On-screen Show (4:3)</PresentationFormat>
  <Paragraphs>79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Nondeterminism</vt:lpstr>
      <vt:lpstr>Nondeterminism</vt:lpstr>
      <vt:lpstr>Nondeterminism</vt:lpstr>
      <vt:lpstr>Nondeterminism</vt:lpstr>
      <vt:lpstr>do-od loop</vt:lpstr>
      <vt:lpstr>do-od loop</vt:lpstr>
      <vt:lpstr>Nondeterministic Iteration: Example</vt:lpstr>
      <vt:lpstr>Context</vt:lpstr>
      <vt:lpstr>Context</vt:lpstr>
      <vt:lpstr>Takeaway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Nondeterministic Iteration</dc:title>
  <dc:creator>Mani  Kanianthra Mani Chandy</dc:creator>
  <cp:lastModifiedBy>Mani  Kanianthra Mani Chandy</cp:lastModifiedBy>
  <cp:revision>10</cp:revision>
  <cp:lastPrinted>2021-09-03T19:50:37Z</cp:lastPrinted>
  <dcterms:created xsi:type="dcterms:W3CDTF">2021-09-03T19:24:04Z</dcterms:created>
  <dcterms:modified xsi:type="dcterms:W3CDTF">2021-09-11T21:38:47Z</dcterms:modified>
</cp:coreProperties>
</file>