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4" r:id="rId4"/>
    <p:sldId id="260" r:id="rId5"/>
    <p:sldId id="262" r:id="rId6"/>
    <p:sldId id="263" r:id="rId7"/>
    <p:sldId id="257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9" d="100"/>
          <a:sy n="79" d="100"/>
        </p:scale>
        <p:origin x="-1744" y="-112"/>
      </p:cViewPr>
      <p:guideLst>
        <p:guide orient="horz" pos="2404"/>
        <p:guide pos="289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9D23-BA87-4E43-A6F0-6EC25AA0BD21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10B5-B203-2442-AF22-A1B57185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1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9D23-BA87-4E43-A6F0-6EC25AA0BD21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10B5-B203-2442-AF22-A1B57185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3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9D23-BA87-4E43-A6F0-6EC25AA0BD21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10B5-B203-2442-AF22-A1B57185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8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9D23-BA87-4E43-A6F0-6EC25AA0BD21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10B5-B203-2442-AF22-A1B57185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9D23-BA87-4E43-A6F0-6EC25AA0BD21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10B5-B203-2442-AF22-A1B57185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1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9D23-BA87-4E43-A6F0-6EC25AA0BD21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10B5-B203-2442-AF22-A1B57185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1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9D23-BA87-4E43-A6F0-6EC25AA0BD21}" type="datetimeFigureOut">
              <a:rPr lang="en-US" smtClean="0"/>
              <a:t>9/23/21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10B5-B203-2442-AF22-A1B57185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9D23-BA87-4E43-A6F0-6EC25AA0BD21}" type="datetimeFigureOut">
              <a:rPr lang="en-US" smtClean="0"/>
              <a:t>9/23/21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10B5-B203-2442-AF22-A1B57185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5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9D23-BA87-4E43-A6F0-6EC25AA0BD21}" type="datetimeFigureOut">
              <a:rPr lang="en-US" smtClean="0"/>
              <a:t>9/23/21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10B5-B203-2442-AF22-A1B57185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9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9D23-BA87-4E43-A6F0-6EC25AA0BD21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10B5-B203-2442-AF22-A1B57185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9D23-BA87-4E43-A6F0-6EC25AA0BD21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10B5-B203-2442-AF22-A1B57185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7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69D23-BA87-4E43-A6F0-6EC25AA0BD21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F10B5-B203-2442-AF22-A1B57185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0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76849" y="1265291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76849" y="2272178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66444" y="1265291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37607" y="2210837"/>
            <a:ext cx="855847" cy="109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921378" y="1290066"/>
            <a:ext cx="751195" cy="101229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89214" y="680515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262795" y="1717584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55705" y="1290065"/>
            <a:ext cx="697537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9377" y="72389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</a:t>
            </a:r>
            <a:endParaRPr lang="en-US" sz="3200" b="1" baseline="-250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17320" y="3344104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70332" y="2302360"/>
            <a:ext cx="1251990" cy="104174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2111749" y="1165519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2414978" y="3206944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3909002" y="2210837"/>
            <a:ext cx="247863" cy="10969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82492" y="336887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877564" y="2247122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</a:t>
            </a:r>
            <a:endParaRPr lang="en-US" sz="3200" b="1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1710109" y="171758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3</a:t>
            </a:r>
            <a:endParaRPr lang="en-US" sz="3200" b="1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2022322" y="56173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4</a:t>
            </a:r>
            <a:endParaRPr lang="en-US" sz="3200" b="1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2358786" y="348126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</a:t>
            </a:r>
            <a:endParaRPr lang="en-US" sz="3200" b="1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2670116" y="60606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6</a:t>
            </a:r>
            <a:endParaRPr lang="en-US" sz="3200" b="1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2994164" y="230236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7</a:t>
            </a:r>
            <a:endParaRPr lang="en-US" sz="3200" b="1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3712674" y="336887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8</a:t>
            </a:r>
            <a:endParaRPr lang="en-US" sz="3200" b="1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3909002" y="1661345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441279" y="171758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10</a:t>
            </a:r>
            <a:endParaRPr lang="en-US" sz="3200" b="1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5048179" y="3302081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11</a:t>
            </a:r>
            <a:endParaRPr lang="en-US" sz="3200" b="1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5779068" y="2204986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12</a:t>
            </a:r>
            <a:endParaRPr lang="en-US" sz="3200" b="1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6125585" y="656477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13</a:t>
            </a:r>
            <a:endParaRPr lang="en-US" sz="3200" b="1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211177" y="3344104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707392" y="2100356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3449399" y="1112074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4138772" y="3182772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5" idx="6"/>
          </p:cNvCxnSpPr>
          <p:nvPr/>
        </p:nvCxnSpPr>
        <p:spPr>
          <a:xfrm>
            <a:off x="3100584" y="2296952"/>
            <a:ext cx="1201074" cy="1047152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5" idx="0"/>
          </p:cNvCxnSpPr>
          <p:nvPr/>
        </p:nvCxnSpPr>
        <p:spPr>
          <a:xfrm flipV="1">
            <a:off x="3190492" y="1241253"/>
            <a:ext cx="1111166" cy="1061107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170574" y="4066040"/>
            <a:ext cx="167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8000"/>
                </a:solidFill>
              </a:rPr>
              <a:t>m</a:t>
            </a:r>
            <a:r>
              <a:rPr lang="en-US" sz="3600" b="1" dirty="0" smtClean="0">
                <a:solidFill>
                  <a:srgbClr val="008000"/>
                </a:solidFill>
              </a:rPr>
              <a:t>arker</a:t>
            </a:r>
            <a:endParaRPr lang="en-US" sz="3600" b="1" dirty="0">
              <a:solidFill>
                <a:srgbClr val="008000"/>
              </a:solidFill>
            </a:endParaRPr>
          </a:p>
        </p:txBody>
      </p:sp>
      <p:cxnSp>
        <p:nvCxnSpPr>
          <p:cNvPr id="19" name="Straight Arrow Connector 18"/>
          <p:cNvCxnSpPr>
            <a:stCxn id="51" idx="0"/>
          </p:cNvCxnSpPr>
          <p:nvPr/>
        </p:nvCxnSpPr>
        <p:spPr>
          <a:xfrm flipV="1">
            <a:off x="3006583" y="2663333"/>
            <a:ext cx="580045" cy="140270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2672376" y="624115"/>
            <a:ext cx="2200845" cy="2941232"/>
          </a:xfrm>
          <a:custGeom>
            <a:avLst/>
            <a:gdLst>
              <a:gd name="connsiteX0" fmla="*/ 580072 w 2200845"/>
              <a:gd name="connsiteY0" fmla="*/ 0 h 2941232"/>
              <a:gd name="connsiteX1" fmla="*/ 981088 w 2200845"/>
              <a:gd name="connsiteY1" fmla="*/ 116981 h 2941232"/>
              <a:gd name="connsiteX2" fmla="*/ 1047924 w 2200845"/>
              <a:gd name="connsiteY2" fmla="*/ 701885 h 2941232"/>
              <a:gd name="connsiteX3" fmla="*/ 229183 w 2200845"/>
              <a:gd name="connsiteY3" fmla="*/ 1621020 h 2941232"/>
              <a:gd name="connsiteX4" fmla="*/ 162347 w 2200845"/>
              <a:gd name="connsiteY4" fmla="*/ 2172501 h 2941232"/>
              <a:gd name="connsiteX5" fmla="*/ 2200845 w 2200845"/>
              <a:gd name="connsiteY5" fmla="*/ 2941232 h 2941232"/>
              <a:gd name="connsiteX6" fmla="*/ 2200845 w 2200845"/>
              <a:gd name="connsiteY6" fmla="*/ 2941232 h 2941232"/>
              <a:gd name="connsiteX7" fmla="*/ 2200845 w 2200845"/>
              <a:gd name="connsiteY7" fmla="*/ 2941232 h 294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0845" h="2941232">
                <a:moveTo>
                  <a:pt x="580072" y="0"/>
                </a:moveTo>
                <a:cubicBezTo>
                  <a:pt x="741592" y="0"/>
                  <a:pt x="903113" y="0"/>
                  <a:pt x="981088" y="116981"/>
                </a:cubicBezTo>
                <a:cubicBezTo>
                  <a:pt x="1059063" y="233962"/>
                  <a:pt x="1173241" y="451212"/>
                  <a:pt x="1047924" y="701885"/>
                </a:cubicBezTo>
                <a:cubicBezTo>
                  <a:pt x="922607" y="952558"/>
                  <a:pt x="376779" y="1375917"/>
                  <a:pt x="229183" y="1621020"/>
                </a:cubicBezTo>
                <a:cubicBezTo>
                  <a:pt x="81587" y="1866123"/>
                  <a:pt x="-166263" y="1952466"/>
                  <a:pt x="162347" y="2172501"/>
                </a:cubicBezTo>
                <a:cubicBezTo>
                  <a:pt x="490957" y="2392536"/>
                  <a:pt x="2200845" y="2941232"/>
                  <a:pt x="2200845" y="2941232"/>
                </a:cubicBezTo>
                <a:lnTo>
                  <a:pt x="2200845" y="2941232"/>
                </a:lnTo>
                <a:lnTo>
                  <a:pt x="2200845" y="2941232"/>
                </a:ln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3840" y="5526897"/>
            <a:ext cx="9087533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Markers separate past and future. They ensure no edge from future to the past.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21147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0" y="1844407"/>
            <a:ext cx="8922606" cy="4954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0" y="3404226"/>
            <a:ext cx="8922606" cy="3834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1187" y="1844407"/>
            <a:ext cx="4892249" cy="1535045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7" idx="5"/>
            <a:endCxn id="41" idx="0"/>
          </p:cNvCxnSpPr>
          <p:nvPr/>
        </p:nvCxnSpPr>
        <p:spPr>
          <a:xfrm>
            <a:off x="2970935" y="1978782"/>
            <a:ext cx="3241326" cy="1313058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992853" y="1259631"/>
            <a:ext cx="4189624" cy="2650870"/>
          </a:xfrm>
          <a:custGeom>
            <a:avLst/>
            <a:gdLst>
              <a:gd name="connsiteX0" fmla="*/ 0 w 5263335"/>
              <a:gd name="connsiteY0" fmla="*/ 2924520 h 2924520"/>
              <a:gd name="connsiteX1" fmla="*/ 334180 w 5263335"/>
              <a:gd name="connsiteY1" fmla="*/ 1771424 h 2924520"/>
              <a:gd name="connsiteX2" fmla="*/ 1253175 w 5263335"/>
              <a:gd name="connsiteY2" fmla="*/ 1403770 h 2924520"/>
              <a:gd name="connsiteX3" fmla="*/ 4060287 w 5263335"/>
              <a:gd name="connsiteY3" fmla="*/ 1136385 h 2924520"/>
              <a:gd name="connsiteX4" fmla="*/ 5263335 w 5263335"/>
              <a:gd name="connsiteY4" fmla="*/ 0 h 292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3335" h="2924520">
                <a:moveTo>
                  <a:pt x="0" y="2924520"/>
                </a:moveTo>
                <a:cubicBezTo>
                  <a:pt x="62659" y="2474701"/>
                  <a:pt x="125318" y="2024882"/>
                  <a:pt x="334180" y="1771424"/>
                </a:cubicBezTo>
                <a:cubicBezTo>
                  <a:pt x="543043" y="1517966"/>
                  <a:pt x="632157" y="1509610"/>
                  <a:pt x="1253175" y="1403770"/>
                </a:cubicBezTo>
                <a:cubicBezTo>
                  <a:pt x="1874193" y="1297930"/>
                  <a:pt x="3391927" y="1370347"/>
                  <a:pt x="4060287" y="1136385"/>
                </a:cubicBezTo>
                <a:cubicBezTo>
                  <a:pt x="4728647" y="902423"/>
                  <a:pt x="4995991" y="451211"/>
                  <a:pt x="5263335" y="0"/>
                </a:cubicBez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848150" y="1869181"/>
            <a:ext cx="1654191" cy="1559819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5" idx="0"/>
          </p:cNvCxnSpPr>
          <p:nvPr/>
        </p:nvCxnSpPr>
        <p:spPr>
          <a:xfrm>
            <a:off x="7067907" y="1893955"/>
            <a:ext cx="906611" cy="137311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29369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175026" y="3429000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32603" y="18691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1</a:t>
            </a:r>
            <a:endParaRPr lang="en-US" sz="3200" b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5190999" y="2313969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2</a:t>
            </a:r>
            <a:endParaRPr lang="en-US" sz="3200" b="1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7502341" y="21739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3</a:t>
            </a: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547909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2736788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6930747" y="1707247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5523703" y="3291840"/>
            <a:ext cx="274320" cy="27432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0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3" idx="5"/>
            <a:endCxn id="43" idx="1"/>
          </p:cNvCxnSpPr>
          <p:nvPr/>
        </p:nvCxnSpPr>
        <p:spPr>
          <a:xfrm>
            <a:off x="234147" y="1978782"/>
            <a:ext cx="1208113" cy="1368471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8156" y="21739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0</a:t>
            </a:r>
            <a:endParaRPr lang="en-US" sz="3200" b="1" baseline="-25000" dirty="0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6075101" y="3291840"/>
            <a:ext cx="274320" cy="27432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1402087" y="3307080"/>
            <a:ext cx="274320" cy="27432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7837358" y="3267066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0" y="3581400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 m</a:t>
            </a:r>
            <a:r>
              <a:rPr lang="en-US" sz="2800" b="1" baseline="-25000" dirty="0" smtClean="0"/>
              <a:t>0</a:t>
            </a:r>
            <a:endParaRPr lang="en-US" sz="2800" b="1" baseline="-25000" dirty="0"/>
          </a:p>
        </p:txBody>
      </p:sp>
      <p:cxnSp>
        <p:nvCxnSpPr>
          <p:cNvPr id="49" name="Straight Arrow Connector 48"/>
          <p:cNvCxnSpPr>
            <a:stCxn id="47" idx="0"/>
            <a:endCxn id="37" idx="1"/>
          </p:cNvCxnSpPr>
          <p:nvPr/>
        </p:nvCxnSpPr>
        <p:spPr>
          <a:xfrm flipH="1" flipV="1">
            <a:off x="698156" y="2466369"/>
            <a:ext cx="298271" cy="111503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0" y="-3166"/>
            <a:ext cx="6182477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Messages sent before A’s local snapshot</a:t>
            </a:r>
            <a:endParaRPr lang="en-US" sz="2800" b="1" baseline="-25000" dirty="0"/>
          </a:p>
        </p:txBody>
      </p:sp>
      <p:cxnSp>
        <p:nvCxnSpPr>
          <p:cNvPr id="52" name="Straight Arrow Connector 51"/>
          <p:cNvCxnSpPr>
            <a:stCxn id="50" idx="2"/>
            <a:endCxn id="33" idx="7"/>
          </p:cNvCxnSpPr>
          <p:nvPr/>
        </p:nvCxnSpPr>
        <p:spPr>
          <a:xfrm flipH="1">
            <a:off x="234147" y="520054"/>
            <a:ext cx="2857092" cy="12647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2"/>
            <a:endCxn id="26" idx="7"/>
          </p:cNvCxnSpPr>
          <p:nvPr/>
        </p:nvCxnSpPr>
        <p:spPr>
          <a:xfrm flipH="1">
            <a:off x="782056" y="520054"/>
            <a:ext cx="2309183" cy="12647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  <a:endCxn id="27" idx="0"/>
          </p:cNvCxnSpPr>
          <p:nvPr/>
        </p:nvCxnSpPr>
        <p:spPr>
          <a:xfrm flipH="1">
            <a:off x="2873948" y="520054"/>
            <a:ext cx="217291" cy="12245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091239" y="711249"/>
            <a:ext cx="590791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Messages sent after A’s local snapshot</a:t>
            </a:r>
            <a:endParaRPr lang="en-US" sz="2800" b="1" baseline="-250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>
            <a:stCxn id="65" idx="2"/>
            <a:endCxn id="28" idx="1"/>
          </p:cNvCxnSpPr>
          <p:nvPr/>
        </p:nvCxnSpPr>
        <p:spPr>
          <a:xfrm>
            <a:off x="6045195" y="1234469"/>
            <a:ext cx="925725" cy="5129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0" y="4250507"/>
            <a:ext cx="6812257" cy="5232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Messages received before </a:t>
            </a:r>
            <a:r>
              <a:rPr lang="en-US" sz="2800" b="1" dirty="0"/>
              <a:t>B</a:t>
            </a:r>
            <a:r>
              <a:rPr lang="en-US" sz="2800" b="1" dirty="0" smtClean="0"/>
              <a:t>’s local snapshot</a:t>
            </a:r>
            <a:endParaRPr lang="en-US" sz="2800" b="1" baseline="-25000" dirty="0"/>
          </a:p>
        </p:txBody>
      </p:sp>
      <p:cxnSp>
        <p:nvCxnSpPr>
          <p:cNvPr id="71" name="Straight Arrow Connector 70"/>
          <p:cNvCxnSpPr>
            <a:stCxn id="69" idx="0"/>
            <a:endCxn id="43" idx="5"/>
          </p:cNvCxnSpPr>
          <p:nvPr/>
        </p:nvCxnSpPr>
        <p:spPr>
          <a:xfrm flipH="1" flipV="1">
            <a:off x="1636234" y="3541227"/>
            <a:ext cx="1769895" cy="709280"/>
          </a:xfrm>
          <a:prstGeom prst="straightConnector1">
            <a:avLst/>
          </a:prstGeom>
          <a:ln>
            <a:solidFill>
              <a:srgbClr val="FFFF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513684" y="3592820"/>
            <a:ext cx="110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marker</a:t>
            </a:r>
            <a:endParaRPr lang="en-US" sz="2400" b="1" dirty="0">
              <a:solidFill>
                <a:srgbClr val="008000"/>
              </a:solidFill>
            </a:endParaRPr>
          </a:p>
        </p:txBody>
      </p:sp>
      <p:cxnSp>
        <p:nvCxnSpPr>
          <p:cNvPr id="98" name="Straight Arrow Connector 97"/>
          <p:cNvCxnSpPr>
            <a:stCxn id="96" idx="0"/>
          </p:cNvCxnSpPr>
          <p:nvPr/>
        </p:nvCxnSpPr>
        <p:spPr>
          <a:xfrm flipH="1" flipV="1">
            <a:off x="6812257" y="2758757"/>
            <a:ext cx="255650" cy="834063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72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0" y="1844407"/>
            <a:ext cx="8922606" cy="4954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0" y="3404226"/>
            <a:ext cx="8922606" cy="3834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1187" y="1844407"/>
            <a:ext cx="4892249" cy="1535045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7" idx="5"/>
            <a:endCxn id="41" idx="0"/>
          </p:cNvCxnSpPr>
          <p:nvPr/>
        </p:nvCxnSpPr>
        <p:spPr>
          <a:xfrm>
            <a:off x="2970935" y="1978782"/>
            <a:ext cx="3241326" cy="1313058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992853" y="1259631"/>
            <a:ext cx="4189624" cy="2650870"/>
          </a:xfrm>
          <a:custGeom>
            <a:avLst/>
            <a:gdLst>
              <a:gd name="connsiteX0" fmla="*/ 0 w 5263335"/>
              <a:gd name="connsiteY0" fmla="*/ 2924520 h 2924520"/>
              <a:gd name="connsiteX1" fmla="*/ 334180 w 5263335"/>
              <a:gd name="connsiteY1" fmla="*/ 1771424 h 2924520"/>
              <a:gd name="connsiteX2" fmla="*/ 1253175 w 5263335"/>
              <a:gd name="connsiteY2" fmla="*/ 1403770 h 2924520"/>
              <a:gd name="connsiteX3" fmla="*/ 4060287 w 5263335"/>
              <a:gd name="connsiteY3" fmla="*/ 1136385 h 2924520"/>
              <a:gd name="connsiteX4" fmla="*/ 5263335 w 5263335"/>
              <a:gd name="connsiteY4" fmla="*/ 0 h 292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3335" h="2924520">
                <a:moveTo>
                  <a:pt x="0" y="2924520"/>
                </a:moveTo>
                <a:cubicBezTo>
                  <a:pt x="62659" y="2474701"/>
                  <a:pt x="125318" y="2024882"/>
                  <a:pt x="334180" y="1771424"/>
                </a:cubicBezTo>
                <a:cubicBezTo>
                  <a:pt x="543043" y="1517966"/>
                  <a:pt x="632157" y="1509610"/>
                  <a:pt x="1253175" y="1403770"/>
                </a:cubicBezTo>
                <a:cubicBezTo>
                  <a:pt x="1874193" y="1297930"/>
                  <a:pt x="3391927" y="1370347"/>
                  <a:pt x="4060287" y="1136385"/>
                </a:cubicBezTo>
                <a:cubicBezTo>
                  <a:pt x="4728647" y="902423"/>
                  <a:pt x="4995991" y="451211"/>
                  <a:pt x="5263335" y="0"/>
                </a:cubicBez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848150" y="1869181"/>
            <a:ext cx="1654191" cy="1559819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5" idx="0"/>
          </p:cNvCxnSpPr>
          <p:nvPr/>
        </p:nvCxnSpPr>
        <p:spPr>
          <a:xfrm>
            <a:off x="7067907" y="1893955"/>
            <a:ext cx="906611" cy="137311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29369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175026" y="3429000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32603" y="18691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1</a:t>
            </a:r>
            <a:endParaRPr lang="en-US" sz="3200" b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5190999" y="2313969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2</a:t>
            </a:r>
            <a:endParaRPr lang="en-US" sz="3200" b="1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7502341" y="21739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3</a:t>
            </a: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547909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2736788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6930747" y="1707247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5523703" y="3291840"/>
            <a:ext cx="274320" cy="27432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0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3" idx="5"/>
            <a:endCxn id="43" idx="1"/>
          </p:cNvCxnSpPr>
          <p:nvPr/>
        </p:nvCxnSpPr>
        <p:spPr>
          <a:xfrm>
            <a:off x="234147" y="1978782"/>
            <a:ext cx="1208113" cy="1368471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8156" y="21739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0</a:t>
            </a:r>
            <a:endParaRPr lang="en-US" sz="3200" b="1" baseline="-25000" dirty="0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6075101" y="3291840"/>
            <a:ext cx="274320" cy="27432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1402087" y="3307080"/>
            <a:ext cx="274320" cy="27432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7837358" y="3267066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0" y="-3166"/>
            <a:ext cx="6182477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Messages sent before A’s local snapshot</a:t>
            </a:r>
            <a:endParaRPr lang="en-US" sz="2800" b="1" baseline="-25000" dirty="0"/>
          </a:p>
        </p:txBody>
      </p:sp>
      <p:cxnSp>
        <p:nvCxnSpPr>
          <p:cNvPr id="52" name="Straight Arrow Connector 51"/>
          <p:cNvCxnSpPr>
            <a:stCxn id="50" idx="2"/>
            <a:endCxn id="33" idx="7"/>
          </p:cNvCxnSpPr>
          <p:nvPr/>
        </p:nvCxnSpPr>
        <p:spPr>
          <a:xfrm flipH="1">
            <a:off x="234147" y="520054"/>
            <a:ext cx="2857092" cy="12647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2"/>
            <a:endCxn id="26" idx="7"/>
          </p:cNvCxnSpPr>
          <p:nvPr/>
        </p:nvCxnSpPr>
        <p:spPr>
          <a:xfrm flipH="1">
            <a:off x="782056" y="520054"/>
            <a:ext cx="2309183" cy="12647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  <a:endCxn id="27" idx="0"/>
          </p:cNvCxnSpPr>
          <p:nvPr/>
        </p:nvCxnSpPr>
        <p:spPr>
          <a:xfrm flipH="1">
            <a:off x="2873948" y="520054"/>
            <a:ext cx="217291" cy="12245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091239" y="711249"/>
            <a:ext cx="590791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Messages sent after A’s local snapshot</a:t>
            </a:r>
            <a:endParaRPr lang="en-US" sz="2800" b="1" baseline="-250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>
            <a:stCxn id="65" idx="2"/>
            <a:endCxn id="28" idx="1"/>
          </p:cNvCxnSpPr>
          <p:nvPr/>
        </p:nvCxnSpPr>
        <p:spPr>
          <a:xfrm>
            <a:off x="6045195" y="1234469"/>
            <a:ext cx="925725" cy="5129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549995" y="5049338"/>
            <a:ext cx="6479374" cy="954107"/>
          </a:xfrm>
          <a:prstGeom prst="rect">
            <a:avLst/>
          </a:prstGeom>
          <a:solidFill>
            <a:srgbClr val="FF66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Messages received by B after B’s local snapshot and before B receives marker</a:t>
            </a:r>
            <a:endParaRPr lang="en-US" sz="2800" b="1" baseline="-25000" dirty="0"/>
          </a:p>
        </p:txBody>
      </p:sp>
      <p:cxnSp>
        <p:nvCxnSpPr>
          <p:cNvPr id="83" name="Straight Arrow Connector 82"/>
          <p:cNvCxnSpPr>
            <a:stCxn id="77" idx="0"/>
            <a:endCxn id="29" idx="3"/>
          </p:cNvCxnSpPr>
          <p:nvPr/>
        </p:nvCxnSpPr>
        <p:spPr>
          <a:xfrm flipV="1">
            <a:off x="4789682" y="3525987"/>
            <a:ext cx="774194" cy="1523351"/>
          </a:xfrm>
          <a:prstGeom prst="straightConnector1">
            <a:avLst/>
          </a:prstGeom>
          <a:ln>
            <a:solidFill>
              <a:srgbClr val="FF66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7" idx="0"/>
            <a:endCxn id="41" idx="4"/>
          </p:cNvCxnSpPr>
          <p:nvPr/>
        </p:nvCxnSpPr>
        <p:spPr>
          <a:xfrm flipV="1">
            <a:off x="4789682" y="3566160"/>
            <a:ext cx="1422579" cy="1483178"/>
          </a:xfrm>
          <a:prstGeom prst="straightConnector1">
            <a:avLst/>
          </a:prstGeom>
          <a:ln>
            <a:solidFill>
              <a:srgbClr val="FF66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513684" y="3592820"/>
            <a:ext cx="110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marker</a:t>
            </a:r>
            <a:endParaRPr lang="en-US" sz="2400" b="1" dirty="0">
              <a:solidFill>
                <a:srgbClr val="008000"/>
              </a:solidFill>
            </a:endParaRPr>
          </a:p>
        </p:txBody>
      </p:sp>
      <p:cxnSp>
        <p:nvCxnSpPr>
          <p:cNvPr id="98" name="Straight Arrow Connector 97"/>
          <p:cNvCxnSpPr>
            <a:stCxn id="96" idx="0"/>
          </p:cNvCxnSpPr>
          <p:nvPr/>
        </p:nvCxnSpPr>
        <p:spPr>
          <a:xfrm flipH="1" flipV="1">
            <a:off x="6812257" y="2758757"/>
            <a:ext cx="255650" cy="834063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741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0" y="1844407"/>
            <a:ext cx="8922606" cy="4954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0" y="3404226"/>
            <a:ext cx="8922606" cy="3834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1187" y="1844407"/>
            <a:ext cx="4892249" cy="1535045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7" idx="5"/>
            <a:endCxn id="41" idx="0"/>
          </p:cNvCxnSpPr>
          <p:nvPr/>
        </p:nvCxnSpPr>
        <p:spPr>
          <a:xfrm>
            <a:off x="2970935" y="1978782"/>
            <a:ext cx="3241326" cy="1313058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992853" y="1259631"/>
            <a:ext cx="4189624" cy="2650870"/>
          </a:xfrm>
          <a:custGeom>
            <a:avLst/>
            <a:gdLst>
              <a:gd name="connsiteX0" fmla="*/ 0 w 5263335"/>
              <a:gd name="connsiteY0" fmla="*/ 2924520 h 2924520"/>
              <a:gd name="connsiteX1" fmla="*/ 334180 w 5263335"/>
              <a:gd name="connsiteY1" fmla="*/ 1771424 h 2924520"/>
              <a:gd name="connsiteX2" fmla="*/ 1253175 w 5263335"/>
              <a:gd name="connsiteY2" fmla="*/ 1403770 h 2924520"/>
              <a:gd name="connsiteX3" fmla="*/ 4060287 w 5263335"/>
              <a:gd name="connsiteY3" fmla="*/ 1136385 h 2924520"/>
              <a:gd name="connsiteX4" fmla="*/ 5263335 w 5263335"/>
              <a:gd name="connsiteY4" fmla="*/ 0 h 292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3335" h="2924520">
                <a:moveTo>
                  <a:pt x="0" y="2924520"/>
                </a:moveTo>
                <a:cubicBezTo>
                  <a:pt x="62659" y="2474701"/>
                  <a:pt x="125318" y="2024882"/>
                  <a:pt x="334180" y="1771424"/>
                </a:cubicBezTo>
                <a:cubicBezTo>
                  <a:pt x="543043" y="1517966"/>
                  <a:pt x="632157" y="1509610"/>
                  <a:pt x="1253175" y="1403770"/>
                </a:cubicBezTo>
                <a:cubicBezTo>
                  <a:pt x="1874193" y="1297930"/>
                  <a:pt x="3391927" y="1370347"/>
                  <a:pt x="4060287" y="1136385"/>
                </a:cubicBezTo>
                <a:cubicBezTo>
                  <a:pt x="4728647" y="902423"/>
                  <a:pt x="4995991" y="451211"/>
                  <a:pt x="5263335" y="0"/>
                </a:cubicBez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848150" y="1869181"/>
            <a:ext cx="1654191" cy="1559819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5" idx="0"/>
          </p:cNvCxnSpPr>
          <p:nvPr/>
        </p:nvCxnSpPr>
        <p:spPr>
          <a:xfrm>
            <a:off x="7067907" y="1893955"/>
            <a:ext cx="906611" cy="137311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29369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175026" y="3429000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32603" y="18691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1</a:t>
            </a:r>
            <a:endParaRPr lang="en-US" sz="3200" b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5190999" y="2313969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2</a:t>
            </a:r>
            <a:endParaRPr lang="en-US" sz="3200" b="1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7502341" y="21739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3</a:t>
            </a: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547909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2736788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6930747" y="1707247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5523703" y="3291840"/>
            <a:ext cx="274320" cy="27432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0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3" idx="5"/>
            <a:endCxn id="43" idx="1"/>
          </p:cNvCxnSpPr>
          <p:nvPr/>
        </p:nvCxnSpPr>
        <p:spPr>
          <a:xfrm>
            <a:off x="234147" y="1978782"/>
            <a:ext cx="1208113" cy="1368471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8156" y="21739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0</a:t>
            </a:r>
            <a:endParaRPr lang="en-US" sz="3200" b="1" baseline="-25000" dirty="0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6075101" y="3291840"/>
            <a:ext cx="274320" cy="27432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1402087" y="3307080"/>
            <a:ext cx="274320" cy="27432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7837358" y="3267066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0" y="3581400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 m</a:t>
            </a:r>
            <a:r>
              <a:rPr lang="en-US" sz="2800" b="1" baseline="-25000" dirty="0" smtClean="0"/>
              <a:t>0</a:t>
            </a:r>
            <a:endParaRPr lang="en-US" sz="2800" b="1" baseline="-25000" dirty="0"/>
          </a:p>
        </p:txBody>
      </p:sp>
      <p:cxnSp>
        <p:nvCxnSpPr>
          <p:cNvPr id="49" name="Straight Arrow Connector 48"/>
          <p:cNvCxnSpPr>
            <a:stCxn id="47" idx="0"/>
            <a:endCxn id="37" idx="1"/>
          </p:cNvCxnSpPr>
          <p:nvPr/>
        </p:nvCxnSpPr>
        <p:spPr>
          <a:xfrm flipH="1" flipV="1">
            <a:off x="698156" y="2466369"/>
            <a:ext cx="298271" cy="111503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0" y="-3166"/>
            <a:ext cx="6182477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Messages sent before A’s local snapshot</a:t>
            </a:r>
            <a:endParaRPr lang="en-US" sz="2800" b="1" baseline="-25000" dirty="0"/>
          </a:p>
        </p:txBody>
      </p:sp>
      <p:cxnSp>
        <p:nvCxnSpPr>
          <p:cNvPr id="52" name="Straight Arrow Connector 51"/>
          <p:cNvCxnSpPr>
            <a:stCxn id="50" idx="2"/>
            <a:endCxn id="33" idx="7"/>
          </p:cNvCxnSpPr>
          <p:nvPr/>
        </p:nvCxnSpPr>
        <p:spPr>
          <a:xfrm flipH="1">
            <a:off x="234147" y="520054"/>
            <a:ext cx="2857092" cy="12647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2"/>
            <a:endCxn id="26" idx="7"/>
          </p:cNvCxnSpPr>
          <p:nvPr/>
        </p:nvCxnSpPr>
        <p:spPr>
          <a:xfrm flipH="1">
            <a:off x="782056" y="520054"/>
            <a:ext cx="2309183" cy="12647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  <a:endCxn id="27" idx="0"/>
          </p:cNvCxnSpPr>
          <p:nvPr/>
        </p:nvCxnSpPr>
        <p:spPr>
          <a:xfrm flipH="1">
            <a:off x="2873948" y="520054"/>
            <a:ext cx="217291" cy="12245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091239" y="711249"/>
            <a:ext cx="590791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Messages sent after A’s local snapshot</a:t>
            </a:r>
            <a:endParaRPr lang="en-US" sz="2800" b="1" baseline="-250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>
            <a:stCxn id="65" idx="2"/>
            <a:endCxn id="28" idx="1"/>
          </p:cNvCxnSpPr>
          <p:nvPr/>
        </p:nvCxnSpPr>
        <p:spPr>
          <a:xfrm>
            <a:off x="6045195" y="1234469"/>
            <a:ext cx="925725" cy="5129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114674" y="6137359"/>
            <a:ext cx="6479374" cy="523220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</a:rPr>
              <a:t>Messages received by B after marker</a:t>
            </a:r>
            <a:endParaRPr lang="en-US" sz="2800" b="1" baseline="-25000" dirty="0">
              <a:solidFill>
                <a:srgbClr val="FFFFFF"/>
              </a:solidFill>
            </a:endParaRPr>
          </a:p>
        </p:txBody>
      </p:sp>
      <p:cxnSp>
        <p:nvCxnSpPr>
          <p:cNvPr id="94" name="Straight Arrow Connector 93"/>
          <p:cNvCxnSpPr>
            <a:endCxn id="45" idx="4"/>
          </p:cNvCxnSpPr>
          <p:nvPr/>
        </p:nvCxnSpPr>
        <p:spPr>
          <a:xfrm flipH="1" flipV="1">
            <a:off x="7974518" y="3541386"/>
            <a:ext cx="488183" cy="259597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513684" y="3592820"/>
            <a:ext cx="110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marker</a:t>
            </a:r>
            <a:endParaRPr lang="en-US" sz="2400" b="1" dirty="0">
              <a:solidFill>
                <a:srgbClr val="008000"/>
              </a:solidFill>
            </a:endParaRPr>
          </a:p>
        </p:txBody>
      </p:sp>
      <p:cxnSp>
        <p:nvCxnSpPr>
          <p:cNvPr id="98" name="Straight Arrow Connector 97"/>
          <p:cNvCxnSpPr>
            <a:stCxn id="96" idx="0"/>
          </p:cNvCxnSpPr>
          <p:nvPr/>
        </p:nvCxnSpPr>
        <p:spPr>
          <a:xfrm flipH="1" flipV="1">
            <a:off x="6812257" y="2758757"/>
            <a:ext cx="255650" cy="834063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22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0" y="1844407"/>
            <a:ext cx="8922606" cy="4954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0" y="3404226"/>
            <a:ext cx="8922606" cy="3834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1187" y="1844407"/>
            <a:ext cx="4892249" cy="1535045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7" idx="5"/>
            <a:endCxn id="41" idx="0"/>
          </p:cNvCxnSpPr>
          <p:nvPr/>
        </p:nvCxnSpPr>
        <p:spPr>
          <a:xfrm>
            <a:off x="2970935" y="1978782"/>
            <a:ext cx="3241326" cy="1313058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992853" y="1259631"/>
            <a:ext cx="4189624" cy="2650870"/>
          </a:xfrm>
          <a:custGeom>
            <a:avLst/>
            <a:gdLst>
              <a:gd name="connsiteX0" fmla="*/ 0 w 5263335"/>
              <a:gd name="connsiteY0" fmla="*/ 2924520 h 2924520"/>
              <a:gd name="connsiteX1" fmla="*/ 334180 w 5263335"/>
              <a:gd name="connsiteY1" fmla="*/ 1771424 h 2924520"/>
              <a:gd name="connsiteX2" fmla="*/ 1253175 w 5263335"/>
              <a:gd name="connsiteY2" fmla="*/ 1403770 h 2924520"/>
              <a:gd name="connsiteX3" fmla="*/ 4060287 w 5263335"/>
              <a:gd name="connsiteY3" fmla="*/ 1136385 h 2924520"/>
              <a:gd name="connsiteX4" fmla="*/ 5263335 w 5263335"/>
              <a:gd name="connsiteY4" fmla="*/ 0 h 292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3335" h="2924520">
                <a:moveTo>
                  <a:pt x="0" y="2924520"/>
                </a:moveTo>
                <a:cubicBezTo>
                  <a:pt x="62659" y="2474701"/>
                  <a:pt x="125318" y="2024882"/>
                  <a:pt x="334180" y="1771424"/>
                </a:cubicBezTo>
                <a:cubicBezTo>
                  <a:pt x="543043" y="1517966"/>
                  <a:pt x="632157" y="1509610"/>
                  <a:pt x="1253175" y="1403770"/>
                </a:cubicBezTo>
                <a:cubicBezTo>
                  <a:pt x="1874193" y="1297930"/>
                  <a:pt x="3391927" y="1370347"/>
                  <a:pt x="4060287" y="1136385"/>
                </a:cubicBezTo>
                <a:cubicBezTo>
                  <a:pt x="4728647" y="902423"/>
                  <a:pt x="4995991" y="451211"/>
                  <a:pt x="5263335" y="0"/>
                </a:cubicBez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848150" y="1869181"/>
            <a:ext cx="1654191" cy="1559819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5" idx="0"/>
          </p:cNvCxnSpPr>
          <p:nvPr/>
        </p:nvCxnSpPr>
        <p:spPr>
          <a:xfrm>
            <a:off x="7067907" y="1893955"/>
            <a:ext cx="906611" cy="137311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29369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175026" y="3429000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32603" y="18691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1</a:t>
            </a:r>
            <a:endParaRPr lang="en-US" sz="3200" b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5190999" y="2313969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2</a:t>
            </a:r>
            <a:endParaRPr lang="en-US" sz="3200" b="1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7502341" y="21739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3</a:t>
            </a: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547909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2736788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6930747" y="1707247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5523703" y="3291840"/>
            <a:ext cx="274320" cy="27432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0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3" idx="5"/>
            <a:endCxn id="43" idx="1"/>
          </p:cNvCxnSpPr>
          <p:nvPr/>
        </p:nvCxnSpPr>
        <p:spPr>
          <a:xfrm>
            <a:off x="234147" y="1978782"/>
            <a:ext cx="1208113" cy="1368471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8156" y="21739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0</a:t>
            </a:r>
            <a:endParaRPr lang="en-US" sz="3200" b="1" baseline="-25000" dirty="0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6075101" y="3291840"/>
            <a:ext cx="274320" cy="27432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1402087" y="3307080"/>
            <a:ext cx="274320" cy="27432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7837358" y="3267066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0" y="-3166"/>
            <a:ext cx="6182477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Messages sent before A’s local snapshot</a:t>
            </a:r>
            <a:endParaRPr lang="en-US" sz="2800" b="1" baseline="-25000" dirty="0"/>
          </a:p>
        </p:txBody>
      </p:sp>
      <p:cxnSp>
        <p:nvCxnSpPr>
          <p:cNvPr id="52" name="Straight Arrow Connector 51"/>
          <p:cNvCxnSpPr>
            <a:stCxn id="50" idx="2"/>
            <a:endCxn id="33" idx="7"/>
          </p:cNvCxnSpPr>
          <p:nvPr/>
        </p:nvCxnSpPr>
        <p:spPr>
          <a:xfrm flipH="1">
            <a:off x="234147" y="520054"/>
            <a:ext cx="2857092" cy="12647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2"/>
            <a:endCxn id="26" idx="7"/>
          </p:cNvCxnSpPr>
          <p:nvPr/>
        </p:nvCxnSpPr>
        <p:spPr>
          <a:xfrm flipH="1">
            <a:off x="782056" y="520054"/>
            <a:ext cx="2309183" cy="12647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  <a:endCxn id="27" idx="0"/>
          </p:cNvCxnSpPr>
          <p:nvPr/>
        </p:nvCxnSpPr>
        <p:spPr>
          <a:xfrm flipH="1">
            <a:off x="2873948" y="520054"/>
            <a:ext cx="217291" cy="12245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091239" y="711249"/>
            <a:ext cx="590791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Messages sent after A’s local snapshot</a:t>
            </a:r>
            <a:endParaRPr lang="en-US" sz="2800" b="1" baseline="-250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>
            <a:stCxn id="65" idx="2"/>
            <a:endCxn id="28" idx="1"/>
          </p:cNvCxnSpPr>
          <p:nvPr/>
        </p:nvCxnSpPr>
        <p:spPr>
          <a:xfrm>
            <a:off x="6045195" y="1234469"/>
            <a:ext cx="925725" cy="5129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34148" y="5049338"/>
            <a:ext cx="8497102" cy="1754327"/>
          </a:xfrm>
          <a:prstGeom prst="rect">
            <a:avLst/>
          </a:prstGeom>
          <a:solidFill>
            <a:srgbClr val="FF66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The Channel State:</a:t>
            </a:r>
          </a:p>
          <a:p>
            <a:r>
              <a:rPr lang="en-US" sz="3600" b="1" dirty="0" smtClean="0"/>
              <a:t>Messages received by B after B’s local snapshot and before B receives marker</a:t>
            </a:r>
            <a:endParaRPr lang="en-US" sz="3600" b="1" baseline="-25000" dirty="0"/>
          </a:p>
        </p:txBody>
      </p:sp>
      <p:cxnSp>
        <p:nvCxnSpPr>
          <p:cNvPr id="83" name="Straight Arrow Connector 82"/>
          <p:cNvCxnSpPr>
            <a:stCxn id="77" idx="0"/>
            <a:endCxn id="29" idx="3"/>
          </p:cNvCxnSpPr>
          <p:nvPr/>
        </p:nvCxnSpPr>
        <p:spPr>
          <a:xfrm flipV="1">
            <a:off x="4482699" y="3525987"/>
            <a:ext cx="1081177" cy="1523351"/>
          </a:xfrm>
          <a:prstGeom prst="straightConnector1">
            <a:avLst/>
          </a:prstGeom>
          <a:ln>
            <a:solidFill>
              <a:srgbClr val="FF66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7" idx="0"/>
            <a:endCxn id="41" idx="4"/>
          </p:cNvCxnSpPr>
          <p:nvPr/>
        </p:nvCxnSpPr>
        <p:spPr>
          <a:xfrm flipV="1">
            <a:off x="4482699" y="3566160"/>
            <a:ext cx="1729562" cy="1483178"/>
          </a:xfrm>
          <a:prstGeom prst="straightConnector1">
            <a:avLst/>
          </a:prstGeom>
          <a:ln>
            <a:solidFill>
              <a:srgbClr val="FF66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513684" y="3592820"/>
            <a:ext cx="110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marker</a:t>
            </a:r>
            <a:endParaRPr lang="en-US" sz="2400" b="1" dirty="0">
              <a:solidFill>
                <a:srgbClr val="008000"/>
              </a:solidFill>
            </a:endParaRPr>
          </a:p>
        </p:txBody>
      </p:sp>
      <p:cxnSp>
        <p:nvCxnSpPr>
          <p:cNvPr id="98" name="Straight Arrow Connector 97"/>
          <p:cNvCxnSpPr>
            <a:stCxn id="96" idx="0"/>
          </p:cNvCxnSpPr>
          <p:nvPr/>
        </p:nvCxnSpPr>
        <p:spPr>
          <a:xfrm flipH="1" flipV="1">
            <a:off x="6812257" y="2758757"/>
            <a:ext cx="255650" cy="834063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833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64169" y="1140661"/>
            <a:ext cx="184666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91909" y="2475899"/>
            <a:ext cx="8922606" cy="4954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70515" y="1408356"/>
            <a:ext cx="9144000" cy="4954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86" idx="1"/>
          </p:cNvCxnSpPr>
          <p:nvPr/>
        </p:nvCxnSpPr>
        <p:spPr>
          <a:xfrm>
            <a:off x="2042177" y="1457904"/>
            <a:ext cx="1039225" cy="959797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0" idx="6"/>
            <a:endCxn id="85" idx="3"/>
          </p:cNvCxnSpPr>
          <p:nvPr/>
        </p:nvCxnSpPr>
        <p:spPr>
          <a:xfrm flipV="1">
            <a:off x="4807238" y="1505343"/>
            <a:ext cx="1549128" cy="1030294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84" idx="5"/>
            <a:endCxn id="83" idx="0"/>
          </p:cNvCxnSpPr>
          <p:nvPr/>
        </p:nvCxnSpPr>
        <p:spPr>
          <a:xfrm>
            <a:off x="7326480" y="1505343"/>
            <a:ext cx="913267" cy="868361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>
            <a:spLocks noChangeAspect="1"/>
          </p:cNvSpPr>
          <p:nvPr/>
        </p:nvSpPr>
        <p:spPr>
          <a:xfrm>
            <a:off x="484752" y="1320744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>
            <a:spLocks noChangeAspect="1"/>
          </p:cNvSpPr>
          <p:nvPr/>
        </p:nvSpPr>
        <p:spPr>
          <a:xfrm>
            <a:off x="1255385" y="1323696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>
            <a:spLocks noChangeAspect="1"/>
          </p:cNvSpPr>
          <p:nvPr/>
        </p:nvSpPr>
        <p:spPr>
          <a:xfrm>
            <a:off x="1997557" y="1343359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981065" y="2388287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3730336" y="2389243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>
            <a:spLocks noChangeAspect="1"/>
          </p:cNvSpPr>
          <p:nvPr/>
        </p:nvSpPr>
        <p:spPr>
          <a:xfrm>
            <a:off x="4532918" y="2398477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>
            <a:spLocks noChangeAspect="1"/>
          </p:cNvSpPr>
          <p:nvPr/>
        </p:nvSpPr>
        <p:spPr>
          <a:xfrm>
            <a:off x="5296025" y="2338739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>
            <a:spLocks noChangeAspect="1"/>
          </p:cNvSpPr>
          <p:nvPr/>
        </p:nvSpPr>
        <p:spPr>
          <a:xfrm>
            <a:off x="6148184" y="2374074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>
            <a:spLocks noChangeAspect="1"/>
          </p:cNvSpPr>
          <p:nvPr/>
        </p:nvSpPr>
        <p:spPr>
          <a:xfrm>
            <a:off x="8102587" y="2373704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>
            <a:spLocks noChangeAspect="1"/>
          </p:cNvSpPr>
          <p:nvPr/>
        </p:nvSpPr>
        <p:spPr>
          <a:xfrm>
            <a:off x="7092333" y="1271196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>
            <a:spLocks noChangeAspect="1"/>
          </p:cNvSpPr>
          <p:nvPr/>
        </p:nvSpPr>
        <p:spPr>
          <a:xfrm>
            <a:off x="6316193" y="1271196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>
            <a:spLocks noChangeAspect="1"/>
          </p:cNvSpPr>
          <p:nvPr/>
        </p:nvSpPr>
        <p:spPr>
          <a:xfrm>
            <a:off x="3041229" y="2377528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359596" y="813823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0</a:t>
            </a:r>
            <a:endParaRPr lang="en-US" sz="36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1111051" y="813823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853223" y="859012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10</a:t>
            </a:r>
            <a:endParaRPr lang="en-US" sz="36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2946424" y="2613059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30</a:t>
            </a:r>
            <a:endParaRPr lang="en-US" sz="36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973396" y="677365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57</a:t>
            </a:r>
            <a:endParaRPr lang="en-US" sz="36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928114" y="251659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0</a:t>
            </a:r>
            <a:endParaRPr lang="en-US" sz="36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2622575" y="1540167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20</a:t>
            </a:r>
            <a:endParaRPr lang="en-US" sz="36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3730336" y="2579492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34</a:t>
            </a:r>
            <a:endParaRPr lang="en-US" sz="36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458717" y="2579492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50</a:t>
            </a:r>
            <a:endParaRPr lang="en-US" sz="36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969703" y="1595064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50</a:t>
            </a:r>
            <a:endParaRPr lang="en-US" sz="36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5194965" y="2579492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51</a:t>
            </a:r>
            <a:endParaRPr lang="en-US" sz="36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6106866" y="2613059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52</a:t>
            </a:r>
            <a:endParaRPr lang="en-US" sz="36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171859" y="697028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55</a:t>
            </a:r>
            <a:endParaRPr lang="en-US" sz="3600" b="1" dirty="0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7092333" y="2407844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7126044" y="1653268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57</a:t>
            </a:r>
            <a:endParaRPr lang="en-US" sz="36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089530" y="2613059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80</a:t>
            </a:r>
            <a:endParaRPr lang="en-US" sz="36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8136118" y="2579492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81</a:t>
            </a:r>
            <a:endParaRPr lang="en-US" sz="36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8449074" y="1352413"/>
            <a:ext cx="464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</a:t>
            </a:r>
            <a:endParaRPr lang="en-US" sz="36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8514242" y="1826973"/>
            <a:ext cx="443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</a:t>
            </a:r>
          </a:p>
        </p:txBody>
      </p:sp>
      <p:cxnSp>
        <p:nvCxnSpPr>
          <p:cNvPr id="25" name="Straight Arrow Connector 24"/>
          <p:cNvCxnSpPr>
            <a:stCxn id="88" idx="0"/>
            <a:endCxn id="89" idx="0"/>
          </p:cNvCxnSpPr>
          <p:nvPr/>
        </p:nvCxnSpPr>
        <p:spPr>
          <a:xfrm>
            <a:off x="1320378" y="813823"/>
            <a:ext cx="859167" cy="45189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41063" y="112252"/>
            <a:ext cx="3318487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Timestamp increases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28552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64169" y="1140661"/>
            <a:ext cx="184666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426797" y="2840450"/>
            <a:ext cx="8922606" cy="4954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205403" y="1772907"/>
            <a:ext cx="9144000" cy="4954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122" idx="1"/>
          </p:cNvCxnSpPr>
          <p:nvPr/>
        </p:nvCxnSpPr>
        <p:spPr>
          <a:xfrm>
            <a:off x="2177065" y="1822455"/>
            <a:ext cx="1039225" cy="959797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16" idx="6"/>
            <a:endCxn id="121" idx="3"/>
          </p:cNvCxnSpPr>
          <p:nvPr/>
        </p:nvCxnSpPr>
        <p:spPr>
          <a:xfrm flipV="1">
            <a:off x="4942126" y="1869894"/>
            <a:ext cx="1549128" cy="1030294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20" idx="5"/>
            <a:endCxn id="119" idx="0"/>
          </p:cNvCxnSpPr>
          <p:nvPr/>
        </p:nvCxnSpPr>
        <p:spPr>
          <a:xfrm>
            <a:off x="7461368" y="1869894"/>
            <a:ext cx="913267" cy="868361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>
            <a:spLocks noChangeAspect="1"/>
          </p:cNvSpPr>
          <p:nvPr/>
        </p:nvSpPr>
        <p:spPr>
          <a:xfrm>
            <a:off x="619640" y="168529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1390273" y="1688247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2132445" y="170791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1115953" y="2752838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3865224" y="2753794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4667806" y="2763028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5430913" y="270329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6283072" y="273862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8237475" y="273825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7227221" y="1635747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6451081" y="1635747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3176117" y="2742079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494484" y="117837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0</a:t>
            </a:r>
            <a:endParaRPr lang="en-US" sz="36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1245939" y="117837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988111" y="1223563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10</a:t>
            </a:r>
            <a:endParaRPr lang="en-US" sz="36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3081312" y="2977610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30</a:t>
            </a:r>
            <a:endParaRPr lang="en-US" sz="36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7108284" y="1041916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57</a:t>
            </a:r>
            <a:endParaRPr lang="en-US" sz="36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1063002" y="2881149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0</a:t>
            </a:r>
            <a:endParaRPr lang="en-US" sz="36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2757463" y="1904718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20</a:t>
            </a:r>
            <a:endParaRPr lang="en-US" sz="36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3865224" y="2944043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34</a:t>
            </a:r>
            <a:endParaRPr lang="en-US" sz="36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4593605" y="2944043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50</a:t>
            </a:r>
            <a:endParaRPr lang="en-US" sz="36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5104591" y="1959615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50</a:t>
            </a:r>
            <a:endParaRPr lang="en-US" sz="36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5329853" y="2944043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51</a:t>
            </a:r>
            <a:endParaRPr lang="en-US" sz="36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6241754" y="2977610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52</a:t>
            </a:r>
            <a:endParaRPr lang="en-US" sz="36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6306747" y="1061579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55</a:t>
            </a:r>
            <a:endParaRPr lang="en-US" sz="3600" b="1" dirty="0"/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7227221" y="277239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7260932" y="2017819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57</a:t>
            </a:r>
            <a:endParaRPr lang="en-US" sz="36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7224418" y="2977610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80</a:t>
            </a:r>
            <a:endParaRPr lang="en-US" sz="36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8271006" y="2944043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81</a:t>
            </a:r>
            <a:endParaRPr lang="en-US" sz="36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8583962" y="1716964"/>
            <a:ext cx="464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</a:t>
            </a:r>
            <a:endParaRPr lang="en-US" sz="36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8649130" y="2191524"/>
            <a:ext cx="443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988111" y="2017819"/>
            <a:ext cx="769352" cy="685471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28310" y="3619017"/>
            <a:ext cx="3688956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Timestamp on message</a:t>
            </a:r>
            <a:endParaRPr lang="en-US" sz="2800" b="1" dirty="0"/>
          </a:p>
        </p:txBody>
      </p:sp>
      <p:cxnSp>
        <p:nvCxnSpPr>
          <p:cNvPr id="36" name="Straight Arrow Connector 35"/>
          <p:cNvCxnSpPr>
            <a:stCxn id="143" idx="0"/>
          </p:cNvCxnSpPr>
          <p:nvPr/>
        </p:nvCxnSpPr>
        <p:spPr>
          <a:xfrm flipV="1">
            <a:off x="2172788" y="2363295"/>
            <a:ext cx="141656" cy="125572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4593342" y="4045614"/>
            <a:ext cx="4330307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Timestamp of receive event</a:t>
            </a:r>
            <a:endParaRPr lang="en-US" sz="2800" b="1" dirty="0"/>
          </a:p>
        </p:txBody>
      </p:sp>
      <p:cxnSp>
        <p:nvCxnSpPr>
          <p:cNvPr id="53" name="Straight Arrow Connector 52"/>
          <p:cNvCxnSpPr>
            <a:stCxn id="144" idx="0"/>
            <a:endCxn id="126" idx="0"/>
          </p:cNvCxnSpPr>
          <p:nvPr/>
        </p:nvCxnSpPr>
        <p:spPr>
          <a:xfrm flipH="1" flipV="1">
            <a:off x="3407634" y="2977610"/>
            <a:ext cx="3350862" cy="106800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28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0" y="1844407"/>
            <a:ext cx="8922606" cy="4954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0" y="3404226"/>
            <a:ext cx="8922606" cy="3834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1187" y="1844407"/>
            <a:ext cx="4892249" cy="1535045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7" idx="5"/>
            <a:endCxn id="41" idx="0"/>
          </p:cNvCxnSpPr>
          <p:nvPr/>
        </p:nvCxnSpPr>
        <p:spPr>
          <a:xfrm>
            <a:off x="2970935" y="1978782"/>
            <a:ext cx="3241326" cy="1313058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992853" y="1259631"/>
            <a:ext cx="4189624" cy="2650870"/>
          </a:xfrm>
          <a:custGeom>
            <a:avLst/>
            <a:gdLst>
              <a:gd name="connsiteX0" fmla="*/ 0 w 5263335"/>
              <a:gd name="connsiteY0" fmla="*/ 2924520 h 2924520"/>
              <a:gd name="connsiteX1" fmla="*/ 334180 w 5263335"/>
              <a:gd name="connsiteY1" fmla="*/ 1771424 h 2924520"/>
              <a:gd name="connsiteX2" fmla="*/ 1253175 w 5263335"/>
              <a:gd name="connsiteY2" fmla="*/ 1403770 h 2924520"/>
              <a:gd name="connsiteX3" fmla="*/ 4060287 w 5263335"/>
              <a:gd name="connsiteY3" fmla="*/ 1136385 h 2924520"/>
              <a:gd name="connsiteX4" fmla="*/ 5263335 w 5263335"/>
              <a:gd name="connsiteY4" fmla="*/ 0 h 292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3335" h="2924520">
                <a:moveTo>
                  <a:pt x="0" y="2924520"/>
                </a:moveTo>
                <a:cubicBezTo>
                  <a:pt x="62659" y="2474701"/>
                  <a:pt x="125318" y="2024882"/>
                  <a:pt x="334180" y="1771424"/>
                </a:cubicBezTo>
                <a:cubicBezTo>
                  <a:pt x="543043" y="1517966"/>
                  <a:pt x="632157" y="1509610"/>
                  <a:pt x="1253175" y="1403770"/>
                </a:cubicBezTo>
                <a:cubicBezTo>
                  <a:pt x="1874193" y="1297930"/>
                  <a:pt x="3391927" y="1370347"/>
                  <a:pt x="4060287" y="1136385"/>
                </a:cubicBezTo>
                <a:cubicBezTo>
                  <a:pt x="4728647" y="902423"/>
                  <a:pt x="4995991" y="451211"/>
                  <a:pt x="5263335" y="0"/>
                </a:cubicBez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45" idx="0"/>
          </p:cNvCxnSpPr>
          <p:nvPr/>
        </p:nvCxnSpPr>
        <p:spPr>
          <a:xfrm>
            <a:off x="7067907" y="1893955"/>
            <a:ext cx="906611" cy="137311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29369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175026" y="3429000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32603" y="18691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1</a:t>
            </a:r>
            <a:endParaRPr lang="en-US" sz="3200" b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5190999" y="2313969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2</a:t>
            </a:r>
            <a:endParaRPr lang="en-US" sz="3200" b="1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7502341" y="21739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3</a:t>
            </a: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547909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2736788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6930747" y="1707247"/>
            <a:ext cx="274320" cy="274320"/>
          </a:xfrm>
          <a:prstGeom prst="ellipse">
            <a:avLst/>
          </a:prstGeom>
          <a:solidFill>
            <a:srgbClr val="3366FF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5523703" y="3291840"/>
            <a:ext cx="274320" cy="27432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0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3" idx="5"/>
            <a:endCxn id="43" idx="1"/>
          </p:cNvCxnSpPr>
          <p:nvPr/>
        </p:nvCxnSpPr>
        <p:spPr>
          <a:xfrm>
            <a:off x="234147" y="1978782"/>
            <a:ext cx="1208113" cy="1368471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8156" y="21739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0</a:t>
            </a:r>
            <a:endParaRPr lang="en-US" sz="3200" b="1" baseline="-25000" dirty="0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6075101" y="3291840"/>
            <a:ext cx="274320" cy="27432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1402087" y="3307080"/>
            <a:ext cx="274320" cy="27432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7837358" y="3267066"/>
            <a:ext cx="274320" cy="274320"/>
          </a:xfrm>
          <a:prstGeom prst="ellipse">
            <a:avLst/>
          </a:prstGeom>
          <a:solidFill>
            <a:srgbClr val="3366FF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42" idx="0"/>
            <a:endCxn id="43" idx="4"/>
          </p:cNvCxnSpPr>
          <p:nvPr/>
        </p:nvCxnSpPr>
        <p:spPr>
          <a:xfrm flipV="1">
            <a:off x="1320226" y="3581400"/>
            <a:ext cx="219021" cy="79002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41187" y="457477"/>
            <a:ext cx="1571063" cy="830997"/>
          </a:xfrm>
          <a:prstGeom prst="rect">
            <a:avLst/>
          </a:prstGeom>
          <a:solidFill>
            <a:srgbClr val="FFFF00"/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C</a:t>
            </a:r>
            <a:r>
              <a:rPr lang="en-US" sz="4800" b="1" baseline="-25000" dirty="0" smtClean="0"/>
              <a:t>s</a:t>
            </a:r>
            <a:r>
              <a:rPr lang="en-US" sz="4800" b="1" dirty="0" smtClean="0"/>
              <a:t> = 3</a:t>
            </a:r>
            <a:endParaRPr lang="en-US" sz="4800" b="1" baseline="-25000" dirty="0"/>
          </a:p>
        </p:txBody>
      </p:sp>
      <p:cxnSp>
        <p:nvCxnSpPr>
          <p:cNvPr id="52" name="Straight Arrow Connector 51"/>
          <p:cNvCxnSpPr>
            <a:stCxn id="50" idx="2"/>
            <a:endCxn id="33" idx="7"/>
          </p:cNvCxnSpPr>
          <p:nvPr/>
        </p:nvCxnSpPr>
        <p:spPr>
          <a:xfrm flipH="1">
            <a:off x="234147" y="1288474"/>
            <a:ext cx="1192572" cy="4963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2"/>
            <a:endCxn id="26" idx="7"/>
          </p:cNvCxnSpPr>
          <p:nvPr/>
        </p:nvCxnSpPr>
        <p:spPr>
          <a:xfrm flipH="1">
            <a:off x="782056" y="1288474"/>
            <a:ext cx="644663" cy="4963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  <a:endCxn id="27" idx="0"/>
          </p:cNvCxnSpPr>
          <p:nvPr/>
        </p:nvCxnSpPr>
        <p:spPr>
          <a:xfrm>
            <a:off x="1426719" y="1288474"/>
            <a:ext cx="1447229" cy="45616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43611" y="5529802"/>
            <a:ext cx="8228554" cy="70788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Cut is consistent if and </a:t>
            </a:r>
            <a:r>
              <a:rPr lang="en-US" sz="4000" b="1" dirty="0"/>
              <a:t>only </a:t>
            </a:r>
            <a:r>
              <a:rPr lang="en-US" sz="4000" b="1" dirty="0" smtClean="0"/>
              <a:t>if C</a:t>
            </a:r>
            <a:r>
              <a:rPr lang="en-US" sz="4000" b="1" baseline="-25000" dirty="0" smtClean="0"/>
              <a:t>s </a:t>
            </a:r>
            <a:r>
              <a:rPr lang="en-US" sz="4000" b="1" dirty="0" smtClean="0"/>
              <a:t>&gt;= C</a:t>
            </a:r>
            <a:r>
              <a:rPr lang="en-US" sz="4000" b="1" baseline="-25000" dirty="0" smtClean="0"/>
              <a:t>r</a:t>
            </a:r>
            <a:endParaRPr lang="en-US" sz="4000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543611" y="4371428"/>
            <a:ext cx="1553230" cy="830997"/>
          </a:xfrm>
          <a:prstGeom prst="rect">
            <a:avLst/>
          </a:prstGeom>
          <a:solidFill>
            <a:srgbClr val="FFFF00"/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C</a:t>
            </a:r>
            <a:r>
              <a:rPr lang="en-US" sz="4800" b="1" baseline="-25000" dirty="0"/>
              <a:t>r</a:t>
            </a:r>
            <a:r>
              <a:rPr lang="en-US" sz="4800" b="1" dirty="0" smtClean="0"/>
              <a:t> = 1</a:t>
            </a:r>
            <a:endParaRPr lang="en-US" sz="4800" b="1" baseline="-25000" dirty="0"/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2739197" y="2447461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3984858" y="2291750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768165" y="251809"/>
            <a:ext cx="2581256" cy="830997"/>
          </a:xfrm>
          <a:prstGeom prst="rect">
            <a:avLst/>
          </a:prstGeom>
          <a:solidFill>
            <a:srgbClr val="FFFF00"/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C</a:t>
            </a:r>
            <a:r>
              <a:rPr lang="en-US" sz="4800" b="1" baseline="-25000" dirty="0" smtClean="0"/>
              <a:t>s</a:t>
            </a:r>
            <a:r>
              <a:rPr lang="en-US" sz="4800" b="1" dirty="0" smtClean="0"/>
              <a:t> – C</a:t>
            </a:r>
            <a:r>
              <a:rPr lang="en-US" sz="4800" b="1" baseline="-25000" dirty="0" smtClean="0"/>
              <a:t>r </a:t>
            </a:r>
            <a:r>
              <a:rPr lang="en-US" sz="4800" b="1" dirty="0" smtClean="0"/>
              <a:t>= 2</a:t>
            </a:r>
            <a:endParaRPr lang="en-US" sz="4800" b="1" baseline="-25000" dirty="0"/>
          </a:p>
        </p:txBody>
      </p:sp>
      <p:cxnSp>
        <p:nvCxnSpPr>
          <p:cNvPr id="18" name="Straight Arrow Connector 17"/>
          <p:cNvCxnSpPr>
            <a:stCxn id="51" idx="2"/>
            <a:endCxn id="46" idx="0"/>
          </p:cNvCxnSpPr>
          <p:nvPr/>
        </p:nvCxnSpPr>
        <p:spPr>
          <a:xfrm flipH="1">
            <a:off x="2876357" y="1082806"/>
            <a:ext cx="2182436" cy="13646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1" idx="2"/>
            <a:endCxn id="48" idx="0"/>
          </p:cNvCxnSpPr>
          <p:nvPr/>
        </p:nvCxnSpPr>
        <p:spPr>
          <a:xfrm flipH="1">
            <a:off x="4122018" y="1082806"/>
            <a:ext cx="936775" cy="120894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83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0" y="1844407"/>
            <a:ext cx="8922606" cy="4954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0" y="3404226"/>
            <a:ext cx="8922606" cy="3834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1187" y="1844407"/>
            <a:ext cx="4892249" cy="1535045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7" idx="5"/>
            <a:endCxn id="41" idx="0"/>
          </p:cNvCxnSpPr>
          <p:nvPr/>
        </p:nvCxnSpPr>
        <p:spPr>
          <a:xfrm>
            <a:off x="2970935" y="1978782"/>
            <a:ext cx="3241326" cy="1313058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992853" y="1259631"/>
            <a:ext cx="4189624" cy="2650870"/>
          </a:xfrm>
          <a:custGeom>
            <a:avLst/>
            <a:gdLst>
              <a:gd name="connsiteX0" fmla="*/ 0 w 5263335"/>
              <a:gd name="connsiteY0" fmla="*/ 2924520 h 2924520"/>
              <a:gd name="connsiteX1" fmla="*/ 334180 w 5263335"/>
              <a:gd name="connsiteY1" fmla="*/ 1771424 h 2924520"/>
              <a:gd name="connsiteX2" fmla="*/ 1253175 w 5263335"/>
              <a:gd name="connsiteY2" fmla="*/ 1403770 h 2924520"/>
              <a:gd name="connsiteX3" fmla="*/ 4060287 w 5263335"/>
              <a:gd name="connsiteY3" fmla="*/ 1136385 h 2924520"/>
              <a:gd name="connsiteX4" fmla="*/ 5263335 w 5263335"/>
              <a:gd name="connsiteY4" fmla="*/ 0 h 292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3335" h="2924520">
                <a:moveTo>
                  <a:pt x="0" y="2924520"/>
                </a:moveTo>
                <a:cubicBezTo>
                  <a:pt x="62659" y="2474701"/>
                  <a:pt x="125318" y="2024882"/>
                  <a:pt x="334180" y="1771424"/>
                </a:cubicBezTo>
                <a:cubicBezTo>
                  <a:pt x="543043" y="1517966"/>
                  <a:pt x="632157" y="1509610"/>
                  <a:pt x="1253175" y="1403770"/>
                </a:cubicBezTo>
                <a:cubicBezTo>
                  <a:pt x="1874193" y="1297930"/>
                  <a:pt x="3391927" y="1370347"/>
                  <a:pt x="4060287" y="1136385"/>
                </a:cubicBezTo>
                <a:cubicBezTo>
                  <a:pt x="4728647" y="902423"/>
                  <a:pt x="4995991" y="451211"/>
                  <a:pt x="5263335" y="0"/>
                </a:cubicBez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848150" y="1869181"/>
            <a:ext cx="1654191" cy="1559819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5" idx="0"/>
          </p:cNvCxnSpPr>
          <p:nvPr/>
        </p:nvCxnSpPr>
        <p:spPr>
          <a:xfrm>
            <a:off x="7067907" y="1893955"/>
            <a:ext cx="906611" cy="137311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29369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175026" y="3429000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32603" y="18691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1</a:t>
            </a:r>
            <a:endParaRPr lang="en-US" sz="3200" b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5190999" y="2313969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2</a:t>
            </a:r>
            <a:endParaRPr lang="en-US" sz="3200" b="1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7502341" y="21739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3</a:t>
            </a: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547909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2736788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6930747" y="1707247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5523703" y="3291840"/>
            <a:ext cx="274320" cy="27432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0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3" idx="5"/>
            <a:endCxn id="43" idx="1"/>
          </p:cNvCxnSpPr>
          <p:nvPr/>
        </p:nvCxnSpPr>
        <p:spPr>
          <a:xfrm>
            <a:off x="234147" y="1978782"/>
            <a:ext cx="1208113" cy="1368471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8156" y="21739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0</a:t>
            </a:r>
            <a:endParaRPr lang="en-US" sz="3200" b="1" baseline="-25000" dirty="0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6075101" y="3291840"/>
            <a:ext cx="274320" cy="27432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1402087" y="3307080"/>
            <a:ext cx="274320" cy="27432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7837358" y="3267066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0" y="3581400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 m</a:t>
            </a:r>
            <a:r>
              <a:rPr lang="en-US" sz="2800" b="1" baseline="-25000" dirty="0" smtClean="0"/>
              <a:t>0</a:t>
            </a:r>
            <a:endParaRPr lang="en-US" sz="2800" b="1" baseline="-25000" dirty="0"/>
          </a:p>
        </p:txBody>
      </p:sp>
      <p:cxnSp>
        <p:nvCxnSpPr>
          <p:cNvPr id="49" name="Straight Arrow Connector 48"/>
          <p:cNvCxnSpPr>
            <a:stCxn id="47" idx="0"/>
            <a:endCxn id="37" idx="1"/>
          </p:cNvCxnSpPr>
          <p:nvPr/>
        </p:nvCxnSpPr>
        <p:spPr>
          <a:xfrm flipH="1" flipV="1">
            <a:off x="698156" y="2466369"/>
            <a:ext cx="298271" cy="111503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0" y="-3166"/>
            <a:ext cx="6182477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Messages sent before A’s local snapshot</a:t>
            </a:r>
            <a:endParaRPr lang="en-US" sz="2800" b="1" baseline="-25000" dirty="0"/>
          </a:p>
        </p:txBody>
      </p:sp>
      <p:cxnSp>
        <p:nvCxnSpPr>
          <p:cNvPr id="52" name="Straight Arrow Connector 51"/>
          <p:cNvCxnSpPr>
            <a:stCxn id="50" idx="2"/>
            <a:endCxn id="33" idx="7"/>
          </p:cNvCxnSpPr>
          <p:nvPr/>
        </p:nvCxnSpPr>
        <p:spPr>
          <a:xfrm flipH="1">
            <a:off x="234147" y="520054"/>
            <a:ext cx="2857092" cy="12647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2"/>
            <a:endCxn id="26" idx="7"/>
          </p:cNvCxnSpPr>
          <p:nvPr/>
        </p:nvCxnSpPr>
        <p:spPr>
          <a:xfrm flipH="1">
            <a:off x="782056" y="520054"/>
            <a:ext cx="2309183" cy="12647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  <a:endCxn id="27" idx="0"/>
          </p:cNvCxnSpPr>
          <p:nvPr/>
        </p:nvCxnSpPr>
        <p:spPr>
          <a:xfrm flipH="1">
            <a:off x="2873948" y="520054"/>
            <a:ext cx="217291" cy="12245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091239" y="711249"/>
            <a:ext cx="590791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Messages sent after A’s local snapshot</a:t>
            </a:r>
            <a:endParaRPr lang="en-US" sz="2800" b="1" baseline="-250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>
            <a:stCxn id="65" idx="2"/>
            <a:endCxn id="28" idx="1"/>
          </p:cNvCxnSpPr>
          <p:nvPr/>
        </p:nvCxnSpPr>
        <p:spPr>
          <a:xfrm>
            <a:off x="6045195" y="1234469"/>
            <a:ext cx="925725" cy="5129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0" y="4250507"/>
            <a:ext cx="6812257" cy="5232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Messages received before </a:t>
            </a:r>
            <a:r>
              <a:rPr lang="en-US" sz="2800" b="1" dirty="0"/>
              <a:t>B</a:t>
            </a:r>
            <a:r>
              <a:rPr lang="en-US" sz="2800" b="1" dirty="0" smtClean="0"/>
              <a:t>’s local snapshot</a:t>
            </a:r>
            <a:endParaRPr lang="en-US" sz="2800" b="1" baseline="-25000" dirty="0"/>
          </a:p>
        </p:txBody>
      </p:sp>
      <p:cxnSp>
        <p:nvCxnSpPr>
          <p:cNvPr id="71" name="Straight Arrow Connector 70"/>
          <p:cNvCxnSpPr>
            <a:stCxn id="69" idx="0"/>
            <a:endCxn id="43" idx="5"/>
          </p:cNvCxnSpPr>
          <p:nvPr/>
        </p:nvCxnSpPr>
        <p:spPr>
          <a:xfrm flipH="1" flipV="1">
            <a:off x="1636234" y="3541227"/>
            <a:ext cx="1769895" cy="709280"/>
          </a:xfrm>
          <a:prstGeom prst="straightConnector1">
            <a:avLst/>
          </a:prstGeom>
          <a:ln>
            <a:solidFill>
              <a:srgbClr val="FFFF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549995" y="5049338"/>
            <a:ext cx="6479374" cy="954107"/>
          </a:xfrm>
          <a:prstGeom prst="rect">
            <a:avLst/>
          </a:prstGeom>
          <a:solidFill>
            <a:srgbClr val="FF66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Messages received by B after B’s local snapshot and before B receives marker</a:t>
            </a:r>
            <a:endParaRPr lang="en-US" sz="2800" b="1" baseline="-25000" dirty="0"/>
          </a:p>
        </p:txBody>
      </p:sp>
      <p:cxnSp>
        <p:nvCxnSpPr>
          <p:cNvPr id="83" name="Straight Arrow Connector 82"/>
          <p:cNvCxnSpPr>
            <a:stCxn id="77" idx="0"/>
            <a:endCxn id="29" idx="3"/>
          </p:cNvCxnSpPr>
          <p:nvPr/>
        </p:nvCxnSpPr>
        <p:spPr>
          <a:xfrm flipV="1">
            <a:off x="4789682" y="3525987"/>
            <a:ext cx="774194" cy="1523351"/>
          </a:xfrm>
          <a:prstGeom prst="straightConnector1">
            <a:avLst/>
          </a:prstGeom>
          <a:ln>
            <a:solidFill>
              <a:srgbClr val="FF66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7" idx="0"/>
            <a:endCxn id="41" idx="4"/>
          </p:cNvCxnSpPr>
          <p:nvPr/>
        </p:nvCxnSpPr>
        <p:spPr>
          <a:xfrm flipV="1">
            <a:off x="4789682" y="3566160"/>
            <a:ext cx="1422579" cy="1483178"/>
          </a:xfrm>
          <a:prstGeom prst="straightConnector1">
            <a:avLst/>
          </a:prstGeom>
          <a:ln>
            <a:solidFill>
              <a:srgbClr val="FF66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114674" y="6137359"/>
            <a:ext cx="6479374" cy="523220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</a:rPr>
              <a:t>Messages received by B after marker</a:t>
            </a:r>
            <a:endParaRPr lang="en-US" sz="2800" b="1" baseline="-25000" dirty="0">
              <a:solidFill>
                <a:srgbClr val="FFFFFF"/>
              </a:solidFill>
            </a:endParaRPr>
          </a:p>
        </p:txBody>
      </p:sp>
      <p:cxnSp>
        <p:nvCxnSpPr>
          <p:cNvPr id="94" name="Straight Arrow Connector 93"/>
          <p:cNvCxnSpPr>
            <a:endCxn id="45" idx="4"/>
          </p:cNvCxnSpPr>
          <p:nvPr/>
        </p:nvCxnSpPr>
        <p:spPr>
          <a:xfrm flipH="1" flipV="1">
            <a:off x="7974518" y="3541386"/>
            <a:ext cx="488183" cy="259597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513684" y="3592820"/>
            <a:ext cx="110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marker</a:t>
            </a:r>
            <a:endParaRPr lang="en-US" sz="2400" b="1" dirty="0">
              <a:solidFill>
                <a:srgbClr val="008000"/>
              </a:solidFill>
            </a:endParaRPr>
          </a:p>
        </p:txBody>
      </p:sp>
      <p:cxnSp>
        <p:nvCxnSpPr>
          <p:cNvPr id="98" name="Straight Arrow Connector 97"/>
          <p:cNvCxnSpPr>
            <a:stCxn id="96" idx="0"/>
          </p:cNvCxnSpPr>
          <p:nvPr/>
        </p:nvCxnSpPr>
        <p:spPr>
          <a:xfrm flipH="1" flipV="1">
            <a:off x="6812257" y="2758757"/>
            <a:ext cx="255650" cy="834063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39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82910" y="184440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2910" y="2851294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972505" y="1844407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43668" y="2789953"/>
            <a:ext cx="855847" cy="109670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027439" y="1869182"/>
            <a:ext cx="751195" cy="101229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5275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68856" y="2296700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1766" y="1869181"/>
            <a:ext cx="697537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5438" y="130301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</a:t>
            </a:r>
            <a:endParaRPr lang="en-US" sz="3200" b="1" baseline="-250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23381" y="3923220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76393" y="2881476"/>
            <a:ext cx="1251990" cy="104174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2217810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2521039" y="378606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15063" y="2789953"/>
            <a:ext cx="247863" cy="10969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8553" y="394799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983625" y="282623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</a:t>
            </a:r>
            <a:endParaRPr lang="en-US" sz="3200" b="1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1816170" y="229670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3</a:t>
            </a:r>
            <a:endParaRPr lang="en-US" sz="3200" b="1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2128383" y="114085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4</a:t>
            </a:r>
            <a:endParaRPr lang="en-US" sz="3200" b="1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2464847" y="406038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</a:t>
            </a:r>
            <a:endParaRPr lang="en-US" sz="3200" b="1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2776177" y="118518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6</a:t>
            </a:r>
            <a:endParaRPr lang="en-US" sz="3200" b="1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3199120" y="2856702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7</a:t>
            </a:r>
            <a:endParaRPr lang="en-US" sz="3200" b="1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3818735" y="394799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8</a:t>
            </a:r>
            <a:endParaRPr lang="en-US" sz="3200" b="1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4015063" y="2240461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47340" y="229670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10</a:t>
            </a:r>
            <a:endParaRPr lang="en-US" sz="3200" b="1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5154240" y="3881197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11</a:t>
            </a:r>
            <a:endParaRPr lang="en-US" sz="3200" b="1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5885129" y="2784102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12</a:t>
            </a:r>
            <a:endParaRPr lang="en-US" sz="3200" b="1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6231646" y="1235593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13</a:t>
            </a:r>
            <a:endParaRPr lang="en-US" sz="3200" b="1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17238" y="3923220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416438" y="6150114"/>
            <a:ext cx="4261804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An </a:t>
            </a:r>
            <a:r>
              <a:rPr lang="en-US" sz="4000" b="1" dirty="0" smtClean="0">
                <a:solidFill>
                  <a:srgbClr val="FF0000"/>
                </a:solidFill>
              </a:rPr>
              <a:t>inconsistent</a:t>
            </a:r>
            <a:r>
              <a:rPr lang="en-US" sz="4000" b="1" dirty="0" smtClean="0"/>
              <a:t> cut</a:t>
            </a:r>
            <a:endParaRPr lang="en-US" sz="4000" b="1" dirty="0"/>
          </a:p>
        </p:txBody>
      </p:sp>
      <p:cxnSp>
        <p:nvCxnSpPr>
          <p:cNvPr id="8" name="Straight Arrow Connector 7"/>
          <p:cNvCxnSpPr>
            <a:stCxn id="24" idx="0"/>
          </p:cNvCxnSpPr>
          <p:nvPr/>
        </p:nvCxnSpPr>
        <p:spPr>
          <a:xfrm flipV="1">
            <a:off x="4547340" y="5044554"/>
            <a:ext cx="1480099" cy="110556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293" y="0"/>
            <a:ext cx="7741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</a:t>
            </a:r>
            <a:r>
              <a:rPr lang="en-US" sz="2800" b="1" dirty="0" smtClean="0"/>
              <a:t>dge crosses the cut from the future to the past.</a:t>
            </a:r>
            <a:endParaRPr lang="en-US" sz="2800" b="1" dirty="0"/>
          </a:p>
        </p:txBody>
      </p:sp>
      <p:sp>
        <p:nvSpPr>
          <p:cNvPr id="2" name="Freeform 1"/>
          <p:cNvSpPr/>
          <p:nvPr/>
        </p:nvSpPr>
        <p:spPr>
          <a:xfrm>
            <a:off x="3024754" y="1198529"/>
            <a:ext cx="3182055" cy="3846025"/>
          </a:xfrm>
          <a:custGeom>
            <a:avLst/>
            <a:gdLst>
              <a:gd name="connsiteX0" fmla="*/ 623903 w 3182055"/>
              <a:gd name="connsiteY0" fmla="*/ 0 h 3846025"/>
              <a:gd name="connsiteX1" fmla="*/ 623903 w 3182055"/>
              <a:gd name="connsiteY1" fmla="*/ 912313 h 3846025"/>
              <a:gd name="connsiteX2" fmla="*/ 15794 w 3182055"/>
              <a:gd name="connsiteY2" fmla="*/ 1448968 h 3846025"/>
              <a:gd name="connsiteX3" fmla="*/ 427162 w 3182055"/>
              <a:gd name="connsiteY3" fmla="*/ 2486500 h 3846025"/>
              <a:gd name="connsiteX4" fmla="*/ 2841714 w 3182055"/>
              <a:gd name="connsiteY4" fmla="*/ 2164507 h 3846025"/>
              <a:gd name="connsiteX5" fmla="*/ 3163655 w 3182055"/>
              <a:gd name="connsiteY5" fmla="*/ 3846025 h 3846025"/>
              <a:gd name="connsiteX6" fmla="*/ 3163655 w 3182055"/>
              <a:gd name="connsiteY6" fmla="*/ 3846025 h 384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2055" h="3846025">
                <a:moveTo>
                  <a:pt x="623903" y="0"/>
                </a:moveTo>
                <a:cubicBezTo>
                  <a:pt x="674578" y="335409"/>
                  <a:pt x="725254" y="670819"/>
                  <a:pt x="623903" y="912313"/>
                </a:cubicBezTo>
                <a:cubicBezTo>
                  <a:pt x="522552" y="1153807"/>
                  <a:pt x="48584" y="1186604"/>
                  <a:pt x="15794" y="1448968"/>
                </a:cubicBezTo>
                <a:cubicBezTo>
                  <a:pt x="-16996" y="1711332"/>
                  <a:pt x="-43824" y="2367244"/>
                  <a:pt x="427162" y="2486500"/>
                </a:cubicBezTo>
                <a:cubicBezTo>
                  <a:pt x="898148" y="2605756"/>
                  <a:pt x="2385632" y="1937920"/>
                  <a:pt x="2841714" y="2164507"/>
                </a:cubicBezTo>
                <a:cubicBezTo>
                  <a:pt x="3297796" y="2391094"/>
                  <a:pt x="3163655" y="3846025"/>
                  <a:pt x="3163655" y="3846025"/>
                </a:cubicBezTo>
                <a:lnTo>
                  <a:pt x="3163655" y="3846025"/>
                </a:ln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4860977" y="523220"/>
            <a:ext cx="293263" cy="26788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>
            <a:spLocks noChangeAspect="1"/>
          </p:cNvSpPr>
          <p:nvPr/>
        </p:nvSpPr>
        <p:spPr>
          <a:xfrm>
            <a:off x="2813453" y="2679472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3555460" y="1691190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5940584" y="3697469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61535" y="4645156"/>
            <a:ext cx="2582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 records its state</a:t>
            </a:r>
            <a:endParaRPr lang="en-US" sz="2400" b="1" dirty="0"/>
          </a:p>
        </p:txBody>
      </p:sp>
      <p:cxnSp>
        <p:nvCxnSpPr>
          <p:cNvPr id="15" name="Straight Arrow Connector 14"/>
          <p:cNvCxnSpPr>
            <a:stCxn id="12" idx="0"/>
            <a:endCxn id="39" idx="5"/>
          </p:cNvCxnSpPr>
          <p:nvPr/>
        </p:nvCxnSpPr>
        <p:spPr>
          <a:xfrm flipH="1" flipV="1">
            <a:off x="6276194" y="4033079"/>
            <a:ext cx="1576574" cy="61207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75671" y="5166963"/>
            <a:ext cx="3858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Message sent after B records its state and before C does/ </a:t>
            </a:r>
            <a:endParaRPr lang="en-US" sz="2400" b="1" dirty="0"/>
          </a:p>
        </p:txBody>
      </p:sp>
      <p:cxnSp>
        <p:nvCxnSpPr>
          <p:cNvPr id="27" name="Straight Arrow Connector 26"/>
          <p:cNvCxnSpPr>
            <a:stCxn id="50" idx="0"/>
          </p:cNvCxnSpPr>
          <p:nvPr/>
        </p:nvCxnSpPr>
        <p:spPr>
          <a:xfrm flipV="1">
            <a:off x="2705064" y="3441478"/>
            <a:ext cx="2519399" cy="172548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5048" y="4465973"/>
            <a:ext cx="2582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 records its state</a:t>
            </a:r>
            <a:endParaRPr lang="en-US" sz="2400" b="1" dirty="0"/>
          </a:p>
        </p:txBody>
      </p:sp>
      <p:cxnSp>
        <p:nvCxnSpPr>
          <p:cNvPr id="19" name="Straight Arrow Connector 18"/>
          <p:cNvCxnSpPr>
            <a:stCxn id="48" idx="0"/>
            <a:endCxn id="5" idx="3"/>
          </p:cNvCxnSpPr>
          <p:nvPr/>
        </p:nvCxnSpPr>
        <p:spPr>
          <a:xfrm flipV="1">
            <a:off x="1376281" y="3015082"/>
            <a:ext cx="1494754" cy="145089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657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7712" y="835519"/>
            <a:ext cx="9144000" cy="2582025"/>
            <a:chOff x="27712" y="835519"/>
            <a:chExt cx="9144000" cy="2582025"/>
          </a:xfrm>
        </p:grpSpPr>
        <p:cxnSp>
          <p:nvCxnSpPr>
            <p:cNvPr id="2" name="Straight Arrow Connector 1"/>
            <p:cNvCxnSpPr/>
            <p:nvPr/>
          </p:nvCxnSpPr>
          <p:spPr>
            <a:xfrm flipV="1">
              <a:off x="249106" y="2634053"/>
              <a:ext cx="8922606" cy="49548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/>
            <p:nvPr/>
          </p:nvCxnSpPr>
          <p:spPr>
            <a:xfrm flipV="1">
              <a:off x="27712" y="1566510"/>
              <a:ext cx="9144000" cy="49548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>
              <a:endCxn id="23" idx="1"/>
            </p:cNvCxnSpPr>
            <p:nvPr/>
          </p:nvCxnSpPr>
          <p:spPr>
            <a:xfrm>
              <a:off x="1999374" y="1616058"/>
              <a:ext cx="1039225" cy="959797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6"/>
              <a:endCxn id="22" idx="3"/>
            </p:cNvCxnSpPr>
            <p:nvPr/>
          </p:nvCxnSpPr>
          <p:spPr>
            <a:xfrm flipV="1">
              <a:off x="4764435" y="1663497"/>
              <a:ext cx="1549128" cy="1030294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1" idx="5"/>
              <a:endCxn id="20" idx="0"/>
            </p:cNvCxnSpPr>
            <p:nvPr/>
          </p:nvCxnSpPr>
          <p:spPr>
            <a:xfrm>
              <a:off x="7283677" y="1663497"/>
              <a:ext cx="913267" cy="868361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441949" y="1478898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1212582" y="1481850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1954754" y="1501513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938262" y="2546441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3687533" y="2547397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4490115" y="2556631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5253222" y="2496893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105381" y="2532228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8059784" y="2531858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7049530" y="1429350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6273390" y="1429350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2998426" y="2535682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6793" y="971977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0</a:t>
              </a:r>
              <a:endParaRPr lang="en-US" sz="36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68248" y="971977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10420" y="1017166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2</a:t>
              </a:r>
              <a:endParaRPr lang="en-US" sz="36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98426" y="2771213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30593" y="835519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7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85311" y="2674752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0</a:t>
              </a:r>
              <a:endParaRPr lang="en-US" sz="36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79772" y="1698321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2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87533" y="2737646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15914" y="2737646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5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152162" y="1753218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5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52162" y="2737646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6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064063" y="2771213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7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129056" y="855182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6</a:t>
              </a: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7049530" y="2565998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19069" y="1787196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7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46727" y="2771213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8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093315" y="2737646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9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406271" y="1510567"/>
              <a:ext cx="4644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A</a:t>
              </a:r>
              <a:endParaRPr lang="en-US" sz="36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471439" y="1985127"/>
              <a:ext cx="4434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B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73525" y="0"/>
            <a:ext cx="8650926" cy="107721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For edge (v, w): timestamp for w greater than for v</a:t>
            </a:r>
          </a:p>
          <a:p>
            <a:pPr algn="ctr"/>
            <a:r>
              <a:rPr lang="en-US" sz="3200" dirty="0" smtClean="0"/>
              <a:t>Consistent timestamps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41949" y="3628662"/>
            <a:ext cx="3609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Timestamp of message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V="1">
            <a:off x="2246890" y="2156898"/>
            <a:ext cx="332882" cy="147176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64169" y="4575359"/>
            <a:ext cx="184666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91909" y="5910597"/>
            <a:ext cx="8922606" cy="4954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70515" y="4843054"/>
            <a:ext cx="9144000" cy="4954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86" idx="1"/>
          </p:cNvCxnSpPr>
          <p:nvPr/>
        </p:nvCxnSpPr>
        <p:spPr>
          <a:xfrm>
            <a:off x="2042177" y="4892602"/>
            <a:ext cx="1039225" cy="959797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0" idx="6"/>
            <a:endCxn id="85" idx="3"/>
          </p:cNvCxnSpPr>
          <p:nvPr/>
        </p:nvCxnSpPr>
        <p:spPr>
          <a:xfrm flipV="1">
            <a:off x="4807238" y="4940041"/>
            <a:ext cx="1549128" cy="1030294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84" idx="5"/>
            <a:endCxn id="83" idx="0"/>
          </p:cNvCxnSpPr>
          <p:nvPr/>
        </p:nvCxnSpPr>
        <p:spPr>
          <a:xfrm>
            <a:off x="7326480" y="4940041"/>
            <a:ext cx="913267" cy="868361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>
            <a:spLocks noChangeAspect="1"/>
          </p:cNvSpPr>
          <p:nvPr/>
        </p:nvSpPr>
        <p:spPr>
          <a:xfrm>
            <a:off x="484752" y="4755442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>
            <a:spLocks noChangeAspect="1"/>
          </p:cNvSpPr>
          <p:nvPr/>
        </p:nvSpPr>
        <p:spPr>
          <a:xfrm>
            <a:off x="1255385" y="4758394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>
            <a:spLocks noChangeAspect="1"/>
          </p:cNvSpPr>
          <p:nvPr/>
        </p:nvSpPr>
        <p:spPr>
          <a:xfrm>
            <a:off x="1997557" y="4778057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981065" y="582298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3730336" y="5823941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>
            <a:spLocks noChangeAspect="1"/>
          </p:cNvSpPr>
          <p:nvPr/>
        </p:nvSpPr>
        <p:spPr>
          <a:xfrm>
            <a:off x="4532918" y="583317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>
            <a:spLocks noChangeAspect="1"/>
          </p:cNvSpPr>
          <p:nvPr/>
        </p:nvSpPr>
        <p:spPr>
          <a:xfrm>
            <a:off x="5296025" y="5773437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>
            <a:spLocks noChangeAspect="1"/>
          </p:cNvSpPr>
          <p:nvPr/>
        </p:nvSpPr>
        <p:spPr>
          <a:xfrm>
            <a:off x="6148184" y="5808772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>
            <a:spLocks noChangeAspect="1"/>
          </p:cNvSpPr>
          <p:nvPr/>
        </p:nvSpPr>
        <p:spPr>
          <a:xfrm>
            <a:off x="8102587" y="5808402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>
            <a:spLocks noChangeAspect="1"/>
          </p:cNvSpPr>
          <p:nvPr/>
        </p:nvSpPr>
        <p:spPr>
          <a:xfrm>
            <a:off x="7092333" y="4705894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>
            <a:spLocks noChangeAspect="1"/>
          </p:cNvSpPr>
          <p:nvPr/>
        </p:nvSpPr>
        <p:spPr>
          <a:xfrm>
            <a:off x="6316193" y="4705894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>
            <a:spLocks noChangeAspect="1"/>
          </p:cNvSpPr>
          <p:nvPr/>
        </p:nvSpPr>
        <p:spPr>
          <a:xfrm>
            <a:off x="3041229" y="5812226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359596" y="4248521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0</a:t>
            </a:r>
            <a:endParaRPr lang="en-US" sz="36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1111051" y="4248521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853223" y="4293710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10</a:t>
            </a:r>
            <a:endParaRPr lang="en-US" sz="36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2946424" y="6047757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30</a:t>
            </a:r>
            <a:endParaRPr lang="en-US" sz="36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973396" y="4112063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57</a:t>
            </a:r>
            <a:endParaRPr lang="en-US" sz="36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928114" y="5951296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0</a:t>
            </a:r>
            <a:endParaRPr lang="en-US" sz="36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2622575" y="4974865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20</a:t>
            </a:r>
            <a:endParaRPr lang="en-US" sz="36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3730336" y="6014190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34</a:t>
            </a:r>
            <a:endParaRPr lang="en-US" sz="36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458717" y="6014190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50</a:t>
            </a:r>
            <a:endParaRPr lang="en-US" sz="36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969703" y="5029762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50</a:t>
            </a:r>
            <a:endParaRPr lang="en-US" sz="36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5194965" y="6014190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51</a:t>
            </a:r>
            <a:endParaRPr lang="en-US" sz="36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6106866" y="6047757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52</a:t>
            </a:r>
            <a:endParaRPr lang="en-US" sz="36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171859" y="4131726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55</a:t>
            </a:r>
            <a:endParaRPr lang="en-US" sz="3600" b="1" dirty="0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7092333" y="5842542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7126044" y="5087966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57</a:t>
            </a:r>
            <a:endParaRPr lang="en-US" sz="36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089530" y="6047757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80</a:t>
            </a:r>
            <a:endParaRPr lang="en-US" sz="36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8136118" y="6014190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81</a:t>
            </a:r>
            <a:endParaRPr lang="en-US" sz="36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8449074" y="4787111"/>
            <a:ext cx="464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</a:t>
            </a:r>
            <a:endParaRPr lang="en-US" sz="36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8514242" y="5261671"/>
            <a:ext cx="443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07493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64169" y="4575359"/>
            <a:ext cx="184666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108111" y="2584895"/>
            <a:ext cx="8922606" cy="4954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-113283" y="1517352"/>
            <a:ext cx="9144000" cy="4954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86" idx="1"/>
          </p:cNvCxnSpPr>
          <p:nvPr/>
        </p:nvCxnSpPr>
        <p:spPr>
          <a:xfrm>
            <a:off x="1858379" y="1566900"/>
            <a:ext cx="1039225" cy="959797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0" idx="6"/>
            <a:endCxn id="85" idx="3"/>
          </p:cNvCxnSpPr>
          <p:nvPr/>
        </p:nvCxnSpPr>
        <p:spPr>
          <a:xfrm flipV="1">
            <a:off x="4623440" y="1614339"/>
            <a:ext cx="1549128" cy="1030294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84" idx="5"/>
            <a:endCxn id="83" idx="0"/>
          </p:cNvCxnSpPr>
          <p:nvPr/>
        </p:nvCxnSpPr>
        <p:spPr>
          <a:xfrm>
            <a:off x="7142682" y="1614339"/>
            <a:ext cx="913267" cy="868361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>
            <a:spLocks noChangeAspect="1"/>
          </p:cNvSpPr>
          <p:nvPr/>
        </p:nvSpPr>
        <p:spPr>
          <a:xfrm>
            <a:off x="300954" y="142974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>
            <a:spLocks noChangeAspect="1"/>
          </p:cNvSpPr>
          <p:nvPr/>
        </p:nvSpPr>
        <p:spPr>
          <a:xfrm>
            <a:off x="1071587" y="1432692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>
            <a:spLocks noChangeAspect="1"/>
          </p:cNvSpPr>
          <p:nvPr/>
        </p:nvSpPr>
        <p:spPr>
          <a:xfrm>
            <a:off x="1813759" y="145235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797267" y="2497283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3546538" y="2498239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>
            <a:spLocks noChangeAspect="1"/>
          </p:cNvSpPr>
          <p:nvPr/>
        </p:nvSpPr>
        <p:spPr>
          <a:xfrm>
            <a:off x="4349120" y="2507473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>
            <a:spLocks noChangeAspect="1"/>
          </p:cNvSpPr>
          <p:nvPr/>
        </p:nvSpPr>
        <p:spPr>
          <a:xfrm>
            <a:off x="5112227" y="24477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>
            <a:spLocks noChangeAspect="1"/>
          </p:cNvSpPr>
          <p:nvPr/>
        </p:nvSpPr>
        <p:spPr>
          <a:xfrm>
            <a:off x="5964386" y="248307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>
            <a:spLocks noChangeAspect="1"/>
          </p:cNvSpPr>
          <p:nvPr/>
        </p:nvSpPr>
        <p:spPr>
          <a:xfrm>
            <a:off x="7918789" y="248270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>
            <a:spLocks noChangeAspect="1"/>
          </p:cNvSpPr>
          <p:nvPr/>
        </p:nvSpPr>
        <p:spPr>
          <a:xfrm>
            <a:off x="6908535" y="1380192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>
            <a:spLocks noChangeAspect="1"/>
          </p:cNvSpPr>
          <p:nvPr/>
        </p:nvSpPr>
        <p:spPr>
          <a:xfrm>
            <a:off x="6132395" y="1380192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>
            <a:spLocks noChangeAspect="1"/>
          </p:cNvSpPr>
          <p:nvPr/>
        </p:nvSpPr>
        <p:spPr>
          <a:xfrm>
            <a:off x="2857431" y="2486524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175798" y="922819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0</a:t>
            </a:r>
            <a:endParaRPr lang="en-US" sz="36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927253" y="922819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669425" y="968008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10</a:t>
            </a:r>
            <a:endParaRPr lang="en-US" sz="36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2762626" y="2722055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30</a:t>
            </a:r>
            <a:endParaRPr lang="en-US" sz="36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789598" y="786361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57</a:t>
            </a:r>
            <a:endParaRPr lang="en-US" sz="36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744316" y="262559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0</a:t>
            </a:r>
            <a:endParaRPr lang="en-US" sz="36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2438777" y="1649163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20</a:t>
            </a:r>
            <a:endParaRPr lang="en-US" sz="36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3546538" y="2688488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34</a:t>
            </a:r>
            <a:endParaRPr lang="en-US" sz="36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274919" y="2688488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50</a:t>
            </a:r>
            <a:endParaRPr lang="en-US" sz="36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785905" y="1704060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50</a:t>
            </a:r>
            <a:endParaRPr lang="en-US" sz="36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5011167" y="2688488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51</a:t>
            </a:r>
            <a:endParaRPr lang="en-US" sz="36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5923068" y="2722055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52</a:t>
            </a:r>
            <a:endParaRPr lang="en-US" sz="36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5988061" y="806024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55</a:t>
            </a:r>
            <a:endParaRPr lang="en-US" sz="3600" b="1" dirty="0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6908535" y="251684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6942246" y="1762264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57</a:t>
            </a:r>
            <a:endParaRPr lang="en-US" sz="36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905732" y="2722055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80</a:t>
            </a:r>
            <a:endParaRPr lang="en-US" sz="36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952320" y="2688488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81</a:t>
            </a:r>
            <a:endParaRPr lang="en-US" sz="36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8265276" y="1461409"/>
            <a:ext cx="464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</a:t>
            </a:r>
            <a:endParaRPr lang="en-US" sz="36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8330444" y="1935969"/>
            <a:ext cx="443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</a:t>
            </a:r>
          </a:p>
        </p:txBody>
      </p:sp>
      <p:sp>
        <p:nvSpPr>
          <p:cNvPr id="25" name="Freeform 24"/>
          <p:cNvSpPr/>
          <p:nvPr/>
        </p:nvSpPr>
        <p:spPr>
          <a:xfrm>
            <a:off x="3234279" y="417420"/>
            <a:ext cx="1693283" cy="4454425"/>
          </a:xfrm>
          <a:custGeom>
            <a:avLst/>
            <a:gdLst>
              <a:gd name="connsiteX0" fmla="*/ 806348 w 1693283"/>
              <a:gd name="connsiteY0" fmla="*/ 4454425 h 4454425"/>
              <a:gd name="connsiteX1" fmla="*/ 43 w 1693283"/>
              <a:gd name="connsiteY1" fmla="*/ 2741185 h 4454425"/>
              <a:gd name="connsiteX2" fmla="*/ 766033 w 1693283"/>
              <a:gd name="connsiteY2" fmla="*/ 1189191 h 4454425"/>
              <a:gd name="connsiteX3" fmla="*/ 766033 w 1693283"/>
              <a:gd name="connsiteY3" fmla="*/ 1189191 h 4454425"/>
              <a:gd name="connsiteX4" fmla="*/ 1693283 w 1693283"/>
              <a:gd name="connsiteY4" fmla="*/ 0 h 4454425"/>
              <a:gd name="connsiteX5" fmla="*/ 1693283 w 1693283"/>
              <a:gd name="connsiteY5" fmla="*/ 0 h 4454425"/>
              <a:gd name="connsiteX6" fmla="*/ 1693283 w 1693283"/>
              <a:gd name="connsiteY6" fmla="*/ 0 h 445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3283" h="4454425">
                <a:moveTo>
                  <a:pt x="806348" y="4454425"/>
                </a:moveTo>
                <a:cubicBezTo>
                  <a:pt x="406555" y="3869908"/>
                  <a:pt x="6762" y="3285391"/>
                  <a:pt x="43" y="2741185"/>
                </a:cubicBezTo>
                <a:cubicBezTo>
                  <a:pt x="-6676" y="2196979"/>
                  <a:pt x="766033" y="1189191"/>
                  <a:pt x="766033" y="1189191"/>
                </a:cubicBezTo>
                <a:lnTo>
                  <a:pt x="766033" y="1189191"/>
                </a:lnTo>
                <a:lnTo>
                  <a:pt x="1693283" y="0"/>
                </a:lnTo>
                <a:lnTo>
                  <a:pt x="1693283" y="0"/>
                </a:lnTo>
                <a:lnTo>
                  <a:pt x="1693283" y="0"/>
                </a:ln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6616552" y="241869"/>
            <a:ext cx="1449022" cy="4655983"/>
          </a:xfrm>
          <a:custGeom>
            <a:avLst/>
            <a:gdLst>
              <a:gd name="connsiteX0" fmla="*/ 1083659 w 1449022"/>
              <a:gd name="connsiteY0" fmla="*/ 4655983 h 4655983"/>
              <a:gd name="connsiteX1" fmla="*/ 116093 w 1449022"/>
              <a:gd name="connsiteY1" fmla="*/ 2983054 h 4655983"/>
              <a:gd name="connsiteX2" fmla="*/ 156408 w 1449022"/>
              <a:gd name="connsiteY2" fmla="*/ 1995421 h 4655983"/>
              <a:gd name="connsiteX3" fmla="*/ 1365865 w 1449022"/>
              <a:gd name="connsiteY3" fmla="*/ 685296 h 4655983"/>
              <a:gd name="connsiteX4" fmla="*/ 1345708 w 1449022"/>
              <a:gd name="connsiteY4" fmla="*/ 0 h 4655983"/>
              <a:gd name="connsiteX5" fmla="*/ 1345708 w 1449022"/>
              <a:gd name="connsiteY5" fmla="*/ 0 h 465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9022" h="4655983">
                <a:moveTo>
                  <a:pt x="1083659" y="4655983"/>
                </a:moveTo>
                <a:cubicBezTo>
                  <a:pt x="677147" y="4041232"/>
                  <a:pt x="270635" y="3426481"/>
                  <a:pt x="116093" y="2983054"/>
                </a:cubicBezTo>
                <a:cubicBezTo>
                  <a:pt x="-38449" y="2539627"/>
                  <a:pt x="-51887" y="2378381"/>
                  <a:pt x="156408" y="1995421"/>
                </a:cubicBezTo>
                <a:cubicBezTo>
                  <a:pt x="364703" y="1612461"/>
                  <a:pt x="1167648" y="1017866"/>
                  <a:pt x="1365865" y="685296"/>
                </a:cubicBezTo>
                <a:cubicBezTo>
                  <a:pt x="1564082" y="352726"/>
                  <a:pt x="1345708" y="0"/>
                  <a:pt x="1345708" y="0"/>
                </a:cubicBezTo>
                <a:lnTo>
                  <a:pt x="1345708" y="0"/>
                </a:ln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5003" y="4159293"/>
            <a:ext cx="36467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Cut at timestamp 32</a:t>
            </a:r>
            <a:endParaRPr lang="en-US" sz="3200" b="1" dirty="0"/>
          </a:p>
        </p:txBody>
      </p:sp>
      <p:cxnSp>
        <p:nvCxnSpPr>
          <p:cNvPr id="29" name="Straight Arrow Connector 28"/>
          <p:cNvCxnSpPr>
            <a:stCxn id="27" idx="0"/>
          </p:cNvCxnSpPr>
          <p:nvPr/>
        </p:nvCxnSpPr>
        <p:spPr>
          <a:xfrm flipV="1">
            <a:off x="1858379" y="3607882"/>
            <a:ext cx="1375900" cy="551411"/>
          </a:xfrm>
          <a:prstGeom prst="straightConnector1">
            <a:avLst/>
          </a:prstGeom>
          <a:ln>
            <a:solidFill>
              <a:srgbClr val="66006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371729" y="4757697"/>
            <a:ext cx="36467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Cut at timestamp 60</a:t>
            </a:r>
            <a:endParaRPr lang="en-US" sz="3200" b="1" dirty="0"/>
          </a:p>
        </p:txBody>
      </p:sp>
      <p:cxnSp>
        <p:nvCxnSpPr>
          <p:cNvPr id="107" name="Straight Arrow Connector 106"/>
          <p:cNvCxnSpPr>
            <a:stCxn id="106" idx="0"/>
          </p:cNvCxnSpPr>
          <p:nvPr/>
        </p:nvCxnSpPr>
        <p:spPr>
          <a:xfrm flipV="1">
            <a:off x="6195105" y="3816350"/>
            <a:ext cx="747141" cy="941347"/>
          </a:xfrm>
          <a:prstGeom prst="straightConnector1">
            <a:avLst/>
          </a:prstGeom>
          <a:ln>
            <a:solidFill>
              <a:srgbClr val="66006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5003" y="5657671"/>
            <a:ext cx="8923033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Cut at timestamp t is consistent because timestamps are consistent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03804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76849" y="1265291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76849" y="2272178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66444" y="1265291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37607" y="2210837"/>
            <a:ext cx="855847" cy="109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921378" y="1290066"/>
            <a:ext cx="751195" cy="101229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89214" y="680515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262795" y="1717584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55705" y="1290065"/>
            <a:ext cx="697537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9377" y="72389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</a:t>
            </a:r>
            <a:endParaRPr lang="en-US" sz="3200" b="1" baseline="-250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17320" y="3344104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70332" y="2302360"/>
            <a:ext cx="1251990" cy="104174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2111749" y="1165519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2414978" y="3206944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3909002" y="2210837"/>
            <a:ext cx="247863" cy="10969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82492" y="336887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877564" y="2247122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</a:t>
            </a:r>
            <a:endParaRPr lang="en-US" sz="3200" b="1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1710109" y="171758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3</a:t>
            </a:r>
            <a:endParaRPr lang="en-US" sz="3200" b="1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2022322" y="56173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4</a:t>
            </a:r>
            <a:endParaRPr lang="en-US" sz="3200" b="1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2358786" y="348126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</a:t>
            </a:r>
            <a:endParaRPr lang="en-US" sz="3200" b="1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2670116" y="60606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6</a:t>
            </a:r>
            <a:endParaRPr lang="en-US" sz="3200" b="1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2994164" y="230236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7</a:t>
            </a:r>
            <a:endParaRPr lang="en-US" sz="3200" b="1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3712674" y="336887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8</a:t>
            </a:r>
            <a:endParaRPr lang="en-US" sz="3200" b="1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3909002" y="1661345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441279" y="171758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10</a:t>
            </a:r>
            <a:endParaRPr lang="en-US" sz="3200" b="1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5048179" y="3302081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11</a:t>
            </a:r>
            <a:endParaRPr lang="en-US" sz="3200" b="1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5779068" y="2204986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12</a:t>
            </a:r>
            <a:endParaRPr lang="en-US" sz="3200" b="1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6125585" y="656477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13</a:t>
            </a:r>
            <a:endParaRPr lang="en-US" sz="3200" b="1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211177" y="3344104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707392" y="2100356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3449399" y="1112074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4138772" y="3182772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672376" y="624115"/>
            <a:ext cx="2200845" cy="2941232"/>
          </a:xfrm>
          <a:custGeom>
            <a:avLst/>
            <a:gdLst>
              <a:gd name="connsiteX0" fmla="*/ 580072 w 2200845"/>
              <a:gd name="connsiteY0" fmla="*/ 0 h 2941232"/>
              <a:gd name="connsiteX1" fmla="*/ 981088 w 2200845"/>
              <a:gd name="connsiteY1" fmla="*/ 116981 h 2941232"/>
              <a:gd name="connsiteX2" fmla="*/ 1047924 w 2200845"/>
              <a:gd name="connsiteY2" fmla="*/ 701885 h 2941232"/>
              <a:gd name="connsiteX3" fmla="*/ 229183 w 2200845"/>
              <a:gd name="connsiteY3" fmla="*/ 1621020 h 2941232"/>
              <a:gd name="connsiteX4" fmla="*/ 162347 w 2200845"/>
              <a:gd name="connsiteY4" fmla="*/ 2172501 h 2941232"/>
              <a:gd name="connsiteX5" fmla="*/ 2200845 w 2200845"/>
              <a:gd name="connsiteY5" fmla="*/ 2941232 h 2941232"/>
              <a:gd name="connsiteX6" fmla="*/ 2200845 w 2200845"/>
              <a:gd name="connsiteY6" fmla="*/ 2941232 h 2941232"/>
              <a:gd name="connsiteX7" fmla="*/ 2200845 w 2200845"/>
              <a:gd name="connsiteY7" fmla="*/ 2941232 h 294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0845" h="2941232">
                <a:moveTo>
                  <a:pt x="580072" y="0"/>
                </a:moveTo>
                <a:cubicBezTo>
                  <a:pt x="741592" y="0"/>
                  <a:pt x="903113" y="0"/>
                  <a:pt x="981088" y="116981"/>
                </a:cubicBezTo>
                <a:cubicBezTo>
                  <a:pt x="1059063" y="233962"/>
                  <a:pt x="1173241" y="451212"/>
                  <a:pt x="1047924" y="701885"/>
                </a:cubicBezTo>
                <a:cubicBezTo>
                  <a:pt x="922607" y="952558"/>
                  <a:pt x="376779" y="1375917"/>
                  <a:pt x="229183" y="1621020"/>
                </a:cubicBezTo>
                <a:cubicBezTo>
                  <a:pt x="81587" y="1866123"/>
                  <a:pt x="-166263" y="1952466"/>
                  <a:pt x="162347" y="2172501"/>
                </a:cubicBezTo>
                <a:cubicBezTo>
                  <a:pt x="490957" y="2392536"/>
                  <a:pt x="2200845" y="2941232"/>
                  <a:pt x="2200845" y="2941232"/>
                </a:cubicBezTo>
                <a:lnTo>
                  <a:pt x="2200845" y="2941232"/>
                </a:lnTo>
                <a:lnTo>
                  <a:pt x="2200845" y="2941232"/>
                </a:ln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63356" y="4928197"/>
            <a:ext cx="747126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 Consistent Cut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92673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82910" y="184440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2910" y="2851294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972505" y="1844407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43668" y="2789953"/>
            <a:ext cx="855847" cy="109670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027439" y="1869182"/>
            <a:ext cx="751195" cy="101229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5275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68856" y="2296700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1766" y="1869181"/>
            <a:ext cx="697537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5438" y="130301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</a:t>
            </a:r>
            <a:endParaRPr lang="en-US" sz="3200" b="1" baseline="-250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23381" y="3923220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76393" y="2881476"/>
            <a:ext cx="1251990" cy="104174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2217810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2521039" y="378606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15063" y="2789953"/>
            <a:ext cx="247863" cy="10969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8553" y="394799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983625" y="282623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</a:t>
            </a:r>
            <a:endParaRPr lang="en-US" sz="3200" b="1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1816170" y="229670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3</a:t>
            </a:r>
            <a:endParaRPr lang="en-US" sz="3200" b="1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2128383" y="114085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4</a:t>
            </a:r>
            <a:endParaRPr lang="en-US" sz="3200" b="1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2464847" y="406038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</a:t>
            </a:r>
            <a:endParaRPr lang="en-US" sz="3200" b="1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2776177" y="118518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6</a:t>
            </a:r>
            <a:endParaRPr lang="en-US" sz="3200" b="1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3199120" y="2856702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7</a:t>
            </a:r>
            <a:endParaRPr lang="en-US" sz="3200" b="1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3818735" y="394799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8</a:t>
            </a:r>
            <a:endParaRPr lang="en-US" sz="3200" b="1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4015063" y="2240461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47340" y="229670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10</a:t>
            </a:r>
            <a:endParaRPr lang="en-US" sz="3200" b="1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5154240" y="3881197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11</a:t>
            </a:r>
            <a:endParaRPr lang="en-US" sz="3200" b="1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5885129" y="2784102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12</a:t>
            </a:r>
            <a:endParaRPr lang="en-US" sz="3200" b="1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6231646" y="1235593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13</a:t>
            </a:r>
            <a:endParaRPr lang="en-US" sz="3200" b="1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17238" y="3923220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416438" y="6150114"/>
            <a:ext cx="4261804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An </a:t>
            </a:r>
            <a:r>
              <a:rPr lang="en-US" sz="4000" b="1" dirty="0" smtClean="0">
                <a:solidFill>
                  <a:srgbClr val="FF0000"/>
                </a:solidFill>
              </a:rPr>
              <a:t>inconsistent</a:t>
            </a:r>
            <a:r>
              <a:rPr lang="en-US" sz="4000" b="1" dirty="0" smtClean="0"/>
              <a:t> cut</a:t>
            </a:r>
            <a:endParaRPr lang="en-US" sz="4000" b="1" dirty="0"/>
          </a:p>
        </p:txBody>
      </p:sp>
      <p:cxnSp>
        <p:nvCxnSpPr>
          <p:cNvPr id="8" name="Straight Arrow Connector 7"/>
          <p:cNvCxnSpPr>
            <a:stCxn id="24" idx="0"/>
          </p:cNvCxnSpPr>
          <p:nvPr/>
        </p:nvCxnSpPr>
        <p:spPr>
          <a:xfrm flipV="1">
            <a:off x="4547340" y="5044554"/>
            <a:ext cx="1480099" cy="110556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293" y="0"/>
            <a:ext cx="7741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</a:t>
            </a:r>
            <a:r>
              <a:rPr lang="en-US" sz="2800" b="1" dirty="0" smtClean="0"/>
              <a:t>dge crosses the cut from the future to the past.</a:t>
            </a:r>
            <a:endParaRPr lang="en-US" sz="2800" b="1" dirty="0"/>
          </a:p>
        </p:txBody>
      </p:sp>
      <p:sp>
        <p:nvSpPr>
          <p:cNvPr id="2" name="Freeform 1"/>
          <p:cNvSpPr/>
          <p:nvPr/>
        </p:nvSpPr>
        <p:spPr>
          <a:xfrm>
            <a:off x="3024754" y="1198529"/>
            <a:ext cx="3182055" cy="3846025"/>
          </a:xfrm>
          <a:custGeom>
            <a:avLst/>
            <a:gdLst>
              <a:gd name="connsiteX0" fmla="*/ 623903 w 3182055"/>
              <a:gd name="connsiteY0" fmla="*/ 0 h 3846025"/>
              <a:gd name="connsiteX1" fmla="*/ 623903 w 3182055"/>
              <a:gd name="connsiteY1" fmla="*/ 912313 h 3846025"/>
              <a:gd name="connsiteX2" fmla="*/ 15794 w 3182055"/>
              <a:gd name="connsiteY2" fmla="*/ 1448968 h 3846025"/>
              <a:gd name="connsiteX3" fmla="*/ 427162 w 3182055"/>
              <a:gd name="connsiteY3" fmla="*/ 2486500 h 3846025"/>
              <a:gd name="connsiteX4" fmla="*/ 2841714 w 3182055"/>
              <a:gd name="connsiteY4" fmla="*/ 2164507 h 3846025"/>
              <a:gd name="connsiteX5" fmla="*/ 3163655 w 3182055"/>
              <a:gd name="connsiteY5" fmla="*/ 3846025 h 3846025"/>
              <a:gd name="connsiteX6" fmla="*/ 3163655 w 3182055"/>
              <a:gd name="connsiteY6" fmla="*/ 3846025 h 384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2055" h="3846025">
                <a:moveTo>
                  <a:pt x="623903" y="0"/>
                </a:moveTo>
                <a:cubicBezTo>
                  <a:pt x="674578" y="335409"/>
                  <a:pt x="725254" y="670819"/>
                  <a:pt x="623903" y="912313"/>
                </a:cubicBezTo>
                <a:cubicBezTo>
                  <a:pt x="522552" y="1153807"/>
                  <a:pt x="48584" y="1186604"/>
                  <a:pt x="15794" y="1448968"/>
                </a:cubicBezTo>
                <a:cubicBezTo>
                  <a:pt x="-16996" y="1711332"/>
                  <a:pt x="-43824" y="2367244"/>
                  <a:pt x="427162" y="2486500"/>
                </a:cubicBezTo>
                <a:cubicBezTo>
                  <a:pt x="898148" y="2605756"/>
                  <a:pt x="2385632" y="1937920"/>
                  <a:pt x="2841714" y="2164507"/>
                </a:cubicBezTo>
                <a:cubicBezTo>
                  <a:pt x="3297796" y="2391094"/>
                  <a:pt x="3163655" y="3846025"/>
                  <a:pt x="3163655" y="3846025"/>
                </a:cubicBezTo>
                <a:lnTo>
                  <a:pt x="3163655" y="3846025"/>
                </a:ln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4860977" y="523220"/>
            <a:ext cx="293263" cy="26788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>
            <a:spLocks noChangeAspect="1"/>
          </p:cNvSpPr>
          <p:nvPr/>
        </p:nvSpPr>
        <p:spPr>
          <a:xfrm>
            <a:off x="2813453" y="2679472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3555460" y="1691190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5940584" y="3697469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75671" y="5166963"/>
            <a:ext cx="3858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Message sent after the cut received before the cut</a:t>
            </a:r>
            <a:endParaRPr lang="en-US" sz="2400" b="1" dirty="0"/>
          </a:p>
        </p:txBody>
      </p:sp>
      <p:cxnSp>
        <p:nvCxnSpPr>
          <p:cNvPr id="27" name="Straight Arrow Connector 26"/>
          <p:cNvCxnSpPr>
            <a:stCxn id="50" idx="0"/>
          </p:cNvCxnSpPr>
          <p:nvPr/>
        </p:nvCxnSpPr>
        <p:spPr>
          <a:xfrm flipV="1">
            <a:off x="2705064" y="3441479"/>
            <a:ext cx="2519399" cy="17254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41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0" y="1844407"/>
            <a:ext cx="8922606" cy="4954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0" y="3404226"/>
            <a:ext cx="8922606" cy="3834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1187" y="1844407"/>
            <a:ext cx="4892249" cy="1535045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7" idx="5"/>
            <a:endCxn id="41" idx="0"/>
          </p:cNvCxnSpPr>
          <p:nvPr/>
        </p:nvCxnSpPr>
        <p:spPr>
          <a:xfrm>
            <a:off x="2970935" y="1978782"/>
            <a:ext cx="3241326" cy="1313058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992853" y="1259631"/>
            <a:ext cx="4189624" cy="2650870"/>
          </a:xfrm>
          <a:custGeom>
            <a:avLst/>
            <a:gdLst>
              <a:gd name="connsiteX0" fmla="*/ 0 w 5263335"/>
              <a:gd name="connsiteY0" fmla="*/ 2924520 h 2924520"/>
              <a:gd name="connsiteX1" fmla="*/ 334180 w 5263335"/>
              <a:gd name="connsiteY1" fmla="*/ 1771424 h 2924520"/>
              <a:gd name="connsiteX2" fmla="*/ 1253175 w 5263335"/>
              <a:gd name="connsiteY2" fmla="*/ 1403770 h 2924520"/>
              <a:gd name="connsiteX3" fmla="*/ 4060287 w 5263335"/>
              <a:gd name="connsiteY3" fmla="*/ 1136385 h 2924520"/>
              <a:gd name="connsiteX4" fmla="*/ 5263335 w 5263335"/>
              <a:gd name="connsiteY4" fmla="*/ 0 h 292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3335" h="2924520">
                <a:moveTo>
                  <a:pt x="0" y="2924520"/>
                </a:moveTo>
                <a:cubicBezTo>
                  <a:pt x="62659" y="2474701"/>
                  <a:pt x="125318" y="2024882"/>
                  <a:pt x="334180" y="1771424"/>
                </a:cubicBezTo>
                <a:cubicBezTo>
                  <a:pt x="543043" y="1517966"/>
                  <a:pt x="632157" y="1509610"/>
                  <a:pt x="1253175" y="1403770"/>
                </a:cubicBezTo>
                <a:cubicBezTo>
                  <a:pt x="1874193" y="1297930"/>
                  <a:pt x="3391927" y="1370347"/>
                  <a:pt x="4060287" y="1136385"/>
                </a:cubicBezTo>
                <a:cubicBezTo>
                  <a:pt x="4728647" y="902423"/>
                  <a:pt x="4995991" y="451211"/>
                  <a:pt x="5263335" y="0"/>
                </a:cubicBez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45" idx="0"/>
          </p:cNvCxnSpPr>
          <p:nvPr/>
        </p:nvCxnSpPr>
        <p:spPr>
          <a:xfrm>
            <a:off x="7067907" y="1893955"/>
            <a:ext cx="906611" cy="137311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29369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175026" y="3429000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32603" y="18691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1</a:t>
            </a:r>
            <a:endParaRPr lang="en-US" sz="3200" b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5190999" y="2313969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2</a:t>
            </a:r>
            <a:endParaRPr lang="en-US" sz="3200" b="1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7502341" y="21739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3</a:t>
            </a: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547909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2736788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6930747" y="1707247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5523703" y="3291840"/>
            <a:ext cx="274320" cy="27432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0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3" idx="5"/>
            <a:endCxn id="43" idx="1"/>
          </p:cNvCxnSpPr>
          <p:nvPr/>
        </p:nvCxnSpPr>
        <p:spPr>
          <a:xfrm>
            <a:off x="234147" y="1978782"/>
            <a:ext cx="1208113" cy="1368471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8156" y="21739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0</a:t>
            </a:r>
            <a:endParaRPr lang="en-US" sz="3200" b="1" baseline="-25000" dirty="0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6075101" y="3291840"/>
            <a:ext cx="274320" cy="27432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1402087" y="3307080"/>
            <a:ext cx="274320" cy="27432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7837358" y="3267066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0" y="3581400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 m</a:t>
            </a:r>
            <a:r>
              <a:rPr lang="en-US" sz="2800" b="1" baseline="-25000" dirty="0" smtClean="0"/>
              <a:t>0</a:t>
            </a:r>
            <a:endParaRPr lang="en-US" sz="2800" b="1" baseline="-25000" dirty="0"/>
          </a:p>
        </p:txBody>
      </p:sp>
      <p:cxnSp>
        <p:nvCxnSpPr>
          <p:cNvPr id="49" name="Straight Arrow Connector 48"/>
          <p:cNvCxnSpPr>
            <a:stCxn id="47" idx="0"/>
            <a:endCxn id="37" idx="1"/>
          </p:cNvCxnSpPr>
          <p:nvPr/>
        </p:nvCxnSpPr>
        <p:spPr>
          <a:xfrm flipH="1" flipV="1">
            <a:off x="698156" y="2466369"/>
            <a:ext cx="298271" cy="111503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0" y="-3166"/>
            <a:ext cx="6182477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Messages sent before A’s local snapshot</a:t>
            </a:r>
            <a:endParaRPr lang="en-US" sz="2800" b="1" baseline="-25000" dirty="0"/>
          </a:p>
        </p:txBody>
      </p:sp>
      <p:cxnSp>
        <p:nvCxnSpPr>
          <p:cNvPr id="52" name="Straight Arrow Connector 51"/>
          <p:cNvCxnSpPr>
            <a:stCxn id="50" idx="2"/>
            <a:endCxn id="33" idx="7"/>
          </p:cNvCxnSpPr>
          <p:nvPr/>
        </p:nvCxnSpPr>
        <p:spPr>
          <a:xfrm flipH="1">
            <a:off x="234147" y="520054"/>
            <a:ext cx="2857092" cy="12647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2"/>
            <a:endCxn id="26" idx="7"/>
          </p:cNvCxnSpPr>
          <p:nvPr/>
        </p:nvCxnSpPr>
        <p:spPr>
          <a:xfrm flipH="1">
            <a:off x="782056" y="520054"/>
            <a:ext cx="2309183" cy="12647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  <a:endCxn id="27" idx="0"/>
          </p:cNvCxnSpPr>
          <p:nvPr/>
        </p:nvCxnSpPr>
        <p:spPr>
          <a:xfrm flipH="1">
            <a:off x="2873948" y="520054"/>
            <a:ext cx="217291" cy="12245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091239" y="711249"/>
            <a:ext cx="590791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Messages sent after A’s local snapshot</a:t>
            </a:r>
            <a:endParaRPr lang="en-US" sz="2800" b="1" baseline="-250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>
            <a:stCxn id="65" idx="2"/>
            <a:endCxn id="28" idx="1"/>
          </p:cNvCxnSpPr>
          <p:nvPr/>
        </p:nvCxnSpPr>
        <p:spPr>
          <a:xfrm>
            <a:off x="6045195" y="1234469"/>
            <a:ext cx="925725" cy="5129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247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0" y="1844407"/>
            <a:ext cx="8922606" cy="4954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0" y="3404226"/>
            <a:ext cx="8922606" cy="3834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1187" y="1844407"/>
            <a:ext cx="4892249" cy="1535045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7" idx="5"/>
            <a:endCxn id="41" idx="0"/>
          </p:cNvCxnSpPr>
          <p:nvPr/>
        </p:nvCxnSpPr>
        <p:spPr>
          <a:xfrm>
            <a:off x="2970935" y="1978782"/>
            <a:ext cx="3241326" cy="1313058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992853" y="1259631"/>
            <a:ext cx="4189624" cy="2650870"/>
          </a:xfrm>
          <a:custGeom>
            <a:avLst/>
            <a:gdLst>
              <a:gd name="connsiteX0" fmla="*/ 0 w 5263335"/>
              <a:gd name="connsiteY0" fmla="*/ 2924520 h 2924520"/>
              <a:gd name="connsiteX1" fmla="*/ 334180 w 5263335"/>
              <a:gd name="connsiteY1" fmla="*/ 1771424 h 2924520"/>
              <a:gd name="connsiteX2" fmla="*/ 1253175 w 5263335"/>
              <a:gd name="connsiteY2" fmla="*/ 1403770 h 2924520"/>
              <a:gd name="connsiteX3" fmla="*/ 4060287 w 5263335"/>
              <a:gd name="connsiteY3" fmla="*/ 1136385 h 2924520"/>
              <a:gd name="connsiteX4" fmla="*/ 5263335 w 5263335"/>
              <a:gd name="connsiteY4" fmla="*/ 0 h 292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3335" h="2924520">
                <a:moveTo>
                  <a:pt x="0" y="2924520"/>
                </a:moveTo>
                <a:cubicBezTo>
                  <a:pt x="62659" y="2474701"/>
                  <a:pt x="125318" y="2024882"/>
                  <a:pt x="334180" y="1771424"/>
                </a:cubicBezTo>
                <a:cubicBezTo>
                  <a:pt x="543043" y="1517966"/>
                  <a:pt x="632157" y="1509610"/>
                  <a:pt x="1253175" y="1403770"/>
                </a:cubicBezTo>
                <a:cubicBezTo>
                  <a:pt x="1874193" y="1297930"/>
                  <a:pt x="3391927" y="1370347"/>
                  <a:pt x="4060287" y="1136385"/>
                </a:cubicBezTo>
                <a:cubicBezTo>
                  <a:pt x="4728647" y="902423"/>
                  <a:pt x="4995991" y="451211"/>
                  <a:pt x="5263335" y="0"/>
                </a:cubicBez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848150" y="1869181"/>
            <a:ext cx="1654191" cy="1559819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5" idx="0"/>
          </p:cNvCxnSpPr>
          <p:nvPr/>
        </p:nvCxnSpPr>
        <p:spPr>
          <a:xfrm>
            <a:off x="7067907" y="1893955"/>
            <a:ext cx="906611" cy="137311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29369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175026" y="3429000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32603" y="18691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1</a:t>
            </a:r>
            <a:endParaRPr lang="en-US" sz="3200" b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5190999" y="2313969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2</a:t>
            </a:r>
            <a:endParaRPr lang="en-US" sz="3200" b="1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7502341" y="21739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3</a:t>
            </a: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547909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2736788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6930747" y="1707247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5523703" y="3291840"/>
            <a:ext cx="274320" cy="27432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0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3" idx="5"/>
            <a:endCxn id="43" idx="1"/>
          </p:cNvCxnSpPr>
          <p:nvPr/>
        </p:nvCxnSpPr>
        <p:spPr>
          <a:xfrm>
            <a:off x="234147" y="1978782"/>
            <a:ext cx="1208113" cy="1368471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8156" y="21739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0</a:t>
            </a:r>
            <a:endParaRPr lang="en-US" sz="3200" b="1" baseline="-25000" dirty="0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6075101" y="3291840"/>
            <a:ext cx="274320" cy="27432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1402087" y="3307080"/>
            <a:ext cx="274320" cy="27432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7837358" y="3267066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0" y="3581400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 m</a:t>
            </a:r>
            <a:r>
              <a:rPr lang="en-US" sz="2800" b="1" baseline="-25000" dirty="0" smtClean="0"/>
              <a:t>0</a:t>
            </a:r>
            <a:endParaRPr lang="en-US" sz="2800" b="1" baseline="-25000" dirty="0"/>
          </a:p>
        </p:txBody>
      </p:sp>
      <p:cxnSp>
        <p:nvCxnSpPr>
          <p:cNvPr id="49" name="Straight Arrow Connector 48"/>
          <p:cNvCxnSpPr>
            <a:stCxn id="47" idx="0"/>
            <a:endCxn id="37" idx="1"/>
          </p:cNvCxnSpPr>
          <p:nvPr/>
        </p:nvCxnSpPr>
        <p:spPr>
          <a:xfrm flipH="1" flipV="1">
            <a:off x="698156" y="2466369"/>
            <a:ext cx="298271" cy="111503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0" y="-3166"/>
            <a:ext cx="6182477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Messages sent before A’s local snapshot</a:t>
            </a:r>
            <a:endParaRPr lang="en-US" sz="2800" b="1" baseline="-25000" dirty="0"/>
          </a:p>
        </p:txBody>
      </p:sp>
      <p:cxnSp>
        <p:nvCxnSpPr>
          <p:cNvPr id="52" name="Straight Arrow Connector 51"/>
          <p:cNvCxnSpPr>
            <a:stCxn id="50" idx="2"/>
            <a:endCxn id="33" idx="7"/>
          </p:cNvCxnSpPr>
          <p:nvPr/>
        </p:nvCxnSpPr>
        <p:spPr>
          <a:xfrm flipH="1">
            <a:off x="234147" y="520054"/>
            <a:ext cx="2857092" cy="12647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2"/>
            <a:endCxn id="26" idx="7"/>
          </p:cNvCxnSpPr>
          <p:nvPr/>
        </p:nvCxnSpPr>
        <p:spPr>
          <a:xfrm flipH="1">
            <a:off x="782056" y="520054"/>
            <a:ext cx="2309183" cy="12647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  <a:endCxn id="27" idx="0"/>
          </p:cNvCxnSpPr>
          <p:nvPr/>
        </p:nvCxnSpPr>
        <p:spPr>
          <a:xfrm flipH="1">
            <a:off x="2873948" y="520054"/>
            <a:ext cx="217291" cy="12245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091239" y="711249"/>
            <a:ext cx="590791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Messages sent after A’s local snapshot</a:t>
            </a:r>
            <a:endParaRPr lang="en-US" sz="2800" b="1" baseline="-250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>
            <a:stCxn id="65" idx="2"/>
            <a:endCxn id="28" idx="1"/>
          </p:cNvCxnSpPr>
          <p:nvPr/>
        </p:nvCxnSpPr>
        <p:spPr>
          <a:xfrm>
            <a:off x="6045195" y="1234469"/>
            <a:ext cx="925725" cy="5129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513684" y="3592820"/>
            <a:ext cx="110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marker</a:t>
            </a:r>
            <a:endParaRPr lang="en-US" sz="2400" b="1" dirty="0">
              <a:solidFill>
                <a:srgbClr val="008000"/>
              </a:solidFill>
            </a:endParaRPr>
          </a:p>
        </p:txBody>
      </p:sp>
      <p:cxnSp>
        <p:nvCxnSpPr>
          <p:cNvPr id="98" name="Straight Arrow Connector 97"/>
          <p:cNvCxnSpPr>
            <a:stCxn id="96" idx="0"/>
          </p:cNvCxnSpPr>
          <p:nvPr/>
        </p:nvCxnSpPr>
        <p:spPr>
          <a:xfrm flipH="1" flipV="1">
            <a:off x="6812257" y="2758757"/>
            <a:ext cx="255650" cy="834063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393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519</Words>
  <Application>Microsoft Macintosh PowerPoint</Application>
  <PresentationFormat>On-screen Show (4:3)</PresentationFormat>
  <Paragraphs>263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 Kanianthra Mani Chandy</dc:creator>
  <cp:lastModifiedBy>Mani  Kanianthra Mani Chandy</cp:lastModifiedBy>
  <cp:revision>23</cp:revision>
  <cp:lastPrinted>2021-09-21T22:56:45Z</cp:lastPrinted>
  <dcterms:created xsi:type="dcterms:W3CDTF">2021-04-21T22:00:17Z</dcterms:created>
  <dcterms:modified xsi:type="dcterms:W3CDTF">2021-09-23T18:29:07Z</dcterms:modified>
</cp:coreProperties>
</file>