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79" r:id="rId3"/>
    <p:sldId id="262" r:id="rId4"/>
    <p:sldId id="261" r:id="rId5"/>
    <p:sldId id="263" r:id="rId6"/>
    <p:sldId id="287" r:id="rId7"/>
    <p:sldId id="271" r:id="rId8"/>
    <p:sldId id="288" r:id="rId9"/>
    <p:sldId id="289" r:id="rId10"/>
    <p:sldId id="29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352" y="-80"/>
      </p:cViewPr>
      <p:guideLst>
        <p:guide orient="horz" pos="2976"/>
        <p:guide pos="55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891FE-27CB-0C4D-B1E1-043FC199E573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5DC65-ED86-E54A-B4E4-1C86E0EF6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27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7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07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9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1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8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1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E7B2A-8733-2840-8D5C-95E6C767432A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E7B2A-8733-2840-8D5C-95E6C767432A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D284B-3BF8-DA45-97CB-8C1E1493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2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091223" y="1256475"/>
            <a:ext cx="2517726" cy="731520"/>
            <a:chOff x="563880" y="1267426"/>
            <a:chExt cx="2517726" cy="73152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563880" y="1267426"/>
              <a:ext cx="731520" cy="7315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447800" y="1267426"/>
              <a:ext cx="731520" cy="7315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350086" y="1267426"/>
              <a:ext cx="731520" cy="7315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01503" y="1256475"/>
            <a:ext cx="2517726" cy="731520"/>
            <a:chOff x="4921404" y="1256475"/>
            <a:chExt cx="2517726" cy="731520"/>
          </a:xfrm>
        </p:grpSpPr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921404" y="1256475"/>
              <a:ext cx="731520" cy="73152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Z</a:t>
              </a:r>
              <a:endParaRPr lang="en-US" sz="3200" dirty="0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805324" y="1256475"/>
              <a:ext cx="731520" cy="73152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6707610" y="1256475"/>
              <a:ext cx="731520" cy="731520"/>
            </a:xfrm>
            <a:prstGeom prst="ellipse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/>
          <p:cNvSpPr>
            <a:spLocks noChangeAspect="1"/>
          </p:cNvSpPr>
          <p:nvPr/>
        </p:nvSpPr>
        <p:spPr>
          <a:xfrm>
            <a:off x="4198696" y="4019837"/>
            <a:ext cx="731520" cy="731520"/>
          </a:xfrm>
          <a:prstGeom prst="ellipse">
            <a:avLst/>
          </a:prstGeom>
          <a:noFill/>
          <a:ln w="762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933346" y="4126966"/>
            <a:ext cx="26725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Slow red agent</a:t>
            </a:r>
            <a:endParaRPr lang="en-US" sz="3200" dirty="0"/>
          </a:p>
        </p:txBody>
      </p:sp>
      <p:cxnSp>
        <p:nvCxnSpPr>
          <p:cNvPr id="15" name="Straight Arrow Connector 14"/>
          <p:cNvCxnSpPr>
            <a:stCxn id="10" idx="7"/>
            <a:endCxn id="7" idx="4"/>
          </p:cNvCxnSpPr>
          <p:nvPr/>
        </p:nvCxnSpPr>
        <p:spPr>
          <a:xfrm flipV="1">
            <a:off x="4823087" y="1987995"/>
            <a:ext cx="1244176" cy="2138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6" idx="6"/>
          </p:cNvCxnSpPr>
          <p:nvPr/>
        </p:nvCxnSpPr>
        <p:spPr>
          <a:xfrm flipH="1">
            <a:off x="3608949" y="1622235"/>
            <a:ext cx="209255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08837" y="259501"/>
            <a:ext cx="2472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 blue agents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5701503" y="277996"/>
            <a:ext cx="23054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 red agents</a:t>
            </a:r>
            <a:endParaRPr lang="en-US" sz="3200" dirty="0"/>
          </a:p>
        </p:txBody>
      </p:sp>
      <p:cxnSp>
        <p:nvCxnSpPr>
          <p:cNvPr id="22" name="Straight Arrow Connector 21"/>
          <p:cNvCxnSpPr>
            <a:stCxn id="10" idx="1"/>
            <a:endCxn id="6" idx="4"/>
          </p:cNvCxnSpPr>
          <p:nvPr/>
        </p:nvCxnSpPr>
        <p:spPr>
          <a:xfrm flipH="1" flipV="1">
            <a:off x="3243189" y="1987995"/>
            <a:ext cx="1062636" cy="21389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5152091" y="2491782"/>
            <a:ext cx="596851" cy="292608"/>
            <a:chOff x="6161793" y="5148327"/>
            <a:chExt cx="1155149" cy="566315"/>
          </a:xfrm>
        </p:grpSpPr>
        <p:sp>
          <p:nvSpPr>
            <p:cNvPr id="25" name="Rectangle 24"/>
            <p:cNvSpPr/>
            <p:nvPr/>
          </p:nvSpPr>
          <p:spPr>
            <a:xfrm>
              <a:off x="6161793" y="5148327"/>
              <a:ext cx="1155149" cy="566315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6161793" y="5148327"/>
              <a:ext cx="669389" cy="274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6831182" y="5148327"/>
              <a:ext cx="485760" cy="274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5876925" y="2206155"/>
            <a:ext cx="311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arrives at Z before Z’s clock reads T</a:t>
            </a:r>
            <a:endParaRPr lang="en-US" sz="2400" dirty="0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3601845" y="3037152"/>
            <a:ext cx="596851" cy="292608"/>
            <a:chOff x="6161793" y="5148327"/>
            <a:chExt cx="1155149" cy="566315"/>
          </a:xfrm>
        </p:grpSpPr>
        <p:sp>
          <p:nvSpPr>
            <p:cNvPr id="35" name="Rectangle 34"/>
            <p:cNvSpPr/>
            <p:nvPr/>
          </p:nvSpPr>
          <p:spPr>
            <a:xfrm>
              <a:off x="6161793" y="5148327"/>
              <a:ext cx="1155149" cy="566315"/>
            </a:xfrm>
            <a:prstGeom prst="rect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6161793" y="5148327"/>
              <a:ext cx="669389" cy="274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831182" y="5148327"/>
              <a:ext cx="485760" cy="274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416697" y="2774053"/>
            <a:ext cx="3116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Message arrives at Y before Y’s clock reads 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762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89618" y="3347315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618" y="4834691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618" y="287630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18" y="5107407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912" y="5340017"/>
            <a:ext cx="8430250" cy="0"/>
          </a:xfrm>
          <a:prstGeom prst="straightConnector1">
            <a:avLst/>
          </a:prstGeom>
          <a:ln w="7620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999" y="5610730"/>
            <a:ext cx="8380163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618" y="5831976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912" y="383392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00442" y="5610730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59142" y="538013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55942" y="518863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9108" y="241464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055" y="2890777"/>
            <a:ext cx="1583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673" y="3372261"/>
            <a:ext cx="1573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8257" y="5956251"/>
            <a:ext cx="192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Acceptors 1-5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69438" y="4137035"/>
            <a:ext cx="214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a</a:t>
            </a:r>
            <a:r>
              <a:rPr lang="en-US" sz="2400" b="1" dirty="0" smtClean="0">
                <a:solidFill>
                  <a:srgbClr val="660066"/>
                </a:solidFill>
              </a:rPr>
              <a:t>ccepts (</a:t>
            </a:r>
            <a:r>
              <a:rPr lang="en-US" sz="2400" b="1" dirty="0" smtClean="0">
                <a:solidFill>
                  <a:srgbClr val="660066"/>
                </a:solidFill>
              </a:rPr>
              <a:t>T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0</a:t>
            </a:r>
            <a:r>
              <a:rPr lang="en-US" sz="2400" b="1" dirty="0" smtClean="0">
                <a:solidFill>
                  <a:srgbClr val="660066"/>
                </a:solidFill>
              </a:rPr>
              <a:t>, V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0</a:t>
            </a:r>
            <a:r>
              <a:rPr lang="en-US" sz="2400" b="1" dirty="0" smtClean="0">
                <a:solidFill>
                  <a:srgbClr val="660066"/>
                </a:solidFill>
              </a:rPr>
              <a:t>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5259142" y="4367868"/>
            <a:ext cx="1310296" cy="1203762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1"/>
          </p:cNvCxnSpPr>
          <p:nvPr/>
        </p:nvCxnSpPr>
        <p:spPr>
          <a:xfrm flipH="1">
            <a:off x="5055942" y="4367868"/>
            <a:ext cx="1513496" cy="972149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1"/>
          </p:cNvCxnSpPr>
          <p:nvPr/>
        </p:nvCxnSpPr>
        <p:spPr>
          <a:xfrm flipH="1">
            <a:off x="5500442" y="4367868"/>
            <a:ext cx="1068996" cy="1395262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17833" y="438702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1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45071" y="583197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5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055942" y="4387026"/>
            <a:ext cx="0" cy="80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70860" y="3884821"/>
            <a:ext cx="37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522542" y="460472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66034" y="3372261"/>
            <a:ext cx="1356508" cy="1462430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83734" y="1793258"/>
            <a:ext cx="196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</a:rPr>
              <a:t>propose</a:t>
            </a:r>
            <a:r>
              <a:rPr lang="en-US" sz="2400" b="1" dirty="0" smtClean="0">
                <a:solidFill>
                  <a:srgbClr val="660066"/>
                </a:solidFill>
              </a:rPr>
              <a:t> (</a:t>
            </a:r>
            <a:r>
              <a:rPr lang="en-US" sz="2400" b="1" dirty="0" smtClean="0">
                <a:solidFill>
                  <a:srgbClr val="660066"/>
                </a:solidFill>
              </a:rPr>
              <a:t>T’</a:t>
            </a:r>
            <a:r>
              <a:rPr lang="en-US" sz="2400" b="1" dirty="0" smtClean="0">
                <a:solidFill>
                  <a:srgbClr val="660066"/>
                </a:solidFill>
              </a:rPr>
              <a:t>, -)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59142" y="1810702"/>
            <a:ext cx="187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a</a:t>
            </a:r>
            <a:r>
              <a:rPr lang="en-US" sz="2400" b="1" dirty="0" smtClean="0">
                <a:solidFill>
                  <a:srgbClr val="660066"/>
                </a:solidFill>
              </a:rPr>
              <a:t>ccepts </a:t>
            </a:r>
            <a:r>
              <a:rPr lang="en-US" sz="2400" b="1" dirty="0" smtClean="0">
                <a:solidFill>
                  <a:srgbClr val="660066"/>
                </a:solidFill>
              </a:rPr>
              <a:t>(</a:t>
            </a:r>
            <a:r>
              <a:rPr lang="en-US" sz="2400" b="1" dirty="0" smtClean="0">
                <a:solidFill>
                  <a:srgbClr val="660066"/>
                </a:solidFill>
              </a:rPr>
              <a:t>T’</a:t>
            </a:r>
            <a:r>
              <a:rPr lang="en-US" sz="2400" b="1" dirty="0" smtClean="0">
                <a:solidFill>
                  <a:srgbClr val="660066"/>
                </a:solidFill>
              </a:rPr>
              <a:t>, -)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 flipH="1">
            <a:off x="4522542" y="2272367"/>
            <a:ext cx="1676596" cy="2562324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0" idx="2"/>
          </p:cNvCxnSpPr>
          <p:nvPr/>
        </p:nvCxnSpPr>
        <p:spPr>
          <a:xfrm>
            <a:off x="3168364" y="2254923"/>
            <a:ext cx="286036" cy="136457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578100" y="3372261"/>
            <a:ext cx="587934" cy="147643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2387600" y="3347315"/>
            <a:ext cx="546100" cy="17600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183734" y="3347315"/>
            <a:ext cx="508666" cy="199270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1534" y="3966099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</a:rPr>
              <a:t>promise</a:t>
            </a:r>
            <a:r>
              <a:rPr lang="en-US" sz="2400" b="1" dirty="0" smtClean="0">
                <a:solidFill>
                  <a:srgbClr val="660066"/>
                </a:solidFill>
              </a:rPr>
              <a:t> (</a:t>
            </a:r>
            <a:r>
              <a:rPr lang="en-US" sz="2400" b="1" dirty="0" smtClean="0">
                <a:solidFill>
                  <a:srgbClr val="660066"/>
                </a:solidFill>
              </a:rPr>
              <a:t>T’</a:t>
            </a:r>
            <a:r>
              <a:rPr lang="en-US" sz="2400" b="1" dirty="0" smtClean="0">
                <a:solidFill>
                  <a:srgbClr val="660066"/>
                </a:solidFill>
              </a:rPr>
              <a:t>, -)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5" name="Straight Connector 44"/>
          <p:cNvCxnSpPr>
            <a:stCxn id="44" idx="3"/>
          </p:cNvCxnSpPr>
          <p:nvPr/>
        </p:nvCxnSpPr>
        <p:spPr>
          <a:xfrm flipV="1">
            <a:off x="2336134" y="4137036"/>
            <a:ext cx="597566" cy="5989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4" idx="3"/>
          </p:cNvCxnSpPr>
          <p:nvPr/>
        </p:nvCxnSpPr>
        <p:spPr>
          <a:xfrm>
            <a:off x="2336134" y="4196932"/>
            <a:ext cx="356266" cy="9250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4" idx="3"/>
          </p:cNvCxnSpPr>
          <p:nvPr/>
        </p:nvCxnSpPr>
        <p:spPr>
          <a:xfrm>
            <a:off x="2336134" y="4196932"/>
            <a:ext cx="51466" cy="21110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89618" y="289129"/>
            <a:ext cx="803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Proof Idea for Theorem: T’ &lt; T</a:t>
            </a:r>
            <a:r>
              <a:rPr lang="en-US" sz="2400" b="1" baseline="-25000" dirty="0" smtClean="0"/>
              <a:t>0</a:t>
            </a:r>
            <a:endParaRPr lang="en-US" sz="2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597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76"/>
            <a:ext cx="8229600" cy="847724"/>
          </a:xfrm>
        </p:spPr>
        <p:txBody>
          <a:bodyPr/>
          <a:lstStyle/>
          <a:p>
            <a:r>
              <a:rPr lang="en-US" dirty="0" smtClean="0"/>
              <a:t>Proposers, Acceptors, Learners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98700" y="5279904"/>
            <a:ext cx="914400" cy="914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45188" y="5279904"/>
            <a:ext cx="914400" cy="914400"/>
          </a:xfrm>
          <a:prstGeom prst="ellips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3281446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98700" y="3295734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14800" y="3281446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45188" y="3295734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24763" y="3281446"/>
            <a:ext cx="914400" cy="9144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98700" y="1727284"/>
            <a:ext cx="914400" cy="914400"/>
          </a:xfrm>
          <a:prstGeom prst="ellipse">
            <a:avLst/>
          </a:prstGeom>
          <a:solidFill>
            <a:srgbClr val="FF6600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45188" y="1727284"/>
            <a:ext cx="914400" cy="91440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0"/>
          </p:cNvCxnSpPr>
          <p:nvPr/>
        </p:nvCxnSpPr>
        <p:spPr>
          <a:xfrm flipH="1" flipV="1">
            <a:off x="1051466" y="4210134"/>
            <a:ext cx="1704434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0"/>
            <a:endCxn id="7" idx="4"/>
          </p:cNvCxnSpPr>
          <p:nvPr/>
        </p:nvCxnSpPr>
        <p:spPr>
          <a:xfrm flipV="1">
            <a:off x="2755900" y="4210134"/>
            <a:ext cx="0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0"/>
            <a:endCxn id="8" idx="4"/>
          </p:cNvCxnSpPr>
          <p:nvPr/>
        </p:nvCxnSpPr>
        <p:spPr>
          <a:xfrm flipV="1">
            <a:off x="2755900" y="4195846"/>
            <a:ext cx="1816100" cy="10840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" idx="0"/>
            <a:endCxn id="9" idx="4"/>
          </p:cNvCxnSpPr>
          <p:nvPr/>
        </p:nvCxnSpPr>
        <p:spPr>
          <a:xfrm flipV="1">
            <a:off x="2755900" y="4210134"/>
            <a:ext cx="3646488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0"/>
            <a:endCxn id="7" idx="4"/>
          </p:cNvCxnSpPr>
          <p:nvPr/>
        </p:nvCxnSpPr>
        <p:spPr>
          <a:xfrm flipH="1" flipV="1">
            <a:off x="2755900" y="4210134"/>
            <a:ext cx="3646488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0"/>
          </p:cNvCxnSpPr>
          <p:nvPr/>
        </p:nvCxnSpPr>
        <p:spPr>
          <a:xfrm flipH="1" flipV="1">
            <a:off x="4572000" y="4210134"/>
            <a:ext cx="1830388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0"/>
            <a:endCxn id="9" idx="4"/>
          </p:cNvCxnSpPr>
          <p:nvPr/>
        </p:nvCxnSpPr>
        <p:spPr>
          <a:xfrm flipV="1">
            <a:off x="6402388" y="4210134"/>
            <a:ext cx="0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0"/>
          </p:cNvCxnSpPr>
          <p:nvPr/>
        </p:nvCxnSpPr>
        <p:spPr>
          <a:xfrm flipV="1">
            <a:off x="6402388" y="4210134"/>
            <a:ext cx="1827212" cy="10697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0"/>
            <a:endCxn id="11" idx="4"/>
          </p:cNvCxnSpPr>
          <p:nvPr/>
        </p:nvCxnSpPr>
        <p:spPr>
          <a:xfrm flipV="1">
            <a:off x="2755900" y="2641684"/>
            <a:ext cx="0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0"/>
            <a:endCxn id="11" idx="4"/>
          </p:cNvCxnSpPr>
          <p:nvPr/>
        </p:nvCxnSpPr>
        <p:spPr>
          <a:xfrm flipV="1">
            <a:off x="914400" y="2641684"/>
            <a:ext cx="1841500" cy="6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  <a:endCxn id="12" idx="4"/>
          </p:cNvCxnSpPr>
          <p:nvPr/>
        </p:nvCxnSpPr>
        <p:spPr>
          <a:xfrm flipV="1">
            <a:off x="914400" y="2641684"/>
            <a:ext cx="5487988" cy="6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7" idx="0"/>
            <a:endCxn id="12" idx="4"/>
          </p:cNvCxnSpPr>
          <p:nvPr/>
        </p:nvCxnSpPr>
        <p:spPr>
          <a:xfrm flipV="1">
            <a:off x="2755900" y="2641684"/>
            <a:ext cx="3646488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0"/>
            <a:endCxn id="11" idx="4"/>
          </p:cNvCxnSpPr>
          <p:nvPr/>
        </p:nvCxnSpPr>
        <p:spPr>
          <a:xfrm flipH="1" flipV="1">
            <a:off x="2755900" y="2641684"/>
            <a:ext cx="1816100" cy="6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8" idx="0"/>
            <a:endCxn id="12" idx="4"/>
          </p:cNvCxnSpPr>
          <p:nvPr/>
        </p:nvCxnSpPr>
        <p:spPr>
          <a:xfrm flipV="1">
            <a:off x="4572000" y="2641684"/>
            <a:ext cx="1830388" cy="639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9" idx="0"/>
            <a:endCxn id="11" idx="4"/>
          </p:cNvCxnSpPr>
          <p:nvPr/>
        </p:nvCxnSpPr>
        <p:spPr>
          <a:xfrm flipH="1" flipV="1">
            <a:off x="2755900" y="2641684"/>
            <a:ext cx="3646488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12" idx="4"/>
          </p:cNvCxnSpPr>
          <p:nvPr/>
        </p:nvCxnSpPr>
        <p:spPr>
          <a:xfrm flipV="1">
            <a:off x="6402388" y="2641684"/>
            <a:ext cx="0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11" idx="4"/>
          </p:cNvCxnSpPr>
          <p:nvPr/>
        </p:nvCxnSpPr>
        <p:spPr>
          <a:xfrm flipH="1" flipV="1">
            <a:off x="2755900" y="2641684"/>
            <a:ext cx="5473700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2" idx="4"/>
          </p:cNvCxnSpPr>
          <p:nvPr/>
        </p:nvCxnSpPr>
        <p:spPr>
          <a:xfrm flipH="1" flipV="1">
            <a:off x="6402388" y="2641684"/>
            <a:ext cx="1827212" cy="654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864479" y="5455240"/>
            <a:ext cx="1890261" cy="584776"/>
          </a:xfrm>
          <a:prstGeom prst="rect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Proposers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062563" y="2085735"/>
            <a:ext cx="1876034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Acceptors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26869" y="1434896"/>
            <a:ext cx="1649610" cy="584776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Learners</a:t>
            </a:r>
          </a:p>
        </p:txBody>
      </p:sp>
      <p:cxnSp>
        <p:nvCxnSpPr>
          <p:cNvPr id="53" name="Straight Arrow Connector 52"/>
          <p:cNvCxnSpPr>
            <a:stCxn id="11" idx="6"/>
            <a:endCxn id="12" idx="2"/>
          </p:cNvCxnSpPr>
          <p:nvPr/>
        </p:nvCxnSpPr>
        <p:spPr>
          <a:xfrm>
            <a:off x="3213100" y="2184484"/>
            <a:ext cx="273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077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2646"/>
            <a:ext cx="8686800" cy="1699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Meaning of </a:t>
            </a:r>
            <a:r>
              <a:rPr lang="en-US" sz="2800" dirty="0" err="1" smtClean="0"/>
              <a:t>A.</a:t>
            </a:r>
            <a:r>
              <a:rPr lang="en-US" sz="2800" b="1" dirty="0" err="1" smtClean="0"/>
              <a:t>t</a:t>
            </a:r>
            <a:r>
              <a:rPr lang="en-US" sz="2800" dirty="0"/>
              <a:t> </a:t>
            </a:r>
            <a:r>
              <a:rPr lang="en-US" sz="2800" dirty="0" smtClean="0"/>
              <a:t>for an acceptor </a:t>
            </a:r>
            <a:r>
              <a:rPr lang="en-US" sz="2800" dirty="0"/>
              <a:t>A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i="1" dirty="0" smtClean="0"/>
              <a:t>Acceptor </a:t>
            </a:r>
            <a:r>
              <a:rPr lang="en-US" sz="2800" i="1" dirty="0"/>
              <a:t>A</a:t>
            </a:r>
            <a:r>
              <a:rPr lang="en-US" sz="2800" i="1" dirty="0" smtClean="0"/>
              <a:t> will ignore all </a:t>
            </a:r>
            <a:r>
              <a:rPr lang="en-US" sz="2800" b="1" i="1" dirty="0" smtClean="0"/>
              <a:t>prepare</a:t>
            </a:r>
            <a:r>
              <a:rPr lang="en-US" sz="2800" i="1" dirty="0" smtClean="0"/>
              <a:t>(</a:t>
            </a:r>
            <a:r>
              <a:rPr lang="en-US" sz="2800" b="1" i="1" dirty="0" smtClean="0"/>
              <a:t>t’</a:t>
            </a:r>
            <a:r>
              <a:rPr lang="en-US" sz="2800" i="1" dirty="0" smtClean="0"/>
              <a:t>) and </a:t>
            </a:r>
            <a:r>
              <a:rPr lang="en-US" sz="2800" b="1" i="1" dirty="0" smtClean="0"/>
              <a:t>propose</a:t>
            </a:r>
            <a:r>
              <a:rPr lang="en-US" sz="2800" i="1" dirty="0" smtClean="0"/>
              <a:t>(t’, -, -) messages with t’ &lt; </a:t>
            </a:r>
            <a:r>
              <a:rPr lang="en-US" sz="2800" i="1" dirty="0" err="1" smtClean="0"/>
              <a:t>A.t</a:t>
            </a:r>
            <a:r>
              <a:rPr lang="en-US" sz="2800" i="1" dirty="0" smtClean="0"/>
              <a:t>.</a:t>
            </a:r>
            <a:endParaRPr lang="en-US" sz="28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9618" y="3657820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618" y="4834691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72132" y="3657820"/>
            <a:ext cx="765028" cy="1176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69947" y="3947270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repare(</a:t>
            </a:r>
            <a:r>
              <a:rPr lang="en-US" dirty="0"/>
              <a:t>t</a:t>
            </a:r>
            <a:r>
              <a:rPr lang="en-US" dirty="0" smtClean="0"/>
              <a:t>=4)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02900" y="504449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9618" y="287630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44592" y="2876306"/>
            <a:ext cx="1141751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18524" y="3947270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repare(t=6)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880880" y="3657820"/>
            <a:ext cx="459017" cy="1176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86286" y="4070620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repare(t=5)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981915" y="2835768"/>
            <a:ext cx="831416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50165" y="3026730"/>
            <a:ext cx="161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propose(t=6, v)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442932" y="50783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196542" y="50783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795691" y="50783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637160" y="4834691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86343" y="4834691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272348" y="4834691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72132" y="2323380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2132" y="3211396"/>
            <a:ext cx="1557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Z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46521" y="2369814"/>
            <a:ext cx="61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26" idx="3"/>
          </p:cNvCxnSpPr>
          <p:nvPr/>
        </p:nvCxnSpPr>
        <p:spPr>
          <a:xfrm>
            <a:off x="1004560" y="5229161"/>
            <a:ext cx="64953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1" idx="1"/>
          </p:cNvCxnSpPr>
          <p:nvPr/>
        </p:nvCxnSpPr>
        <p:spPr>
          <a:xfrm>
            <a:off x="1637160" y="5263027"/>
            <a:ext cx="805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1" idx="3"/>
          </p:cNvCxnSpPr>
          <p:nvPr/>
        </p:nvCxnSpPr>
        <p:spPr>
          <a:xfrm>
            <a:off x="2744592" y="5263027"/>
            <a:ext cx="11417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2" idx="1"/>
          </p:cNvCxnSpPr>
          <p:nvPr/>
        </p:nvCxnSpPr>
        <p:spPr>
          <a:xfrm>
            <a:off x="3886343" y="5263027"/>
            <a:ext cx="1310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2" idx="3"/>
          </p:cNvCxnSpPr>
          <p:nvPr/>
        </p:nvCxnSpPr>
        <p:spPr>
          <a:xfrm>
            <a:off x="5498202" y="5263027"/>
            <a:ext cx="17741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43" idx="1"/>
          </p:cNvCxnSpPr>
          <p:nvPr/>
        </p:nvCxnSpPr>
        <p:spPr>
          <a:xfrm>
            <a:off x="7272348" y="5263027"/>
            <a:ext cx="5233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3"/>
          </p:cNvCxnSpPr>
          <p:nvPr/>
        </p:nvCxnSpPr>
        <p:spPr>
          <a:xfrm>
            <a:off x="8097351" y="5263027"/>
            <a:ext cx="74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816125" y="4332488"/>
            <a:ext cx="1595309" cy="46166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Acceptor </a:t>
            </a:r>
            <a:r>
              <a:rPr lang="en-US" sz="2400" b="1" dirty="0">
                <a:solidFill>
                  <a:srgbClr val="3366FF"/>
                </a:solidFill>
              </a:rPr>
              <a:t>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8600" y="6098274"/>
            <a:ext cx="8915121" cy="46166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 </a:t>
            </a:r>
            <a:r>
              <a:rPr lang="en-US" sz="2400" b="1" dirty="0" err="1">
                <a:solidFill>
                  <a:srgbClr val="3366FF"/>
                </a:solidFill>
              </a:rPr>
              <a:t>A</a:t>
            </a:r>
            <a:r>
              <a:rPr lang="en-US" sz="2400" b="1" dirty="0" err="1" smtClean="0">
                <a:solidFill>
                  <a:srgbClr val="3366FF"/>
                </a:solidFill>
              </a:rPr>
              <a:t>.t</a:t>
            </a:r>
            <a:r>
              <a:rPr lang="en-US" sz="2400" b="1" dirty="0" smtClean="0">
                <a:solidFill>
                  <a:srgbClr val="3366FF"/>
                </a:solidFill>
              </a:rPr>
              <a:t> is highest t received by acceptor A in prepare(t) or propose(t,-,-)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75" name="Straight Arrow Connector 74"/>
          <p:cNvCxnSpPr>
            <a:stCxn id="73" idx="0"/>
            <a:endCxn id="42" idx="2"/>
          </p:cNvCxnSpPr>
          <p:nvPr/>
        </p:nvCxnSpPr>
        <p:spPr>
          <a:xfrm flipV="1">
            <a:off x="4686161" y="5447693"/>
            <a:ext cx="661211" cy="650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13331" y="3673061"/>
            <a:ext cx="459017" cy="1176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987106" y="3947270"/>
            <a:ext cx="137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repare(t=9)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4677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386330" y="3033871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86330" y="4210742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68844" y="3033871"/>
            <a:ext cx="765028" cy="1176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25312" y="2673860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repare(4)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86330" y="2252357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41304" y="2252357"/>
            <a:ext cx="1141751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68753" y="1881627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prepare(6)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4777592" y="3033871"/>
            <a:ext cx="459017" cy="11768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65948" y="2673860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repare(5)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154643" y="2252357"/>
            <a:ext cx="831416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61929" y="1921754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repare(9)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339644" y="44544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093254" y="44544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41573" y="44544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1533872" y="4210742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783055" y="4210742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970152" y="4210742"/>
            <a:ext cx="0" cy="997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55009" y="4639078"/>
            <a:ext cx="578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41" idx="1"/>
          </p:cNvCxnSpPr>
          <p:nvPr/>
        </p:nvCxnSpPr>
        <p:spPr>
          <a:xfrm>
            <a:off x="1533872" y="4639078"/>
            <a:ext cx="8057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1" idx="3"/>
          </p:cNvCxnSpPr>
          <p:nvPr/>
        </p:nvCxnSpPr>
        <p:spPr>
          <a:xfrm>
            <a:off x="2641304" y="4639078"/>
            <a:ext cx="114175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42" idx="1"/>
          </p:cNvCxnSpPr>
          <p:nvPr/>
        </p:nvCxnSpPr>
        <p:spPr>
          <a:xfrm>
            <a:off x="3783055" y="4639078"/>
            <a:ext cx="13101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2" idx="3"/>
          </p:cNvCxnSpPr>
          <p:nvPr/>
        </p:nvCxnSpPr>
        <p:spPr>
          <a:xfrm>
            <a:off x="5394914" y="4639078"/>
            <a:ext cx="15911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6970152" y="4639078"/>
            <a:ext cx="45443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3"/>
          </p:cNvCxnSpPr>
          <p:nvPr/>
        </p:nvCxnSpPr>
        <p:spPr>
          <a:xfrm>
            <a:off x="7843233" y="4639078"/>
            <a:ext cx="74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1533872" y="3033871"/>
            <a:ext cx="459017" cy="1176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732256" y="2252357"/>
            <a:ext cx="275410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970152" y="2252357"/>
            <a:ext cx="454438" cy="1958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44537" y="3512929"/>
            <a:ext cx="156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romise(4, -, -)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667399" y="3691423"/>
            <a:ext cx="156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romise(6, -. -)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033653" y="3651428"/>
            <a:ext cx="146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romise(9,-,-)</a:t>
            </a:r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 flipH="1" flipV="1">
            <a:off x="5082998" y="4066927"/>
            <a:ext cx="287631" cy="2876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47269" y="5254692"/>
            <a:ext cx="309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Ignore prepare(5)</a:t>
            </a:r>
            <a:endParaRPr lang="en-US" sz="2400" b="1" dirty="0"/>
          </a:p>
        </p:txBody>
      </p:sp>
      <p:cxnSp>
        <p:nvCxnSpPr>
          <p:cNvPr id="16" name="Straight Arrow Connector 15"/>
          <p:cNvCxnSpPr>
            <a:stCxn id="13" idx="0"/>
            <a:endCxn id="12" idx="0"/>
          </p:cNvCxnSpPr>
          <p:nvPr/>
        </p:nvCxnSpPr>
        <p:spPr>
          <a:xfrm flipV="1">
            <a:off x="4995680" y="4354558"/>
            <a:ext cx="231133" cy="9001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228600" y="192646"/>
            <a:ext cx="8686800" cy="1280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 smtClean="0"/>
              <a:t>Meaning </a:t>
            </a:r>
            <a:r>
              <a:rPr lang="en-US" sz="2400" b="1" dirty="0" smtClean="0"/>
              <a:t>t</a:t>
            </a:r>
            <a:r>
              <a:rPr lang="en-US" sz="2400" dirty="0" smtClean="0"/>
              <a:t> in of </a:t>
            </a:r>
            <a:r>
              <a:rPr lang="en-US" sz="2400" b="1" dirty="0" smtClean="0"/>
              <a:t>promise</a:t>
            </a:r>
            <a:r>
              <a:rPr lang="en-US" sz="2400" dirty="0" smtClean="0"/>
              <a:t>(</a:t>
            </a:r>
            <a:r>
              <a:rPr lang="en-US" sz="2400" b="1" dirty="0" smtClean="0"/>
              <a:t>t, -, -</a:t>
            </a:r>
            <a:r>
              <a:rPr lang="en-US" sz="2400" dirty="0" smtClean="0"/>
              <a:t>) sent by an acceptor</a:t>
            </a:r>
          </a:p>
          <a:p>
            <a:r>
              <a:rPr lang="en-US" sz="2400" dirty="0" smtClean="0"/>
              <a:t>Example: Acceptor ignores </a:t>
            </a:r>
            <a:r>
              <a:rPr lang="en-US" sz="2400" b="1" dirty="0" smtClean="0"/>
              <a:t>prepare</a:t>
            </a:r>
            <a:r>
              <a:rPr lang="en-US" sz="2400" dirty="0" smtClean="0"/>
              <a:t>(</a:t>
            </a:r>
            <a:r>
              <a:rPr lang="en-US" sz="2400" b="1" dirty="0"/>
              <a:t>5</a:t>
            </a:r>
            <a:r>
              <a:rPr lang="en-US" sz="2400" dirty="0" smtClean="0"/>
              <a:t>) after it sent </a:t>
            </a:r>
            <a:r>
              <a:rPr lang="en-US" sz="2400" b="1" dirty="0">
                <a:solidFill>
                  <a:srgbClr val="000000"/>
                </a:solidFill>
              </a:rPr>
              <a:t>p</a:t>
            </a:r>
            <a:r>
              <a:rPr lang="en-US" sz="2400" b="1" dirty="0" smtClean="0">
                <a:solidFill>
                  <a:srgbClr val="000000"/>
                </a:solidFill>
              </a:rPr>
              <a:t>romise(6, -.-)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48578" y="502386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Acceptor_t</a:t>
            </a:r>
            <a:endParaRPr lang="en-US" dirty="0"/>
          </a:p>
        </p:txBody>
      </p:sp>
      <p:cxnSp>
        <p:nvCxnSpPr>
          <p:cNvPr id="5" name="Straight Arrow Connector 4"/>
          <p:cNvCxnSpPr>
            <a:stCxn id="52" idx="0"/>
            <a:endCxn id="41" idx="2"/>
          </p:cNvCxnSpPr>
          <p:nvPr/>
        </p:nvCxnSpPr>
        <p:spPr>
          <a:xfrm flipV="1">
            <a:off x="2260284" y="4823744"/>
            <a:ext cx="230190" cy="2001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530168" y="515064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Acceptor_t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3" idx="0"/>
          </p:cNvCxnSpPr>
          <p:nvPr/>
        </p:nvCxnSpPr>
        <p:spPr>
          <a:xfrm flipH="1" flipV="1">
            <a:off x="7843233" y="4823744"/>
            <a:ext cx="298641" cy="326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endCxn id="38" idx="1"/>
          </p:cNvCxnSpPr>
          <p:nvPr/>
        </p:nvCxnSpPr>
        <p:spPr>
          <a:xfrm flipH="1">
            <a:off x="4765948" y="1054100"/>
            <a:ext cx="110852" cy="18044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962400" y="1054100"/>
            <a:ext cx="3462190" cy="1804426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1132" y="178929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8709" y="3651428"/>
            <a:ext cx="377026" cy="461665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3366FF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65410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89618" y="3347315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618" y="4834691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618" y="287630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18" y="5107407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912" y="5340017"/>
            <a:ext cx="8430250" cy="0"/>
          </a:xfrm>
          <a:prstGeom prst="straightConnector1">
            <a:avLst/>
          </a:prstGeom>
          <a:ln w="7620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999" y="5610730"/>
            <a:ext cx="8380163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618" y="5831976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912" y="383392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9618" y="289129"/>
            <a:ext cx="8032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Theorem: </a:t>
            </a:r>
            <a:r>
              <a:rPr lang="en-US" sz="2400" dirty="0" smtClean="0"/>
              <a:t> </a:t>
            </a:r>
            <a:r>
              <a:rPr lang="en-US" sz="2400" dirty="0"/>
              <a:t>I</a:t>
            </a:r>
            <a:r>
              <a:rPr lang="en-US" sz="2400" dirty="0" smtClean="0"/>
              <a:t>f a majority of acceptors accepts (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 </a:t>
            </a:r>
            <a:r>
              <a:rPr lang="en-US" sz="2400" dirty="0" smtClean="0"/>
              <a:t>and any acceptor accepts (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</a:t>
            </a:r>
            <a:r>
              <a:rPr lang="en-US" sz="2400" dirty="0" smtClean="0"/>
              <a:t>where 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&gt;= T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, </a:t>
            </a:r>
            <a:r>
              <a:rPr lang="en-US" sz="2400" dirty="0" smtClean="0"/>
              <a:t>then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 smtClean="0"/>
              <a:t>=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0</a:t>
            </a:r>
            <a:endParaRPr lang="en-US" sz="2400" baseline="-25000" dirty="0" smtClean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229894" y="5610730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88594" y="538013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5394" y="518863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9108" y="241464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055" y="2890777"/>
            <a:ext cx="1583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673" y="3372261"/>
            <a:ext cx="1573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8257" y="5956251"/>
            <a:ext cx="192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Acceptors 1-5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298890" y="4137035"/>
            <a:ext cx="214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a</a:t>
            </a:r>
            <a:r>
              <a:rPr lang="en-US" sz="2400" b="1" dirty="0" smtClean="0">
                <a:solidFill>
                  <a:srgbClr val="660066"/>
                </a:solidFill>
              </a:rPr>
              <a:t>ccepts (</a:t>
            </a:r>
            <a:r>
              <a:rPr lang="en-US" sz="2400" b="1" dirty="0" smtClean="0">
                <a:solidFill>
                  <a:srgbClr val="660066"/>
                </a:solidFill>
              </a:rPr>
              <a:t>T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0</a:t>
            </a:r>
            <a:r>
              <a:rPr lang="en-US" sz="2400" b="1" dirty="0" smtClean="0">
                <a:solidFill>
                  <a:srgbClr val="660066"/>
                </a:solidFill>
              </a:rPr>
              <a:t>, V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0</a:t>
            </a:r>
            <a:r>
              <a:rPr lang="en-US" sz="2400" b="1" dirty="0" smtClean="0">
                <a:solidFill>
                  <a:srgbClr val="660066"/>
                </a:solidFill>
              </a:rPr>
              <a:t>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988594" y="4367868"/>
            <a:ext cx="1310296" cy="1203762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1"/>
          </p:cNvCxnSpPr>
          <p:nvPr/>
        </p:nvCxnSpPr>
        <p:spPr>
          <a:xfrm flipH="1">
            <a:off x="785394" y="4367868"/>
            <a:ext cx="1513496" cy="972149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1"/>
          </p:cNvCxnSpPr>
          <p:nvPr/>
        </p:nvCxnSpPr>
        <p:spPr>
          <a:xfrm flipH="1">
            <a:off x="1229894" y="4367868"/>
            <a:ext cx="1068996" cy="1395262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06939" y="3952369"/>
            <a:ext cx="211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accepts</a:t>
            </a:r>
            <a:r>
              <a:rPr lang="en-US" sz="2400" b="1" dirty="0" smtClean="0">
                <a:solidFill>
                  <a:srgbClr val="660066"/>
                </a:solidFill>
              </a:rPr>
              <a:t>(T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1</a:t>
            </a:r>
            <a:r>
              <a:rPr lang="en-US" sz="2400" b="1" dirty="0" smtClean="0">
                <a:solidFill>
                  <a:srgbClr val="660066"/>
                </a:solidFill>
              </a:rPr>
              <a:t>, V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1</a:t>
            </a:r>
            <a:r>
              <a:rPr lang="en-US" sz="2400" b="1" dirty="0" smtClean="0">
                <a:solidFill>
                  <a:srgbClr val="660066"/>
                </a:solidFill>
              </a:rPr>
              <a:t>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5743752" y="456218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</p:cNvCxnSpPr>
          <p:nvPr/>
        </p:nvCxnSpPr>
        <p:spPr>
          <a:xfrm flipH="1">
            <a:off x="5751775" y="4414034"/>
            <a:ext cx="1712795" cy="3050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17833" y="438702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1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45071" y="583197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5</a:t>
            </a:r>
            <a:endParaRPr lang="en-US" sz="24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907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89618" y="3347315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618" y="4834691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618" y="287630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18" y="5107407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912" y="5340017"/>
            <a:ext cx="8430250" cy="0"/>
          </a:xfrm>
          <a:prstGeom prst="straightConnector1">
            <a:avLst/>
          </a:prstGeom>
          <a:ln w="7620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999" y="5610730"/>
            <a:ext cx="8380163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618" y="5831976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912" y="383392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4189" y="289129"/>
            <a:ext cx="8602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  <a:r>
              <a:rPr lang="en-US" sz="2400" dirty="0" smtClean="0"/>
              <a:t>roposer C sent propose(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V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</a:t>
            </a:r>
            <a:r>
              <a:rPr lang="en-US" sz="2400" dirty="0" smtClean="0"/>
              <a:t>to </a:t>
            </a:r>
            <a:r>
              <a:rPr lang="en-US" sz="2400" dirty="0" smtClean="0"/>
              <a:t>acceptor </a:t>
            </a:r>
            <a:r>
              <a:rPr lang="en-US" sz="2400" dirty="0" smtClean="0"/>
              <a:t>(1)</a:t>
            </a:r>
          </a:p>
          <a:p>
            <a:r>
              <a:rPr lang="en-US" sz="2400" dirty="0"/>
              <a:t>P</a:t>
            </a:r>
            <a:r>
              <a:rPr lang="en-US" sz="2400" dirty="0" smtClean="0"/>
              <a:t>roposer C received promise(</a:t>
            </a:r>
            <a:r>
              <a:rPr lang="en-US" sz="2400" dirty="0" smtClean="0"/>
              <a:t>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dirty="0" smtClean="0"/>
              <a:t>-, -) from a majority of acceptors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921552" y="456218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87531" y="374622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87531" y="3347316"/>
            <a:ext cx="220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b="1" dirty="0" smtClean="0">
                <a:solidFill>
                  <a:srgbClr val="660066"/>
                </a:solidFill>
              </a:rPr>
              <a:t>ropose(</a:t>
            </a:r>
            <a:r>
              <a:rPr lang="en-US" sz="2400" b="1" dirty="0" smtClean="0">
                <a:solidFill>
                  <a:srgbClr val="660066"/>
                </a:solidFill>
              </a:rPr>
              <a:t>T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1</a:t>
            </a:r>
            <a:r>
              <a:rPr lang="en-US" sz="2400" b="1" dirty="0" smtClean="0">
                <a:solidFill>
                  <a:srgbClr val="660066"/>
                </a:solidFill>
              </a:rPr>
              <a:t>, V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1</a:t>
            </a:r>
            <a:r>
              <a:rPr lang="en-US" sz="2400" b="1" dirty="0" smtClean="0">
                <a:solidFill>
                  <a:srgbClr val="660066"/>
                </a:solidFill>
              </a:rPr>
              <a:t>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487379" y="3900669"/>
            <a:ext cx="256373" cy="9480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287531" y="3746226"/>
            <a:ext cx="0" cy="318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518526" y="3854295"/>
            <a:ext cx="401053" cy="9803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251158" y="3833926"/>
            <a:ext cx="454526" cy="12734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814329" y="3854295"/>
            <a:ext cx="704197" cy="14857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500819" y="3347316"/>
            <a:ext cx="2619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b="1" dirty="0" smtClean="0">
                <a:solidFill>
                  <a:srgbClr val="660066"/>
                </a:solidFill>
              </a:rPr>
              <a:t>romise(</a:t>
            </a:r>
            <a:r>
              <a:rPr lang="en-US" sz="2400" b="1" dirty="0" smtClean="0">
                <a:solidFill>
                  <a:srgbClr val="660066"/>
                </a:solidFill>
              </a:rPr>
              <a:t>T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1</a:t>
            </a:r>
            <a:r>
              <a:rPr lang="en-US" sz="2400" b="1" dirty="0" smtClean="0">
                <a:solidFill>
                  <a:srgbClr val="660066"/>
                </a:solidFill>
              </a:rPr>
              <a:t>, </a:t>
            </a:r>
            <a:r>
              <a:rPr lang="en-US" sz="2400" b="1" dirty="0">
                <a:solidFill>
                  <a:srgbClr val="660066"/>
                </a:solidFill>
              </a:rPr>
              <a:t>-</a:t>
            </a:r>
            <a:r>
              <a:rPr lang="en-US" sz="2400" b="1" dirty="0" smtClean="0">
                <a:solidFill>
                  <a:srgbClr val="660066"/>
                </a:solidFill>
              </a:rPr>
              <a:t>,  </a:t>
            </a:r>
            <a:r>
              <a:rPr lang="en-US" sz="2400" b="1" dirty="0">
                <a:solidFill>
                  <a:srgbClr val="660066"/>
                </a:solidFill>
              </a:rPr>
              <a:t>-</a:t>
            </a:r>
            <a:r>
              <a:rPr lang="en-US" sz="2400" b="1" dirty="0" smtClean="0">
                <a:solidFill>
                  <a:srgbClr val="660066"/>
                </a:solidFill>
              </a:rPr>
              <a:t>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>
            <a:off x="3810462" y="3808981"/>
            <a:ext cx="440696" cy="54711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229894" y="5610730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88594" y="538013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85394" y="518863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785394" y="4515093"/>
            <a:ext cx="1056106" cy="824924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5" idx="2"/>
          </p:cNvCxnSpPr>
          <p:nvPr/>
        </p:nvCxnSpPr>
        <p:spPr>
          <a:xfrm flipH="1">
            <a:off x="988594" y="4493426"/>
            <a:ext cx="852906" cy="1078204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229894" y="4562186"/>
            <a:ext cx="611606" cy="1200944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99108" y="241464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4055" y="2890777"/>
            <a:ext cx="1583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3673" y="3372261"/>
            <a:ext cx="1573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717833" y="438702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1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745071" y="583197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5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406939" y="3952369"/>
            <a:ext cx="211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accepts</a:t>
            </a:r>
            <a:r>
              <a:rPr lang="en-US" sz="2400" b="1" dirty="0" smtClean="0">
                <a:solidFill>
                  <a:srgbClr val="660066"/>
                </a:solidFill>
              </a:rPr>
              <a:t>(T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1</a:t>
            </a:r>
            <a:r>
              <a:rPr lang="en-US" sz="2400" b="1" dirty="0" smtClean="0">
                <a:solidFill>
                  <a:srgbClr val="660066"/>
                </a:solidFill>
              </a:rPr>
              <a:t>, V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1</a:t>
            </a:r>
            <a:r>
              <a:rPr lang="en-US" sz="2400" b="1" dirty="0" smtClean="0">
                <a:solidFill>
                  <a:srgbClr val="660066"/>
                </a:solidFill>
              </a:rPr>
              <a:t>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943600" y="4414034"/>
            <a:ext cx="1520971" cy="4206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67302" y="4031761"/>
            <a:ext cx="214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a</a:t>
            </a:r>
            <a:r>
              <a:rPr lang="en-US" sz="2400" b="1" dirty="0" smtClean="0">
                <a:solidFill>
                  <a:srgbClr val="660066"/>
                </a:solidFill>
              </a:rPr>
              <a:t>ccepts (</a:t>
            </a:r>
            <a:r>
              <a:rPr lang="en-US" sz="2400" b="1" dirty="0" smtClean="0">
                <a:solidFill>
                  <a:srgbClr val="660066"/>
                </a:solidFill>
              </a:rPr>
              <a:t>T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0</a:t>
            </a:r>
            <a:r>
              <a:rPr lang="en-US" sz="2400" b="1" dirty="0" smtClean="0">
                <a:solidFill>
                  <a:srgbClr val="660066"/>
                </a:solidFill>
              </a:rPr>
              <a:t>, V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0</a:t>
            </a:r>
            <a:r>
              <a:rPr lang="en-US" sz="2400" b="1" dirty="0" smtClean="0">
                <a:solidFill>
                  <a:srgbClr val="660066"/>
                </a:solidFill>
              </a:rPr>
              <a:t>)</a:t>
            </a:r>
            <a:endParaRPr lang="en-US" sz="2400" b="1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89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81315" y="850558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77471" y="28440"/>
            <a:ext cx="178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Proposer Z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1315" y="3706974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62882" y="850558"/>
            <a:ext cx="277514" cy="285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46771" y="1980475"/>
            <a:ext cx="2519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promise(10, -, -)</a:t>
            </a:r>
            <a:endParaRPr lang="en-US" sz="28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40396" y="850559"/>
            <a:ext cx="472907" cy="285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35755" y="1318662"/>
            <a:ext cx="1923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prepare(10)</a:t>
            </a:r>
            <a:endParaRPr lang="en-US" sz="28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513303" y="850558"/>
            <a:ext cx="506047" cy="28564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21364" y="2592924"/>
            <a:ext cx="2247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propose(10, -)</a:t>
            </a:r>
            <a:endParaRPr lang="en-US" sz="28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019350" y="3706974"/>
            <a:ext cx="302014" cy="1422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61676" y="4238032"/>
            <a:ext cx="2150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ccepts(10, -)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3103" y="3771624"/>
            <a:ext cx="182614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3366FF"/>
                </a:solidFill>
              </a:rPr>
              <a:t>Acceptor </a:t>
            </a:r>
            <a:r>
              <a:rPr lang="en-US" sz="2800" b="1" dirty="0">
                <a:solidFill>
                  <a:srgbClr val="3366FF"/>
                </a:solidFill>
              </a:rPr>
              <a:t>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878" y="320827"/>
            <a:ext cx="111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Z.t</a:t>
            </a:r>
            <a:r>
              <a:rPr lang="en-US" sz="2400" dirty="0" smtClean="0"/>
              <a:t> = 10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81315" y="3771624"/>
            <a:ext cx="114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.t</a:t>
            </a:r>
            <a:r>
              <a:rPr lang="en-US" sz="2400" dirty="0" smtClean="0"/>
              <a:t> = 10</a:t>
            </a:r>
            <a:endParaRPr lang="en-US" sz="24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315" y="5129312"/>
            <a:ext cx="8425782" cy="0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13303" y="374056"/>
            <a:ext cx="111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Z.t</a:t>
            </a:r>
            <a:r>
              <a:rPr lang="en-US" sz="2400" dirty="0" smtClean="0"/>
              <a:t> = 10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038678" y="3706975"/>
            <a:ext cx="114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.t</a:t>
            </a:r>
            <a:r>
              <a:rPr lang="en-US" sz="2400" dirty="0" smtClean="0"/>
              <a:t> = 10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835755" y="5147997"/>
            <a:ext cx="109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L.t</a:t>
            </a:r>
            <a:r>
              <a:rPr lang="en-US" sz="2400" dirty="0" smtClean="0"/>
              <a:t> = 10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6877471" y="5335869"/>
            <a:ext cx="1556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Learner </a:t>
            </a:r>
            <a:r>
              <a:rPr lang="en-US" sz="2800" b="1" dirty="0">
                <a:solidFill>
                  <a:srgbClr val="000000"/>
                </a:solidFill>
              </a:rPr>
              <a:t>L</a:t>
            </a:r>
          </a:p>
        </p:txBody>
      </p:sp>
      <p:cxnSp>
        <p:nvCxnSpPr>
          <p:cNvPr id="37" name="Straight Arrow Connector 36"/>
          <p:cNvCxnSpPr>
            <a:stCxn id="13" idx="1"/>
          </p:cNvCxnSpPr>
          <p:nvPr/>
        </p:nvCxnSpPr>
        <p:spPr>
          <a:xfrm flipH="1">
            <a:off x="878257" y="1580272"/>
            <a:ext cx="95749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>
            <a:off x="1310629" y="2242085"/>
            <a:ext cx="8361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6" idx="1"/>
          </p:cNvCxnSpPr>
          <p:nvPr/>
        </p:nvCxnSpPr>
        <p:spPr>
          <a:xfrm flipH="1">
            <a:off x="1835756" y="2854534"/>
            <a:ext cx="48560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9" idx="1"/>
          </p:cNvCxnSpPr>
          <p:nvPr/>
        </p:nvCxnSpPr>
        <p:spPr>
          <a:xfrm flipH="1">
            <a:off x="2146772" y="4499642"/>
            <a:ext cx="51490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989807" y="813877"/>
            <a:ext cx="277514" cy="285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267321" y="813877"/>
            <a:ext cx="472907" cy="28564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740228" y="813877"/>
            <a:ext cx="506047" cy="285641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246275" y="3670293"/>
            <a:ext cx="302014" cy="1422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265238" y="337374"/>
            <a:ext cx="1114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Z.t</a:t>
            </a:r>
            <a:r>
              <a:rPr lang="en-US" sz="2400" dirty="0" smtClean="0"/>
              <a:t> = 11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4728616" y="3715433"/>
            <a:ext cx="1147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</a:t>
            </a:r>
            <a:r>
              <a:rPr lang="en-US" sz="2400" dirty="0" err="1" smtClean="0"/>
              <a:t>.t</a:t>
            </a:r>
            <a:r>
              <a:rPr lang="en-US" sz="2400" dirty="0" smtClean="0"/>
              <a:t> = 11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5449010" y="5122674"/>
            <a:ext cx="1099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L.t</a:t>
            </a:r>
            <a:r>
              <a:rPr lang="en-US" sz="2400" dirty="0" smtClean="0"/>
              <a:t> = 11</a:t>
            </a:r>
            <a:endParaRPr 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991821" y="6205460"/>
            <a:ext cx="7204216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Example: Steps of Proposer and Acceptor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94070" y="1318662"/>
            <a:ext cx="1923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prepare(11)</a:t>
            </a:r>
            <a:endParaRPr lang="en-US" sz="2800" dirty="0"/>
          </a:p>
        </p:txBody>
      </p:sp>
      <p:cxnSp>
        <p:nvCxnSpPr>
          <p:cNvPr id="39" name="Straight Arrow Connector 38"/>
          <p:cNvCxnSpPr>
            <a:stCxn id="36" idx="1"/>
          </p:cNvCxnSpPr>
          <p:nvPr/>
        </p:nvCxnSpPr>
        <p:spPr>
          <a:xfrm flipH="1">
            <a:off x="4989808" y="1580272"/>
            <a:ext cx="120426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194070" y="1982270"/>
            <a:ext cx="2519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promise(11, -, -)</a:t>
            </a:r>
            <a:endParaRPr lang="en-US" sz="2800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458515" y="2242085"/>
            <a:ext cx="83614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291758" y="2648368"/>
            <a:ext cx="2247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</a:t>
            </a:r>
            <a:r>
              <a:rPr lang="en-US" sz="2800" dirty="0" smtClean="0"/>
              <a:t>ropose(1</a:t>
            </a:r>
            <a:r>
              <a:rPr lang="en-US" sz="2800" dirty="0"/>
              <a:t>1</a:t>
            </a:r>
            <a:r>
              <a:rPr lang="en-US" sz="2800" dirty="0" smtClean="0"/>
              <a:t>, -)</a:t>
            </a:r>
            <a:endParaRPr lang="en-US" sz="2800" dirty="0"/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>
            <a:off x="6096000" y="2909978"/>
            <a:ext cx="19575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88364" y="4318996"/>
            <a:ext cx="21507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ccepts(11, -)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4924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89618" y="3347315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618" y="4834691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618" y="287630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18" y="5107407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912" y="5340017"/>
            <a:ext cx="8430250" cy="0"/>
          </a:xfrm>
          <a:prstGeom prst="straightConnector1">
            <a:avLst/>
          </a:prstGeom>
          <a:ln w="7620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999" y="5610730"/>
            <a:ext cx="8380163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618" y="5831976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912" y="383392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89618" y="289129"/>
            <a:ext cx="803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Proof Idea for Theorem: T’ &lt; T</a:t>
            </a:r>
            <a:r>
              <a:rPr lang="en-US" sz="2400" b="1" baseline="-25000" dirty="0" smtClean="0"/>
              <a:t>0</a:t>
            </a:r>
            <a:endParaRPr lang="en-US" sz="2400" baseline="-25000" dirty="0" smtClean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5500442" y="5610730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59142" y="538013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55942" y="518863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9108" y="241464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055" y="2890777"/>
            <a:ext cx="1583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673" y="3372261"/>
            <a:ext cx="1573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8257" y="5956251"/>
            <a:ext cx="192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Acceptors 1-5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69438" y="4137035"/>
            <a:ext cx="214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a</a:t>
            </a:r>
            <a:r>
              <a:rPr lang="en-US" sz="2400" b="1" dirty="0" smtClean="0">
                <a:solidFill>
                  <a:srgbClr val="660066"/>
                </a:solidFill>
              </a:rPr>
              <a:t>ccepts (</a:t>
            </a:r>
            <a:r>
              <a:rPr lang="en-US" sz="2400" b="1" dirty="0" smtClean="0">
                <a:solidFill>
                  <a:srgbClr val="660066"/>
                </a:solidFill>
              </a:rPr>
              <a:t>T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0</a:t>
            </a:r>
            <a:r>
              <a:rPr lang="en-US" sz="2400" b="1" dirty="0" smtClean="0">
                <a:solidFill>
                  <a:srgbClr val="660066"/>
                </a:solidFill>
              </a:rPr>
              <a:t>, V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0</a:t>
            </a:r>
            <a:r>
              <a:rPr lang="en-US" sz="2400" b="1" dirty="0" smtClean="0">
                <a:solidFill>
                  <a:srgbClr val="660066"/>
                </a:solidFill>
              </a:rPr>
              <a:t>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5259142" y="4367868"/>
            <a:ext cx="1310296" cy="1203762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1"/>
          </p:cNvCxnSpPr>
          <p:nvPr/>
        </p:nvCxnSpPr>
        <p:spPr>
          <a:xfrm flipH="1">
            <a:off x="5055942" y="4367868"/>
            <a:ext cx="1513496" cy="972149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1"/>
          </p:cNvCxnSpPr>
          <p:nvPr/>
        </p:nvCxnSpPr>
        <p:spPr>
          <a:xfrm flipH="1">
            <a:off x="5500442" y="4367868"/>
            <a:ext cx="1068996" cy="1395262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17833" y="438702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1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45071" y="583197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5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055942" y="4387026"/>
            <a:ext cx="0" cy="80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70860" y="3884821"/>
            <a:ext cx="37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522542" y="460472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26038" y="4058602"/>
            <a:ext cx="187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a</a:t>
            </a:r>
            <a:r>
              <a:rPr lang="en-US" sz="2400" b="1" dirty="0" smtClean="0">
                <a:solidFill>
                  <a:srgbClr val="660066"/>
                </a:solidFill>
              </a:rPr>
              <a:t>ccepts </a:t>
            </a:r>
            <a:r>
              <a:rPr lang="en-US" sz="2400" b="1" dirty="0" smtClean="0">
                <a:solidFill>
                  <a:srgbClr val="660066"/>
                </a:solidFill>
              </a:rPr>
              <a:t>(</a:t>
            </a:r>
            <a:r>
              <a:rPr lang="en-US" sz="2400" b="1" dirty="0" smtClean="0">
                <a:solidFill>
                  <a:srgbClr val="660066"/>
                </a:solidFill>
              </a:rPr>
              <a:t>T’</a:t>
            </a:r>
            <a:r>
              <a:rPr lang="en-US" sz="2400" b="1" dirty="0" smtClean="0">
                <a:solidFill>
                  <a:srgbClr val="660066"/>
                </a:solidFill>
              </a:rPr>
              <a:t>, -)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>
            <a:off x="3166034" y="4520267"/>
            <a:ext cx="1356508" cy="314424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71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89618" y="3347315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89618" y="4834691"/>
            <a:ext cx="8425782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9618" y="287630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9618" y="5107407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7912" y="5340017"/>
            <a:ext cx="8430250" cy="0"/>
          </a:xfrm>
          <a:prstGeom prst="straightConnector1">
            <a:avLst/>
          </a:prstGeom>
          <a:ln w="76200" cmpd="sng"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7999" y="5610730"/>
            <a:ext cx="8380163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9618" y="5831976"/>
            <a:ext cx="8371807" cy="0"/>
          </a:xfrm>
          <a:prstGeom prst="straightConnector1">
            <a:avLst/>
          </a:prstGeom>
          <a:ln w="76200" cmpd="sng"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912" y="3833926"/>
            <a:ext cx="842578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00442" y="5610730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259142" y="538013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055942" y="518863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9108" y="2414641"/>
            <a:ext cx="1608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4055" y="2890777"/>
            <a:ext cx="1583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B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673" y="3372261"/>
            <a:ext cx="1573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Proposer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8257" y="5956251"/>
            <a:ext cx="19289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Acceptors 1-5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569438" y="4137035"/>
            <a:ext cx="2148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a</a:t>
            </a:r>
            <a:r>
              <a:rPr lang="en-US" sz="2400" b="1" dirty="0" smtClean="0">
                <a:solidFill>
                  <a:srgbClr val="660066"/>
                </a:solidFill>
              </a:rPr>
              <a:t>ccepts (</a:t>
            </a:r>
            <a:r>
              <a:rPr lang="en-US" sz="2400" b="1" dirty="0" smtClean="0">
                <a:solidFill>
                  <a:srgbClr val="660066"/>
                </a:solidFill>
              </a:rPr>
              <a:t>T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0</a:t>
            </a:r>
            <a:r>
              <a:rPr lang="en-US" sz="2400" b="1" dirty="0" smtClean="0">
                <a:solidFill>
                  <a:srgbClr val="660066"/>
                </a:solidFill>
              </a:rPr>
              <a:t>, V</a:t>
            </a:r>
            <a:r>
              <a:rPr lang="en-US" sz="2400" b="1" baseline="-25000" dirty="0" smtClean="0">
                <a:solidFill>
                  <a:srgbClr val="660066"/>
                </a:solidFill>
              </a:rPr>
              <a:t>0</a:t>
            </a:r>
            <a:r>
              <a:rPr lang="en-US" sz="2400" b="1" dirty="0" smtClean="0">
                <a:solidFill>
                  <a:srgbClr val="660066"/>
                </a:solidFill>
              </a:rPr>
              <a:t>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32" name="Straight Arrow Connector 31"/>
          <p:cNvCxnSpPr>
            <a:stCxn id="31" idx="1"/>
          </p:cNvCxnSpPr>
          <p:nvPr/>
        </p:nvCxnSpPr>
        <p:spPr>
          <a:xfrm flipH="1">
            <a:off x="5259142" y="4367868"/>
            <a:ext cx="1310296" cy="1203762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1"/>
          </p:cNvCxnSpPr>
          <p:nvPr/>
        </p:nvCxnSpPr>
        <p:spPr>
          <a:xfrm flipH="1">
            <a:off x="5055942" y="4367868"/>
            <a:ext cx="1513496" cy="972149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1"/>
          </p:cNvCxnSpPr>
          <p:nvPr/>
        </p:nvCxnSpPr>
        <p:spPr>
          <a:xfrm flipH="1">
            <a:off x="5500442" y="4367868"/>
            <a:ext cx="1068996" cy="1395262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17833" y="438702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1</a:t>
            </a:r>
            <a:endParaRPr lang="en-US" sz="2400" b="1" dirty="0">
              <a:solidFill>
                <a:srgbClr val="3366F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745071" y="5831976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</a:rPr>
              <a:t>5</a:t>
            </a:r>
            <a:endParaRPr lang="en-US" sz="2400" b="1" dirty="0">
              <a:solidFill>
                <a:srgbClr val="3366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055942" y="4387026"/>
            <a:ext cx="0" cy="80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70860" y="3884821"/>
            <a:ext cx="370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522542" y="4604721"/>
            <a:ext cx="0" cy="382999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166034" y="3372261"/>
            <a:ext cx="1356508" cy="1462430"/>
          </a:xfrm>
          <a:prstGeom prst="straightConnector1">
            <a:avLst/>
          </a:prstGeom>
          <a:ln>
            <a:solidFill>
              <a:srgbClr val="00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83734" y="1793258"/>
            <a:ext cx="196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60066"/>
                </a:solidFill>
              </a:rPr>
              <a:t>propose</a:t>
            </a:r>
            <a:r>
              <a:rPr lang="en-US" sz="2400" b="1" dirty="0" smtClean="0">
                <a:solidFill>
                  <a:srgbClr val="660066"/>
                </a:solidFill>
              </a:rPr>
              <a:t> (</a:t>
            </a:r>
            <a:r>
              <a:rPr lang="en-US" sz="2400" b="1" dirty="0" smtClean="0">
                <a:solidFill>
                  <a:srgbClr val="660066"/>
                </a:solidFill>
              </a:rPr>
              <a:t>T’</a:t>
            </a:r>
            <a:r>
              <a:rPr lang="en-US" sz="2400" b="1" dirty="0" smtClean="0">
                <a:solidFill>
                  <a:srgbClr val="660066"/>
                </a:solidFill>
              </a:rPr>
              <a:t>, -)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59142" y="1810702"/>
            <a:ext cx="1879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60066"/>
                </a:solidFill>
              </a:rPr>
              <a:t>a</a:t>
            </a:r>
            <a:r>
              <a:rPr lang="en-US" sz="2400" b="1" dirty="0" smtClean="0">
                <a:solidFill>
                  <a:srgbClr val="660066"/>
                </a:solidFill>
              </a:rPr>
              <a:t>ccepts </a:t>
            </a:r>
            <a:r>
              <a:rPr lang="en-US" sz="2400" b="1" dirty="0" smtClean="0">
                <a:solidFill>
                  <a:srgbClr val="660066"/>
                </a:solidFill>
              </a:rPr>
              <a:t>(</a:t>
            </a:r>
            <a:r>
              <a:rPr lang="en-US" sz="2400" b="1" dirty="0" smtClean="0">
                <a:solidFill>
                  <a:srgbClr val="660066"/>
                </a:solidFill>
              </a:rPr>
              <a:t>T’</a:t>
            </a:r>
            <a:r>
              <a:rPr lang="en-US" sz="2400" b="1" dirty="0" smtClean="0">
                <a:solidFill>
                  <a:srgbClr val="660066"/>
                </a:solidFill>
              </a:rPr>
              <a:t>, -)</a:t>
            </a:r>
            <a:endParaRPr lang="en-US" sz="2400" b="1" dirty="0">
              <a:solidFill>
                <a:srgbClr val="660066"/>
              </a:solidFill>
            </a:endParaRPr>
          </a:p>
        </p:txBody>
      </p:sp>
      <p:cxnSp>
        <p:nvCxnSpPr>
          <p:cNvPr id="42" name="Straight Arrow Connector 41"/>
          <p:cNvCxnSpPr>
            <a:stCxn id="41" idx="2"/>
          </p:cNvCxnSpPr>
          <p:nvPr/>
        </p:nvCxnSpPr>
        <p:spPr>
          <a:xfrm flipH="1">
            <a:off x="4522542" y="2272367"/>
            <a:ext cx="1676596" cy="2562324"/>
          </a:xfrm>
          <a:prstGeom prst="straightConnector1">
            <a:avLst/>
          </a:prstGeom>
          <a:ln>
            <a:solidFill>
              <a:srgbClr val="8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0" idx="2"/>
          </p:cNvCxnSpPr>
          <p:nvPr/>
        </p:nvCxnSpPr>
        <p:spPr>
          <a:xfrm>
            <a:off x="3168364" y="2254923"/>
            <a:ext cx="286036" cy="136457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9618" y="289129"/>
            <a:ext cx="803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Proof Idea for Theorem: T’ &lt; T</a:t>
            </a:r>
            <a:r>
              <a:rPr lang="en-US" sz="2400" b="1" baseline="-25000" dirty="0" smtClean="0"/>
              <a:t>0</a:t>
            </a:r>
            <a:endParaRPr lang="en-US" sz="24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80059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12166</TotalTime>
  <Words>556</Words>
  <Application>Microsoft Macintosh PowerPoint</Application>
  <PresentationFormat>On-screen Show (4:3)</PresentationFormat>
  <Paragraphs>117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Proposers, Acceptors, Learners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Consensus impossible with a faulty agent</dc:title>
  <dc:creator>Mani  Kanianthra Mani Chandy</dc:creator>
  <cp:lastModifiedBy>Mani  Kanianthra Mani Chandy</cp:lastModifiedBy>
  <cp:revision>65</cp:revision>
  <dcterms:created xsi:type="dcterms:W3CDTF">2021-06-07T22:28:13Z</dcterms:created>
  <dcterms:modified xsi:type="dcterms:W3CDTF">2021-10-31T21:27:59Z</dcterms:modified>
</cp:coreProperties>
</file>