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9" r:id="rId10"/>
    <p:sldId id="270" r:id="rId11"/>
    <p:sldId id="266" r:id="rId12"/>
    <p:sldId id="271" r:id="rId13"/>
    <p:sldId id="272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94" d="100"/>
          <a:sy n="94" d="100"/>
        </p:scale>
        <p:origin x="-1168" y="-96"/>
      </p:cViewPr>
      <p:guideLst>
        <p:guide orient="horz" pos="4319"/>
        <p:guide pos="574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B3D56-00BB-5741-9273-561FF9F59001}" type="datetimeFigureOut">
              <a:rPr lang="en-US" smtClean="0"/>
              <a:t>8/13/21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53E75-3FC1-1748-BFA4-AAC92256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6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53E75-3FC1-1748-BFA4-AAC92256D5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33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53E75-3FC1-1748-BFA4-AAC92256D5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33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BCD5-BD3B-814C-9633-412FE343E0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47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BCD5-BD3B-814C-9633-412FE343E0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47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BCD5-BD3B-814C-9633-412FE343E0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47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BCD5-BD3B-814C-9633-412FE343E0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4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3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1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0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2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9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8/13/21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9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8/13/21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6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8/13/21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9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9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5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1AD58-FDB1-E648-B24C-BDECB6C800BE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3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10303" y="1840346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0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6904521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3505539" y="653473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5435939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24703" y="2286000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110673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110673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727" y="4313076"/>
            <a:ext cx="6719794" cy="280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7818921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604164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604164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184727" y="2297546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1990792" y="1433962"/>
            <a:ext cx="1648658" cy="5402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1990792" y="2620835"/>
            <a:ext cx="3579058" cy="26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5"/>
            <a:endCxn id="3" idx="1"/>
          </p:cNvCxnSpPr>
          <p:nvPr/>
        </p:nvCxnSpPr>
        <p:spPr>
          <a:xfrm>
            <a:off x="4286028" y="1433962"/>
            <a:ext cx="2752404" cy="2609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7"/>
            <a:endCxn id="3" idx="3"/>
          </p:cNvCxnSpPr>
          <p:nvPr/>
        </p:nvCxnSpPr>
        <p:spPr>
          <a:xfrm flipV="1">
            <a:off x="6216428" y="4689780"/>
            <a:ext cx="822004" cy="591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228149" y="1413164"/>
            <a:ext cx="81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W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515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74311" y="191808"/>
            <a:ext cx="5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544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Y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638557"/>
            <a:ext cx="7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dirty="0" smtClean="0"/>
              <a:t>=0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84727" y="1671069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58319" y="577001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1230170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7817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Z=5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455095" y="1751718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093638" y="3085539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731960" y="2523547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dirty="0" smtClean="0"/>
              <a:t>=2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53970" y="4566670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50717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-1" y="4525818"/>
            <a:ext cx="91170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Because v’s state has been recorded,  and v is referenced in the next event, agent B records its own state and the state of all variables referenced in this event.  The cut is shown by the thick green line.</a:t>
            </a:r>
            <a:endParaRPr lang="en-US" sz="3200" dirty="0">
              <a:solidFill>
                <a:srgbClr val="00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89995" y="348652"/>
            <a:ext cx="7877332" cy="3449032"/>
            <a:chOff x="489995" y="348652"/>
            <a:chExt cx="7877332" cy="3449032"/>
          </a:xfrm>
        </p:grpSpPr>
        <p:grpSp>
          <p:nvGrpSpPr>
            <p:cNvPr id="177" name="Group 176"/>
            <p:cNvGrpSpPr/>
            <p:nvPr/>
          </p:nvGrpSpPr>
          <p:grpSpPr>
            <a:xfrm>
              <a:off x="489995" y="348652"/>
              <a:ext cx="7877332" cy="3449032"/>
              <a:chOff x="489995" y="348652"/>
              <a:chExt cx="7877332" cy="3449032"/>
            </a:xfrm>
          </p:grpSpPr>
          <p:sp>
            <p:nvSpPr>
              <p:cNvPr id="178" name="Oval 177"/>
              <p:cNvSpPr/>
              <p:nvPr/>
            </p:nvSpPr>
            <p:spPr>
              <a:xfrm flipH="1">
                <a:off x="3480503" y="348652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Straight Arrow Connector 178"/>
              <p:cNvCxnSpPr>
                <a:stCxn id="187" idx="1"/>
              </p:cNvCxnSpPr>
              <p:nvPr/>
            </p:nvCxnSpPr>
            <p:spPr>
              <a:xfrm>
                <a:off x="1680016" y="1007449"/>
                <a:ext cx="1800487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/>
              <p:cNvCxnSpPr/>
              <p:nvPr/>
            </p:nvCxnSpPr>
            <p:spPr>
              <a:xfrm flipV="1">
                <a:off x="497411" y="1726686"/>
                <a:ext cx="986319" cy="32902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1"/>
              <p:nvPr/>
            </p:nvSpPr>
            <p:spPr>
              <a:xfrm>
                <a:off x="7643805" y="684283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chemeClr val="accent1"/>
                    </a:solidFill>
                  </a:rPr>
                  <a:t>A</a:t>
                </a:r>
                <a:endParaRPr lang="en-US" sz="36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7836130" y="1330614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rgbClr val="FF0000"/>
                    </a:solidFill>
                  </a:rPr>
                  <a:t>v</a:t>
                </a: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7836130" y="1860134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rgbClr val="4F81BD"/>
                    </a:solidFill>
                  </a:rPr>
                  <a:t>B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7863396" y="3151353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4F81BD"/>
                    </a:solidFill>
                  </a:rPr>
                  <a:t>C</a:t>
                </a:r>
                <a:endParaRPr lang="en-US" sz="3600" b="1" dirty="0">
                  <a:solidFill>
                    <a:srgbClr val="4F81BD"/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7928145" y="2619744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FF0000"/>
                    </a:solidFill>
                  </a:rPr>
                  <a:t>w</a:t>
                </a:r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6" name="Oval 185"/>
              <p:cNvSpPr/>
              <p:nvPr/>
            </p:nvSpPr>
            <p:spPr>
              <a:xfrm flipH="1">
                <a:off x="4399665" y="1603508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 flipH="1">
                <a:off x="1471796" y="823680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 flipH="1">
                <a:off x="2057100" y="2413022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 flipH="1">
                <a:off x="6726788" y="2348046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0" name="Straight Arrow Connector 189"/>
              <p:cNvCxnSpPr/>
              <p:nvPr/>
            </p:nvCxnSpPr>
            <p:spPr>
              <a:xfrm>
                <a:off x="1715741" y="1790286"/>
                <a:ext cx="2720823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Oval 190"/>
              <p:cNvSpPr>
                <a:spLocks noChangeAspect="1"/>
              </p:cNvSpPr>
              <p:nvPr/>
            </p:nvSpPr>
            <p:spPr>
              <a:xfrm flipH="1">
                <a:off x="872847" y="1927791"/>
                <a:ext cx="229401" cy="137160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>
                <a:off x="4643610" y="1790286"/>
                <a:ext cx="3192520" cy="69848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>
                <a:off x="4643610" y="2200760"/>
                <a:ext cx="3192520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/>
              <p:nvPr/>
            </p:nvCxnSpPr>
            <p:spPr>
              <a:xfrm>
                <a:off x="1116792" y="2200760"/>
                <a:ext cx="3319772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/>
              <p:nvPr/>
            </p:nvCxnSpPr>
            <p:spPr>
              <a:xfrm>
                <a:off x="489995" y="2200760"/>
                <a:ext cx="467483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/>
              <p:nvPr/>
            </p:nvCxnSpPr>
            <p:spPr>
              <a:xfrm flipV="1">
                <a:off x="2301045" y="2413022"/>
                <a:ext cx="2098620" cy="445342"/>
              </a:xfrm>
              <a:prstGeom prst="straightConnector1">
                <a:avLst/>
              </a:prstGeom>
              <a:ln w="76200" cmpd="sng"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/>
              <p:nvPr/>
            </p:nvCxnSpPr>
            <p:spPr>
              <a:xfrm>
                <a:off x="4643610" y="2413022"/>
                <a:ext cx="2083178" cy="323975"/>
              </a:xfrm>
              <a:prstGeom prst="straightConnector1">
                <a:avLst/>
              </a:prstGeom>
              <a:ln w="76200" cmpd="sng"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/>
              <p:cNvCxnSpPr>
                <a:stCxn id="189" idx="2"/>
              </p:cNvCxnSpPr>
              <p:nvPr/>
            </p:nvCxnSpPr>
            <p:spPr>
              <a:xfrm>
                <a:off x="6970733" y="2975474"/>
                <a:ext cx="892663" cy="49103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>
                <a:endCxn id="187" idx="7"/>
              </p:cNvCxnSpPr>
              <p:nvPr/>
            </p:nvCxnSpPr>
            <p:spPr>
              <a:xfrm>
                <a:off x="489995" y="1007449"/>
                <a:ext cx="1017526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 flipV="1">
                <a:off x="1116792" y="3040450"/>
                <a:ext cx="990988" cy="28611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/>
              <p:cNvCxnSpPr/>
              <p:nvPr/>
            </p:nvCxnSpPr>
            <p:spPr>
              <a:xfrm>
                <a:off x="489995" y="3069061"/>
                <a:ext cx="467483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/>
              <p:cNvCxnSpPr/>
              <p:nvPr/>
            </p:nvCxnSpPr>
            <p:spPr>
              <a:xfrm flipV="1">
                <a:off x="2278376" y="2926370"/>
                <a:ext cx="4448412" cy="98207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/>
              <p:cNvCxnSpPr>
                <a:stCxn id="188" idx="1"/>
                <a:endCxn id="178" idx="6"/>
              </p:cNvCxnSpPr>
              <p:nvPr/>
            </p:nvCxnSpPr>
            <p:spPr>
              <a:xfrm flipV="1">
                <a:off x="2265320" y="976080"/>
                <a:ext cx="1215183" cy="1620711"/>
              </a:xfrm>
              <a:prstGeom prst="straightConnector1">
                <a:avLst/>
              </a:prstGeom>
              <a:ln w="76200" cmpd="sng"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/>
              <p:cNvCxnSpPr>
                <a:endCxn id="181" idx="1"/>
              </p:cNvCxnSpPr>
              <p:nvPr/>
            </p:nvCxnSpPr>
            <p:spPr>
              <a:xfrm>
                <a:off x="3724448" y="1007449"/>
                <a:ext cx="3919357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/>
              <p:cNvCxnSpPr>
                <a:stCxn id="178" idx="2"/>
                <a:endCxn id="189" idx="7"/>
              </p:cNvCxnSpPr>
              <p:nvPr/>
            </p:nvCxnSpPr>
            <p:spPr>
              <a:xfrm>
                <a:off x="3724448" y="976080"/>
                <a:ext cx="3038065" cy="1555735"/>
              </a:xfrm>
              <a:prstGeom prst="straightConnector1">
                <a:avLst/>
              </a:prstGeom>
              <a:ln w="76200" cmpd="sng"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/>
              <p:cNvCxnSpPr/>
              <p:nvPr/>
            </p:nvCxnSpPr>
            <p:spPr>
              <a:xfrm>
                <a:off x="521202" y="3452058"/>
                <a:ext cx="1571623" cy="32051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TextBox 206"/>
              <p:cNvSpPr txBox="1"/>
              <p:nvPr/>
            </p:nvSpPr>
            <p:spPr>
              <a:xfrm>
                <a:off x="7863396" y="3151353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4F81BD"/>
                    </a:solidFill>
                  </a:rPr>
                  <a:t>C</a:t>
                </a:r>
                <a:endParaRPr lang="en-US" sz="3600" b="1" dirty="0">
                  <a:solidFill>
                    <a:srgbClr val="4F81BD"/>
                  </a:solidFill>
                </a:endParaRPr>
              </a:p>
            </p:txBody>
          </p:sp>
          <p:cxnSp>
            <p:nvCxnSpPr>
              <p:cNvPr id="208" name="Straight Arrow Connector 207"/>
              <p:cNvCxnSpPr/>
              <p:nvPr/>
            </p:nvCxnSpPr>
            <p:spPr>
              <a:xfrm flipV="1">
                <a:off x="2272562" y="3419133"/>
                <a:ext cx="4489951" cy="32925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/>
              <p:cNvCxnSpPr/>
              <p:nvPr/>
            </p:nvCxnSpPr>
            <p:spPr>
              <a:xfrm>
                <a:off x="6935008" y="3419133"/>
                <a:ext cx="960315" cy="1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1151282" y="3299391"/>
                <a:ext cx="0" cy="407711"/>
              </a:xfrm>
              <a:prstGeom prst="line">
                <a:avLst/>
              </a:prstGeom>
              <a:ln w="762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1" name="Straight Connector 210"/>
            <p:cNvCxnSpPr/>
            <p:nvPr/>
          </p:nvCxnSpPr>
          <p:spPr>
            <a:xfrm>
              <a:off x="1619813" y="2811276"/>
              <a:ext cx="0" cy="407711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536494" y="772224"/>
              <a:ext cx="0" cy="407711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542281" y="1522830"/>
              <a:ext cx="0" cy="407711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/>
          <p:cNvCxnSpPr/>
          <p:nvPr/>
        </p:nvCxnSpPr>
        <p:spPr>
          <a:xfrm>
            <a:off x="3724448" y="1996904"/>
            <a:ext cx="0" cy="407711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95" idx="0"/>
          </p:cNvCxnSpPr>
          <p:nvPr/>
        </p:nvCxnSpPr>
        <p:spPr>
          <a:xfrm flipH="1" flipV="1">
            <a:off x="3724448" y="2200760"/>
            <a:ext cx="834058" cy="232505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808182" y="138545"/>
            <a:ext cx="3074592" cy="4289393"/>
          </a:xfrm>
          <a:custGeom>
            <a:avLst/>
            <a:gdLst>
              <a:gd name="connsiteX0" fmla="*/ 1293091 w 3074592"/>
              <a:gd name="connsiteY0" fmla="*/ 0 h 4289393"/>
              <a:gd name="connsiteX1" fmla="*/ 1778000 w 3074592"/>
              <a:gd name="connsiteY1" fmla="*/ 669637 h 4289393"/>
              <a:gd name="connsiteX2" fmla="*/ 1754909 w 3074592"/>
              <a:gd name="connsiteY2" fmla="*/ 1870364 h 4289393"/>
              <a:gd name="connsiteX3" fmla="*/ 2909454 w 3074592"/>
              <a:gd name="connsiteY3" fmla="*/ 1870364 h 4289393"/>
              <a:gd name="connsiteX4" fmla="*/ 2909454 w 3074592"/>
              <a:gd name="connsiteY4" fmla="*/ 2262910 h 4289393"/>
              <a:gd name="connsiteX5" fmla="*/ 1431636 w 3074592"/>
              <a:gd name="connsiteY5" fmla="*/ 2193637 h 4289393"/>
              <a:gd name="connsiteX6" fmla="*/ 900545 w 3074592"/>
              <a:gd name="connsiteY6" fmla="*/ 2401455 h 4289393"/>
              <a:gd name="connsiteX7" fmla="*/ 831273 w 3074592"/>
              <a:gd name="connsiteY7" fmla="*/ 2770910 h 4289393"/>
              <a:gd name="connsiteX8" fmla="*/ 392545 w 3074592"/>
              <a:gd name="connsiteY8" fmla="*/ 3140364 h 4289393"/>
              <a:gd name="connsiteX9" fmla="*/ 300182 w 3074592"/>
              <a:gd name="connsiteY9" fmla="*/ 4202546 h 4289393"/>
              <a:gd name="connsiteX10" fmla="*/ 0 w 3074592"/>
              <a:gd name="connsiteY10" fmla="*/ 4225637 h 4289393"/>
              <a:gd name="connsiteX11" fmla="*/ 0 w 3074592"/>
              <a:gd name="connsiteY11" fmla="*/ 4225637 h 4289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74592" h="4289393">
                <a:moveTo>
                  <a:pt x="1293091" y="0"/>
                </a:moveTo>
                <a:cubicBezTo>
                  <a:pt x="1497060" y="178955"/>
                  <a:pt x="1701030" y="357910"/>
                  <a:pt x="1778000" y="669637"/>
                </a:cubicBezTo>
                <a:cubicBezTo>
                  <a:pt x="1854970" y="981364"/>
                  <a:pt x="1566333" y="1670243"/>
                  <a:pt x="1754909" y="1870364"/>
                </a:cubicBezTo>
                <a:cubicBezTo>
                  <a:pt x="1943485" y="2070485"/>
                  <a:pt x="2717030" y="1804940"/>
                  <a:pt x="2909454" y="1870364"/>
                </a:cubicBezTo>
                <a:cubicBezTo>
                  <a:pt x="3101878" y="1935788"/>
                  <a:pt x="3155757" y="2209031"/>
                  <a:pt x="2909454" y="2262910"/>
                </a:cubicBezTo>
                <a:cubicBezTo>
                  <a:pt x="2663151" y="2316789"/>
                  <a:pt x="1766454" y="2170546"/>
                  <a:pt x="1431636" y="2193637"/>
                </a:cubicBezTo>
                <a:cubicBezTo>
                  <a:pt x="1096818" y="2216728"/>
                  <a:pt x="1000605" y="2305243"/>
                  <a:pt x="900545" y="2401455"/>
                </a:cubicBezTo>
                <a:cubicBezTo>
                  <a:pt x="800485" y="2497667"/>
                  <a:pt x="915940" y="2647759"/>
                  <a:pt x="831273" y="2770910"/>
                </a:cubicBezTo>
                <a:cubicBezTo>
                  <a:pt x="746606" y="2894061"/>
                  <a:pt x="481060" y="2901758"/>
                  <a:pt x="392545" y="3140364"/>
                </a:cubicBezTo>
                <a:cubicBezTo>
                  <a:pt x="304030" y="3378970"/>
                  <a:pt x="365606" y="4021667"/>
                  <a:pt x="300182" y="4202546"/>
                </a:cubicBezTo>
                <a:cubicBezTo>
                  <a:pt x="234758" y="4383425"/>
                  <a:pt x="0" y="4225637"/>
                  <a:pt x="0" y="4225637"/>
                </a:cubicBezTo>
                <a:lnTo>
                  <a:pt x="0" y="4225637"/>
                </a:lnTo>
              </a:path>
            </a:pathLst>
          </a:cu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60374" y="99507"/>
            <a:ext cx="8524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008000"/>
                </a:solidFill>
              </a:rPr>
              <a:t>cut</a:t>
            </a:r>
            <a:endParaRPr lang="en-US" sz="40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300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-1" y="4525818"/>
            <a:ext cx="91170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Because C’s state has been recorded,  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C records the states of all variables referenced before executing next event. So w’s state is recorded.</a:t>
            </a:r>
            <a:endParaRPr lang="en-US" sz="3200" dirty="0">
              <a:solidFill>
                <a:srgbClr val="000000"/>
              </a:solidFill>
            </a:endParaRPr>
          </a:p>
        </p:txBody>
      </p:sp>
      <p:grpSp>
        <p:nvGrpSpPr>
          <p:cNvPr id="177" name="Group 176"/>
          <p:cNvGrpSpPr/>
          <p:nvPr/>
        </p:nvGrpSpPr>
        <p:grpSpPr>
          <a:xfrm>
            <a:off x="489995" y="348652"/>
            <a:ext cx="7877332" cy="3449032"/>
            <a:chOff x="489995" y="348652"/>
            <a:chExt cx="7877332" cy="3449032"/>
          </a:xfrm>
        </p:grpSpPr>
        <p:sp>
          <p:nvSpPr>
            <p:cNvPr id="178" name="Oval 177"/>
            <p:cNvSpPr/>
            <p:nvPr/>
          </p:nvSpPr>
          <p:spPr>
            <a:xfrm flipH="1">
              <a:off x="3480503" y="348652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Arrow Connector 178"/>
            <p:cNvCxnSpPr>
              <a:stCxn id="187" idx="1"/>
            </p:cNvCxnSpPr>
            <p:nvPr/>
          </p:nvCxnSpPr>
          <p:spPr>
            <a:xfrm>
              <a:off x="1680016" y="1007449"/>
              <a:ext cx="1800487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V="1">
              <a:off x="497411" y="1726686"/>
              <a:ext cx="986319" cy="32902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7643805" y="684283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chemeClr val="accent1"/>
                  </a:solidFill>
                </a:rPr>
                <a:t>A</a:t>
              </a:r>
              <a:endParaRPr lang="en-US" sz="3600" b="1" dirty="0">
                <a:solidFill>
                  <a:schemeClr val="accent1"/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7836130" y="1330614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F0000"/>
                  </a:solidFill>
                </a:rPr>
                <a:t>v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7836130" y="1860134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4F81BD"/>
                  </a:solidFill>
                </a:rPr>
                <a:t>B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7863396" y="3151353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4F81BD"/>
                  </a:solidFill>
                </a:rPr>
                <a:t>C</a:t>
              </a:r>
              <a:endParaRPr lang="en-US" sz="3600" b="1" dirty="0">
                <a:solidFill>
                  <a:srgbClr val="4F81BD"/>
                </a:solidFill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928145" y="2619744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FF0000"/>
                  </a:solidFill>
                </a:rPr>
                <a:t>w</a:t>
              </a:r>
              <a:endParaRPr 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 flipH="1">
              <a:off x="4399665" y="1603508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 flipH="1">
              <a:off x="1471796" y="823680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 flipH="1">
              <a:off x="2057100" y="2413022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 flipH="1">
              <a:off x="6726788" y="2348046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>
              <a:off x="1715741" y="1790286"/>
              <a:ext cx="2720823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>
              <a:spLocks noChangeAspect="1"/>
            </p:cNvSpPr>
            <p:nvPr/>
          </p:nvSpPr>
          <p:spPr>
            <a:xfrm flipH="1">
              <a:off x="872847" y="1927791"/>
              <a:ext cx="229401" cy="13716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2" name="Straight Arrow Connector 191"/>
            <p:cNvCxnSpPr/>
            <p:nvPr/>
          </p:nvCxnSpPr>
          <p:spPr>
            <a:xfrm>
              <a:off x="4643610" y="1790286"/>
              <a:ext cx="3192520" cy="69848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>
              <a:off x="4643610" y="2200760"/>
              <a:ext cx="3192520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>
              <a:off x="1116792" y="2200760"/>
              <a:ext cx="3319772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>
              <a:off x="489995" y="2200760"/>
              <a:ext cx="467483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 flipV="1">
              <a:off x="2301045" y="2413022"/>
              <a:ext cx="2098620" cy="445342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4643610" y="2413022"/>
              <a:ext cx="2083178" cy="323975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stCxn id="189" idx="2"/>
            </p:cNvCxnSpPr>
            <p:nvPr/>
          </p:nvCxnSpPr>
          <p:spPr>
            <a:xfrm>
              <a:off x="6970733" y="2975474"/>
              <a:ext cx="892663" cy="49103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endCxn id="187" idx="7"/>
            </p:cNvCxnSpPr>
            <p:nvPr/>
          </p:nvCxnSpPr>
          <p:spPr>
            <a:xfrm>
              <a:off x="489995" y="1007449"/>
              <a:ext cx="1017526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 flipV="1">
              <a:off x="1116792" y="3040450"/>
              <a:ext cx="990988" cy="28611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489995" y="3069061"/>
              <a:ext cx="467483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 flipV="1">
              <a:off x="2278376" y="2926370"/>
              <a:ext cx="4448412" cy="98207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stCxn id="188" idx="1"/>
              <a:endCxn id="178" idx="6"/>
            </p:cNvCxnSpPr>
            <p:nvPr/>
          </p:nvCxnSpPr>
          <p:spPr>
            <a:xfrm flipV="1">
              <a:off x="2265320" y="976080"/>
              <a:ext cx="1215183" cy="1620711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endCxn id="181" idx="1"/>
            </p:cNvCxnSpPr>
            <p:nvPr/>
          </p:nvCxnSpPr>
          <p:spPr>
            <a:xfrm>
              <a:off x="3724448" y="1007449"/>
              <a:ext cx="3919357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>
              <a:stCxn id="178" idx="2"/>
              <a:endCxn id="189" idx="7"/>
            </p:cNvCxnSpPr>
            <p:nvPr/>
          </p:nvCxnSpPr>
          <p:spPr>
            <a:xfrm>
              <a:off x="3724448" y="976080"/>
              <a:ext cx="3038065" cy="1555735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>
              <a:off x="521202" y="3452058"/>
              <a:ext cx="1571623" cy="32051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/>
            <p:cNvSpPr txBox="1"/>
            <p:nvPr/>
          </p:nvSpPr>
          <p:spPr>
            <a:xfrm>
              <a:off x="7863396" y="3151353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4F81BD"/>
                  </a:solidFill>
                </a:rPr>
                <a:t>C</a:t>
              </a:r>
              <a:endParaRPr lang="en-US" sz="3600" b="1" dirty="0">
                <a:solidFill>
                  <a:srgbClr val="4F81BD"/>
                </a:solidFill>
              </a:endParaRPr>
            </a:p>
          </p:txBody>
        </p:sp>
        <p:cxnSp>
          <p:nvCxnSpPr>
            <p:cNvPr id="208" name="Straight Arrow Connector 207"/>
            <p:cNvCxnSpPr/>
            <p:nvPr/>
          </p:nvCxnSpPr>
          <p:spPr>
            <a:xfrm flipV="1">
              <a:off x="2272562" y="3419133"/>
              <a:ext cx="4489951" cy="32925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>
              <a:off x="6935008" y="3419133"/>
              <a:ext cx="960315" cy="1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1151282" y="3299391"/>
              <a:ext cx="0" cy="407711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1" name="Straight Connector 210"/>
          <p:cNvCxnSpPr/>
          <p:nvPr/>
        </p:nvCxnSpPr>
        <p:spPr>
          <a:xfrm>
            <a:off x="1619813" y="2811276"/>
            <a:ext cx="0" cy="407711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5" idx="0"/>
          </p:cNvCxnSpPr>
          <p:nvPr/>
        </p:nvCxnSpPr>
        <p:spPr>
          <a:xfrm flipH="1" flipV="1">
            <a:off x="1619813" y="3218987"/>
            <a:ext cx="2938693" cy="130683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203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" name="Oval 2"/>
          <p:cNvSpPr/>
          <p:nvPr/>
        </p:nvSpPr>
        <p:spPr>
          <a:xfrm>
            <a:off x="7168764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19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35939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7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42079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604164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604164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505014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5334339" y="1115138"/>
            <a:ext cx="1968336" cy="292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7059757" y="4689780"/>
            <a:ext cx="242918" cy="1242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5565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W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3808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4106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4154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Y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8771" y="249339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58319" y="1408407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2061576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Y=3</a:t>
            </a:r>
            <a:endParaRPr lang="en-US" sz="3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323086"/>
            <a:ext cx="10011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Z=10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167682" y="390786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53970" y="4566670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Y=3</a:t>
            </a:r>
            <a:endParaRPr lang="en-US" sz="3200" b="1" dirty="0"/>
          </a:p>
        </p:txBody>
      </p:sp>
      <p:sp>
        <p:nvSpPr>
          <p:cNvPr id="37" name="Oval 36"/>
          <p:cNvSpPr/>
          <p:nvPr/>
        </p:nvSpPr>
        <p:spPr>
          <a:xfrm>
            <a:off x="4419939" y="65793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18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02557" y="593205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8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330600" y="1115138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6"/>
            <a:endCxn id="45" idx="0"/>
          </p:cNvCxnSpPr>
          <p:nvPr/>
        </p:nvCxnSpPr>
        <p:spPr>
          <a:xfrm>
            <a:off x="5334339" y="1115138"/>
            <a:ext cx="3245879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4286028" y="1438427"/>
            <a:ext cx="267822" cy="18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30600" y="6389255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53970" y="5932055"/>
            <a:ext cx="54858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516957" y="6389255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03766" y="210548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09962" y="5582803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A=0</a:t>
            </a:r>
            <a:endParaRPr lang="en-US" sz="3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643567" y="365550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dirty="0" smtClean="0"/>
              <a:t>=</a:t>
            </a:r>
            <a:r>
              <a:rPr lang="en-US" sz="3200" b="1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8607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=6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99159" y="87438"/>
            <a:ext cx="2773015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Timestamps</a:t>
            </a:r>
            <a:endParaRPr lang="en-US" sz="4000" b="1" dirty="0"/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1801091" y="795324"/>
            <a:ext cx="884576" cy="2282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85667" y="657938"/>
            <a:ext cx="1216697" cy="1041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85667" y="657938"/>
            <a:ext cx="2047969" cy="473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16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" name="Oval 2"/>
          <p:cNvSpPr/>
          <p:nvPr/>
        </p:nvSpPr>
        <p:spPr>
          <a:xfrm>
            <a:off x="7168764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19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35939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7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42079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604164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604164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505014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5334339" y="1115138"/>
            <a:ext cx="1968336" cy="292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7059757" y="4689780"/>
            <a:ext cx="242918" cy="1242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5565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W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3808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4106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4154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Y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8771" y="249339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58319" y="1408407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2061576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Y=3</a:t>
            </a:r>
            <a:endParaRPr lang="en-US" sz="3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323086"/>
            <a:ext cx="10011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Z=10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167682" y="390786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53970" y="4566670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Y=3</a:t>
            </a:r>
            <a:endParaRPr lang="en-US" sz="3200" b="1" dirty="0"/>
          </a:p>
        </p:txBody>
      </p:sp>
      <p:sp>
        <p:nvSpPr>
          <p:cNvPr id="37" name="Oval 36"/>
          <p:cNvSpPr/>
          <p:nvPr/>
        </p:nvSpPr>
        <p:spPr>
          <a:xfrm>
            <a:off x="4419939" y="65793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18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02557" y="593205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8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330600" y="1115138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6"/>
            <a:endCxn id="45" idx="0"/>
          </p:cNvCxnSpPr>
          <p:nvPr/>
        </p:nvCxnSpPr>
        <p:spPr>
          <a:xfrm>
            <a:off x="5334339" y="1115138"/>
            <a:ext cx="3245879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4286028" y="1438427"/>
            <a:ext cx="267822" cy="18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30600" y="6389255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53970" y="5932055"/>
            <a:ext cx="54858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516957" y="6389255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03766" y="210548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09962" y="5582803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A=0</a:t>
            </a:r>
            <a:endParaRPr lang="en-US" sz="3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643567" y="365550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dirty="0" smtClean="0"/>
              <a:t>=</a:t>
            </a:r>
            <a:r>
              <a:rPr lang="en-US" sz="3200" b="1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8607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=6</a:t>
            </a:r>
            <a:endParaRPr lang="en-US" sz="3200" b="1" dirty="0"/>
          </a:p>
        </p:txBody>
      </p:sp>
      <p:sp>
        <p:nvSpPr>
          <p:cNvPr id="8" name="Freeform 7"/>
          <p:cNvSpPr/>
          <p:nvPr/>
        </p:nvSpPr>
        <p:spPr>
          <a:xfrm>
            <a:off x="2227701" y="438727"/>
            <a:ext cx="5906234" cy="6465455"/>
          </a:xfrm>
          <a:custGeom>
            <a:avLst/>
            <a:gdLst>
              <a:gd name="connsiteX0" fmla="*/ 35208 w 5906234"/>
              <a:gd name="connsiteY0" fmla="*/ 0 h 6465455"/>
              <a:gd name="connsiteX1" fmla="*/ 289208 w 5906234"/>
              <a:gd name="connsiteY1" fmla="*/ 1731818 h 6465455"/>
              <a:gd name="connsiteX2" fmla="*/ 2159572 w 5906234"/>
              <a:gd name="connsiteY2" fmla="*/ 3001818 h 6465455"/>
              <a:gd name="connsiteX3" fmla="*/ 5692481 w 5906234"/>
              <a:gd name="connsiteY3" fmla="*/ 4802909 h 6465455"/>
              <a:gd name="connsiteX4" fmla="*/ 5530844 w 5906234"/>
              <a:gd name="connsiteY4" fmla="*/ 6465455 h 6465455"/>
              <a:gd name="connsiteX5" fmla="*/ 5530844 w 5906234"/>
              <a:gd name="connsiteY5" fmla="*/ 6465455 h 646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6234" h="6465455">
                <a:moveTo>
                  <a:pt x="35208" y="0"/>
                </a:moveTo>
                <a:cubicBezTo>
                  <a:pt x="-14823" y="615757"/>
                  <a:pt x="-64853" y="1231515"/>
                  <a:pt x="289208" y="1731818"/>
                </a:cubicBezTo>
                <a:cubicBezTo>
                  <a:pt x="643269" y="2232121"/>
                  <a:pt x="1259027" y="2489970"/>
                  <a:pt x="2159572" y="3001818"/>
                </a:cubicBezTo>
                <a:cubicBezTo>
                  <a:pt x="3060117" y="3513666"/>
                  <a:pt x="5130602" y="4225636"/>
                  <a:pt x="5692481" y="4802909"/>
                </a:cubicBezTo>
                <a:cubicBezTo>
                  <a:pt x="6254360" y="5380182"/>
                  <a:pt x="5530844" y="6465455"/>
                  <a:pt x="5530844" y="6465455"/>
                </a:cubicBezTo>
                <a:lnTo>
                  <a:pt x="5530844" y="6465455"/>
                </a:lnTo>
              </a:path>
            </a:pathLst>
          </a:cu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0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" name="Oval 2"/>
          <p:cNvSpPr/>
          <p:nvPr/>
        </p:nvSpPr>
        <p:spPr>
          <a:xfrm>
            <a:off x="7168764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19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35939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7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84727" y="1942079"/>
            <a:ext cx="3454723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604164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604164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505014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5334339" y="1115138"/>
            <a:ext cx="1968336" cy="292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7059757" y="4689780"/>
            <a:ext cx="242918" cy="1242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5565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W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3808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4106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4154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Y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12819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T(X)=0</a:t>
            </a:r>
            <a:endParaRPr lang="en-US" sz="3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84727" y="2399279"/>
            <a:ext cx="14277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T(W)=0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12520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T(Z)=0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12690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T(Y)=0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350339" y="1357303"/>
            <a:ext cx="14899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T(X)=10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767205" y="2061576"/>
            <a:ext cx="14277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T(W)=</a:t>
            </a:r>
            <a:r>
              <a:rPr lang="en-US" sz="3200" b="1" dirty="0"/>
              <a:t>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12690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T(Y)=7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14277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T(W)=</a:t>
            </a:r>
            <a:r>
              <a:rPr lang="en-US" sz="3200" b="1" dirty="0"/>
              <a:t>5</a:t>
            </a:r>
          </a:p>
        </p:txBody>
      </p:sp>
      <p:sp>
        <p:nvSpPr>
          <p:cNvPr id="37" name="Oval 36"/>
          <p:cNvSpPr/>
          <p:nvPr/>
        </p:nvSpPr>
        <p:spPr>
          <a:xfrm>
            <a:off x="4419939" y="65793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18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02557" y="593205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8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330600" y="1115138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6"/>
            <a:endCxn id="45" idx="0"/>
          </p:cNvCxnSpPr>
          <p:nvPr/>
        </p:nvCxnSpPr>
        <p:spPr>
          <a:xfrm>
            <a:off x="5334339" y="1115138"/>
            <a:ext cx="3245879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4286028" y="1438427"/>
            <a:ext cx="267822" cy="18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30600" y="6389255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53970" y="5932055"/>
            <a:ext cx="54858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516957" y="6389255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03766" y="210548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74312" y="5688448"/>
            <a:ext cx="41549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13045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T(A)=0</a:t>
            </a:r>
            <a:endParaRPr lang="en-US" sz="3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12859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T(B)=0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643567" y="365550"/>
            <a:ext cx="15125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T(A)=18</a:t>
            </a:r>
            <a:endParaRPr lang="en-US" sz="3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556411" y="6273224"/>
            <a:ext cx="12859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T(B)=</a:t>
            </a:r>
            <a:r>
              <a:rPr lang="en-US" sz="32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40187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743139" y="74304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743139" y="90895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743139" y="108409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743139" y="125000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1534891" y="553909"/>
            <a:ext cx="718758" cy="959208"/>
          </a:xfrm>
          <a:custGeom>
            <a:avLst/>
            <a:gdLst>
              <a:gd name="connsiteX0" fmla="*/ 0 w 718758"/>
              <a:gd name="connsiteY0" fmla="*/ 0 h 959208"/>
              <a:gd name="connsiteX1" fmla="*/ 716117 w 718758"/>
              <a:gd name="connsiteY1" fmla="*/ 472849 h 959208"/>
              <a:gd name="connsiteX2" fmla="*/ 256721 w 718758"/>
              <a:gd name="connsiteY2" fmla="*/ 648479 h 959208"/>
              <a:gd name="connsiteX3" fmla="*/ 648559 w 718758"/>
              <a:gd name="connsiteY3" fmla="*/ 959208 h 959208"/>
              <a:gd name="connsiteX4" fmla="*/ 648559 w 718758"/>
              <a:gd name="connsiteY4" fmla="*/ 959208 h 95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8758" h="959208">
                <a:moveTo>
                  <a:pt x="0" y="0"/>
                </a:moveTo>
                <a:cubicBezTo>
                  <a:pt x="336665" y="182384"/>
                  <a:pt x="673330" y="364769"/>
                  <a:pt x="716117" y="472849"/>
                </a:cubicBezTo>
                <a:cubicBezTo>
                  <a:pt x="758904" y="580929"/>
                  <a:pt x="267981" y="567419"/>
                  <a:pt x="256721" y="648479"/>
                </a:cubicBezTo>
                <a:cubicBezTo>
                  <a:pt x="245461" y="729539"/>
                  <a:pt x="648559" y="959208"/>
                  <a:pt x="648559" y="959208"/>
                </a:cubicBezTo>
                <a:lnTo>
                  <a:pt x="648559" y="959208"/>
                </a:lnTo>
              </a:path>
            </a:pathLst>
          </a:cu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99861" y="553909"/>
            <a:ext cx="13512" cy="95920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87169" y="553909"/>
            <a:ext cx="13512" cy="95920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8377" y="2303169"/>
            <a:ext cx="877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init</a:t>
            </a:r>
            <a:endParaRPr lang="en-US" sz="4000" baseline="-25000" dirty="0" smtClean="0"/>
          </a:p>
        </p:txBody>
      </p:sp>
      <p:cxnSp>
        <p:nvCxnSpPr>
          <p:cNvPr id="14" name="Straight Arrow Connector 13"/>
          <p:cNvCxnSpPr>
            <a:stCxn id="12" idx="0"/>
          </p:cNvCxnSpPr>
          <p:nvPr/>
        </p:nvCxnSpPr>
        <p:spPr>
          <a:xfrm flipV="1">
            <a:off x="646959" y="1263519"/>
            <a:ext cx="366414" cy="10396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64539" y="1797933"/>
            <a:ext cx="1077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snap</a:t>
            </a:r>
            <a:endParaRPr lang="en-US" sz="4000" baseline="-25000" dirty="0" smtClean="0"/>
          </a:p>
        </p:txBody>
      </p:sp>
      <p:cxnSp>
        <p:nvCxnSpPr>
          <p:cNvPr id="19" name="Straight Arrow Connector 18"/>
          <p:cNvCxnSpPr>
            <a:stCxn id="16" idx="0"/>
            <a:endCxn id="8" idx="3"/>
          </p:cNvCxnSpPr>
          <p:nvPr/>
        </p:nvCxnSpPr>
        <p:spPr>
          <a:xfrm flipV="1">
            <a:off x="2003166" y="1513117"/>
            <a:ext cx="180284" cy="28481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89707" y="1950333"/>
            <a:ext cx="859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fini</a:t>
            </a:r>
            <a:endParaRPr lang="en-US" sz="4000" baseline="-25000" dirty="0" smtClean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2800681" y="1415919"/>
            <a:ext cx="718783" cy="53441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7263" y="3011055"/>
            <a:ext cx="123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state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387290" y="2505819"/>
            <a:ext cx="157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Snapshot state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87099" y="2690485"/>
            <a:ext cx="115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state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4688538" y="179841"/>
            <a:ext cx="4185478" cy="3015880"/>
            <a:chOff x="4688538" y="179841"/>
            <a:chExt cx="4185478" cy="3015880"/>
          </a:xfrm>
        </p:grpSpPr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4688538" y="1100908"/>
              <a:ext cx="1097280" cy="109728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rgbClr val="000000"/>
                  </a:solidFill>
                </a:rPr>
                <a:t>S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init</a:t>
              </a:r>
              <a:endParaRPr lang="en-US" sz="2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6232637" y="1055917"/>
              <a:ext cx="1097280" cy="109728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rgbClr val="000000"/>
                  </a:solidFill>
                </a:rPr>
                <a:t>S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snap</a:t>
              </a:r>
              <a:endParaRPr lang="en-US" sz="2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7776736" y="1100908"/>
              <a:ext cx="1097280" cy="109728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rgbClr val="000000"/>
                  </a:solidFill>
                </a:rPr>
                <a:t>S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fini</a:t>
              </a:r>
              <a:endParaRPr lang="en-US" sz="2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5229003" y="2148086"/>
              <a:ext cx="1553839" cy="706323"/>
            </a:xfrm>
            <a:custGeom>
              <a:avLst/>
              <a:gdLst>
                <a:gd name="connsiteX0" fmla="*/ 0 w 1553839"/>
                <a:gd name="connsiteY0" fmla="*/ 54040 h 706323"/>
                <a:gd name="connsiteX1" fmla="*/ 324280 w 1553839"/>
                <a:gd name="connsiteY1" fmla="*/ 675498 h 706323"/>
                <a:gd name="connsiteX2" fmla="*/ 716117 w 1553839"/>
                <a:gd name="connsiteY2" fmla="*/ 297219 h 706323"/>
                <a:gd name="connsiteX3" fmla="*/ 1067420 w 1553839"/>
                <a:gd name="connsiteY3" fmla="*/ 702518 h 706323"/>
                <a:gd name="connsiteX4" fmla="*/ 1553839 w 1553839"/>
                <a:gd name="connsiteY4" fmla="*/ 0 h 706323"/>
                <a:gd name="connsiteX5" fmla="*/ 1553839 w 1553839"/>
                <a:gd name="connsiteY5" fmla="*/ 0 h 706323"/>
                <a:gd name="connsiteX6" fmla="*/ 1553839 w 1553839"/>
                <a:gd name="connsiteY6" fmla="*/ 0 h 706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3839" h="706323">
                  <a:moveTo>
                    <a:pt x="0" y="54040"/>
                  </a:moveTo>
                  <a:cubicBezTo>
                    <a:pt x="102463" y="344504"/>
                    <a:pt x="204927" y="634968"/>
                    <a:pt x="324280" y="675498"/>
                  </a:cubicBezTo>
                  <a:cubicBezTo>
                    <a:pt x="443633" y="716028"/>
                    <a:pt x="592260" y="292716"/>
                    <a:pt x="716117" y="297219"/>
                  </a:cubicBezTo>
                  <a:cubicBezTo>
                    <a:pt x="839974" y="301722"/>
                    <a:pt x="927800" y="752055"/>
                    <a:pt x="1067420" y="702518"/>
                  </a:cubicBezTo>
                  <a:cubicBezTo>
                    <a:pt x="1207040" y="652981"/>
                    <a:pt x="1553839" y="0"/>
                    <a:pt x="1553839" y="0"/>
                  </a:cubicBezTo>
                  <a:lnTo>
                    <a:pt x="1553839" y="0"/>
                  </a:lnTo>
                  <a:lnTo>
                    <a:pt x="1553839" y="0"/>
                  </a:ln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769330" y="594355"/>
              <a:ext cx="1567350" cy="540483"/>
            </a:xfrm>
            <a:custGeom>
              <a:avLst/>
              <a:gdLst>
                <a:gd name="connsiteX0" fmla="*/ 0 w 1567350"/>
                <a:gd name="connsiteY0" fmla="*/ 459423 h 540483"/>
                <a:gd name="connsiteX1" fmla="*/ 175651 w 1567350"/>
                <a:gd name="connsiteY1" fmla="*/ 84 h 540483"/>
                <a:gd name="connsiteX2" fmla="*/ 513442 w 1567350"/>
                <a:gd name="connsiteY2" fmla="*/ 418893 h 540483"/>
                <a:gd name="connsiteX3" fmla="*/ 743140 w 1567350"/>
                <a:gd name="connsiteY3" fmla="*/ 162203 h 540483"/>
                <a:gd name="connsiteX4" fmla="*/ 1013373 w 1567350"/>
                <a:gd name="connsiteY4" fmla="*/ 432403 h 540483"/>
                <a:gd name="connsiteX5" fmla="*/ 1337652 w 1567350"/>
                <a:gd name="connsiteY5" fmla="*/ 189223 h 540483"/>
                <a:gd name="connsiteX6" fmla="*/ 1567350 w 1567350"/>
                <a:gd name="connsiteY6" fmla="*/ 540483 h 540483"/>
                <a:gd name="connsiteX7" fmla="*/ 1567350 w 1567350"/>
                <a:gd name="connsiteY7" fmla="*/ 540483 h 540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7350" h="540483">
                  <a:moveTo>
                    <a:pt x="0" y="459423"/>
                  </a:moveTo>
                  <a:cubicBezTo>
                    <a:pt x="45038" y="233131"/>
                    <a:pt x="90077" y="6839"/>
                    <a:pt x="175651" y="84"/>
                  </a:cubicBezTo>
                  <a:cubicBezTo>
                    <a:pt x="261225" y="-6671"/>
                    <a:pt x="418861" y="391873"/>
                    <a:pt x="513442" y="418893"/>
                  </a:cubicBezTo>
                  <a:cubicBezTo>
                    <a:pt x="608023" y="445913"/>
                    <a:pt x="659818" y="159951"/>
                    <a:pt x="743140" y="162203"/>
                  </a:cubicBezTo>
                  <a:cubicBezTo>
                    <a:pt x="826462" y="164455"/>
                    <a:pt x="914288" y="427900"/>
                    <a:pt x="1013373" y="432403"/>
                  </a:cubicBezTo>
                  <a:cubicBezTo>
                    <a:pt x="1112458" y="436906"/>
                    <a:pt x="1245323" y="171210"/>
                    <a:pt x="1337652" y="189223"/>
                  </a:cubicBezTo>
                  <a:cubicBezTo>
                    <a:pt x="1429981" y="207236"/>
                    <a:pt x="1567350" y="540483"/>
                    <a:pt x="1567350" y="540483"/>
                  </a:cubicBezTo>
                  <a:lnTo>
                    <a:pt x="1567350" y="540483"/>
                  </a:ln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875494" y="2826389"/>
              <a:ext cx="3454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There is trajectory from </a:t>
              </a:r>
              <a:r>
                <a:rPr lang="en-US" dirty="0" err="1" smtClean="0"/>
                <a:t>S</a:t>
              </a:r>
              <a:r>
                <a:rPr lang="en-US" baseline="-25000" dirty="0" err="1" smtClean="0"/>
                <a:t>init</a:t>
              </a:r>
              <a:r>
                <a:rPr lang="en-US" baseline="-25000" dirty="0" smtClean="0"/>
                <a:t> </a:t>
              </a:r>
              <a:r>
                <a:rPr lang="en-US" dirty="0" smtClean="0"/>
                <a:t>to </a:t>
              </a:r>
              <a:r>
                <a:rPr lang="en-US" dirty="0" err="1" smtClean="0"/>
                <a:t>S</a:t>
              </a:r>
              <a:r>
                <a:rPr lang="en-US" baseline="-25000" dirty="0" err="1" smtClean="0"/>
                <a:t>snap</a:t>
              </a:r>
              <a:endParaRPr lang="en-US" baseline="-25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87599" y="179841"/>
              <a:ext cx="3449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There is trajectory from </a:t>
              </a:r>
              <a:r>
                <a:rPr lang="en-US" dirty="0" err="1" smtClean="0"/>
                <a:t>S</a:t>
              </a:r>
              <a:r>
                <a:rPr lang="en-US" baseline="-25000" dirty="0" err="1" smtClean="0"/>
                <a:t>snap</a:t>
              </a:r>
              <a:r>
                <a:rPr lang="en-US" baseline="-25000" dirty="0" smtClean="0"/>
                <a:t> </a:t>
              </a:r>
              <a:r>
                <a:rPr lang="en-US" dirty="0" smtClean="0"/>
                <a:t>to </a:t>
              </a:r>
              <a:r>
                <a:rPr lang="en-US" dirty="0" err="1" smtClean="0"/>
                <a:t>S</a:t>
              </a:r>
              <a:r>
                <a:rPr lang="en-US" baseline="-25000" dirty="0" err="1" smtClean="0"/>
                <a:t>fini</a:t>
              </a:r>
              <a:endParaRPr lang="en-US" baseline="-25000" dirty="0"/>
            </a:p>
          </p:txBody>
        </p:sp>
      </p:grpSp>
      <p:sp>
        <p:nvSpPr>
          <p:cNvPr id="38" name="Oval 37"/>
          <p:cNvSpPr>
            <a:spLocks noChangeAspect="1"/>
          </p:cNvSpPr>
          <p:nvPr/>
        </p:nvSpPr>
        <p:spPr>
          <a:xfrm>
            <a:off x="127263" y="4361374"/>
            <a:ext cx="1097280" cy="109728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init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1671362" y="4316383"/>
            <a:ext cx="1097280" cy="109728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snap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3215461" y="4361374"/>
            <a:ext cx="1097280" cy="109728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fini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667728" y="5408552"/>
            <a:ext cx="1553839" cy="706323"/>
          </a:xfrm>
          <a:custGeom>
            <a:avLst/>
            <a:gdLst>
              <a:gd name="connsiteX0" fmla="*/ 0 w 1553839"/>
              <a:gd name="connsiteY0" fmla="*/ 54040 h 706323"/>
              <a:gd name="connsiteX1" fmla="*/ 324280 w 1553839"/>
              <a:gd name="connsiteY1" fmla="*/ 675498 h 706323"/>
              <a:gd name="connsiteX2" fmla="*/ 716117 w 1553839"/>
              <a:gd name="connsiteY2" fmla="*/ 297219 h 706323"/>
              <a:gd name="connsiteX3" fmla="*/ 1067420 w 1553839"/>
              <a:gd name="connsiteY3" fmla="*/ 702518 h 706323"/>
              <a:gd name="connsiteX4" fmla="*/ 1553839 w 1553839"/>
              <a:gd name="connsiteY4" fmla="*/ 0 h 706323"/>
              <a:gd name="connsiteX5" fmla="*/ 1553839 w 1553839"/>
              <a:gd name="connsiteY5" fmla="*/ 0 h 706323"/>
              <a:gd name="connsiteX6" fmla="*/ 1553839 w 1553839"/>
              <a:gd name="connsiteY6" fmla="*/ 0 h 70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3839" h="706323">
                <a:moveTo>
                  <a:pt x="0" y="54040"/>
                </a:moveTo>
                <a:cubicBezTo>
                  <a:pt x="102463" y="344504"/>
                  <a:pt x="204927" y="634968"/>
                  <a:pt x="324280" y="675498"/>
                </a:cubicBezTo>
                <a:cubicBezTo>
                  <a:pt x="443633" y="716028"/>
                  <a:pt x="592260" y="292716"/>
                  <a:pt x="716117" y="297219"/>
                </a:cubicBezTo>
                <a:cubicBezTo>
                  <a:pt x="839974" y="301722"/>
                  <a:pt x="927800" y="752055"/>
                  <a:pt x="1067420" y="702518"/>
                </a:cubicBezTo>
                <a:cubicBezTo>
                  <a:pt x="1207040" y="652981"/>
                  <a:pt x="1553839" y="0"/>
                  <a:pt x="1553839" y="0"/>
                </a:cubicBezTo>
                <a:lnTo>
                  <a:pt x="1553839" y="0"/>
                </a:lnTo>
                <a:lnTo>
                  <a:pt x="1553839" y="0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2208055" y="3854821"/>
            <a:ext cx="1567350" cy="540483"/>
          </a:xfrm>
          <a:custGeom>
            <a:avLst/>
            <a:gdLst>
              <a:gd name="connsiteX0" fmla="*/ 0 w 1567350"/>
              <a:gd name="connsiteY0" fmla="*/ 459423 h 540483"/>
              <a:gd name="connsiteX1" fmla="*/ 175651 w 1567350"/>
              <a:gd name="connsiteY1" fmla="*/ 84 h 540483"/>
              <a:gd name="connsiteX2" fmla="*/ 513442 w 1567350"/>
              <a:gd name="connsiteY2" fmla="*/ 418893 h 540483"/>
              <a:gd name="connsiteX3" fmla="*/ 743140 w 1567350"/>
              <a:gd name="connsiteY3" fmla="*/ 162203 h 540483"/>
              <a:gd name="connsiteX4" fmla="*/ 1013373 w 1567350"/>
              <a:gd name="connsiteY4" fmla="*/ 432403 h 540483"/>
              <a:gd name="connsiteX5" fmla="*/ 1337652 w 1567350"/>
              <a:gd name="connsiteY5" fmla="*/ 189223 h 540483"/>
              <a:gd name="connsiteX6" fmla="*/ 1567350 w 1567350"/>
              <a:gd name="connsiteY6" fmla="*/ 540483 h 540483"/>
              <a:gd name="connsiteX7" fmla="*/ 1567350 w 1567350"/>
              <a:gd name="connsiteY7" fmla="*/ 540483 h 54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7350" h="540483">
                <a:moveTo>
                  <a:pt x="0" y="459423"/>
                </a:moveTo>
                <a:cubicBezTo>
                  <a:pt x="45038" y="233131"/>
                  <a:pt x="90077" y="6839"/>
                  <a:pt x="175651" y="84"/>
                </a:cubicBezTo>
                <a:cubicBezTo>
                  <a:pt x="261225" y="-6671"/>
                  <a:pt x="418861" y="391873"/>
                  <a:pt x="513442" y="418893"/>
                </a:cubicBezTo>
                <a:cubicBezTo>
                  <a:pt x="608023" y="445913"/>
                  <a:pt x="659818" y="159951"/>
                  <a:pt x="743140" y="162203"/>
                </a:cubicBezTo>
                <a:cubicBezTo>
                  <a:pt x="826462" y="164455"/>
                  <a:pt x="914288" y="427900"/>
                  <a:pt x="1013373" y="432403"/>
                </a:cubicBezTo>
                <a:cubicBezTo>
                  <a:pt x="1112458" y="436906"/>
                  <a:pt x="1245323" y="171210"/>
                  <a:pt x="1337652" y="189223"/>
                </a:cubicBezTo>
                <a:cubicBezTo>
                  <a:pt x="1429981" y="207236"/>
                  <a:pt x="1567350" y="540483"/>
                  <a:pt x="1567350" y="540483"/>
                </a:cubicBezTo>
                <a:lnTo>
                  <a:pt x="1567350" y="540483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-1421" y="6141895"/>
            <a:ext cx="3775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 a stable property P holds in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init</a:t>
            </a:r>
            <a:r>
              <a:rPr lang="en-US" dirty="0" smtClean="0"/>
              <a:t> then </a:t>
            </a:r>
          </a:p>
          <a:p>
            <a:pPr algn="ctr"/>
            <a:r>
              <a:rPr lang="en-US" dirty="0" smtClean="0"/>
              <a:t>it holds in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snao</a:t>
            </a:r>
            <a:r>
              <a:rPr lang="en-US" dirty="0" smtClean="0"/>
              <a:t> too. </a:t>
            </a:r>
            <a:r>
              <a:rPr lang="en-US" baseline="-25000" dirty="0" smtClean="0"/>
              <a:t> </a:t>
            </a:r>
            <a:endParaRPr lang="en-US" baseline="-25000" dirty="0"/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4682144" y="4468783"/>
            <a:ext cx="1097280" cy="109728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init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6226243" y="4423792"/>
            <a:ext cx="1097280" cy="109728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snap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7770342" y="4468783"/>
            <a:ext cx="1097280" cy="109728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fini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5222609" y="5515961"/>
            <a:ext cx="1553839" cy="706323"/>
          </a:xfrm>
          <a:custGeom>
            <a:avLst/>
            <a:gdLst>
              <a:gd name="connsiteX0" fmla="*/ 0 w 1553839"/>
              <a:gd name="connsiteY0" fmla="*/ 54040 h 706323"/>
              <a:gd name="connsiteX1" fmla="*/ 324280 w 1553839"/>
              <a:gd name="connsiteY1" fmla="*/ 675498 h 706323"/>
              <a:gd name="connsiteX2" fmla="*/ 716117 w 1553839"/>
              <a:gd name="connsiteY2" fmla="*/ 297219 h 706323"/>
              <a:gd name="connsiteX3" fmla="*/ 1067420 w 1553839"/>
              <a:gd name="connsiteY3" fmla="*/ 702518 h 706323"/>
              <a:gd name="connsiteX4" fmla="*/ 1553839 w 1553839"/>
              <a:gd name="connsiteY4" fmla="*/ 0 h 706323"/>
              <a:gd name="connsiteX5" fmla="*/ 1553839 w 1553839"/>
              <a:gd name="connsiteY5" fmla="*/ 0 h 706323"/>
              <a:gd name="connsiteX6" fmla="*/ 1553839 w 1553839"/>
              <a:gd name="connsiteY6" fmla="*/ 0 h 70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3839" h="706323">
                <a:moveTo>
                  <a:pt x="0" y="54040"/>
                </a:moveTo>
                <a:cubicBezTo>
                  <a:pt x="102463" y="344504"/>
                  <a:pt x="204927" y="634968"/>
                  <a:pt x="324280" y="675498"/>
                </a:cubicBezTo>
                <a:cubicBezTo>
                  <a:pt x="443633" y="716028"/>
                  <a:pt x="592260" y="292716"/>
                  <a:pt x="716117" y="297219"/>
                </a:cubicBezTo>
                <a:cubicBezTo>
                  <a:pt x="839974" y="301722"/>
                  <a:pt x="927800" y="752055"/>
                  <a:pt x="1067420" y="702518"/>
                </a:cubicBezTo>
                <a:cubicBezTo>
                  <a:pt x="1207040" y="652981"/>
                  <a:pt x="1553839" y="0"/>
                  <a:pt x="1553839" y="0"/>
                </a:cubicBezTo>
                <a:lnTo>
                  <a:pt x="1553839" y="0"/>
                </a:lnTo>
                <a:lnTo>
                  <a:pt x="1553839" y="0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6762936" y="3962230"/>
            <a:ext cx="1567350" cy="540483"/>
          </a:xfrm>
          <a:custGeom>
            <a:avLst/>
            <a:gdLst>
              <a:gd name="connsiteX0" fmla="*/ 0 w 1567350"/>
              <a:gd name="connsiteY0" fmla="*/ 459423 h 540483"/>
              <a:gd name="connsiteX1" fmla="*/ 175651 w 1567350"/>
              <a:gd name="connsiteY1" fmla="*/ 84 h 540483"/>
              <a:gd name="connsiteX2" fmla="*/ 513442 w 1567350"/>
              <a:gd name="connsiteY2" fmla="*/ 418893 h 540483"/>
              <a:gd name="connsiteX3" fmla="*/ 743140 w 1567350"/>
              <a:gd name="connsiteY3" fmla="*/ 162203 h 540483"/>
              <a:gd name="connsiteX4" fmla="*/ 1013373 w 1567350"/>
              <a:gd name="connsiteY4" fmla="*/ 432403 h 540483"/>
              <a:gd name="connsiteX5" fmla="*/ 1337652 w 1567350"/>
              <a:gd name="connsiteY5" fmla="*/ 189223 h 540483"/>
              <a:gd name="connsiteX6" fmla="*/ 1567350 w 1567350"/>
              <a:gd name="connsiteY6" fmla="*/ 540483 h 540483"/>
              <a:gd name="connsiteX7" fmla="*/ 1567350 w 1567350"/>
              <a:gd name="connsiteY7" fmla="*/ 540483 h 54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7350" h="540483">
                <a:moveTo>
                  <a:pt x="0" y="459423"/>
                </a:moveTo>
                <a:cubicBezTo>
                  <a:pt x="45038" y="233131"/>
                  <a:pt x="90077" y="6839"/>
                  <a:pt x="175651" y="84"/>
                </a:cubicBezTo>
                <a:cubicBezTo>
                  <a:pt x="261225" y="-6671"/>
                  <a:pt x="418861" y="391873"/>
                  <a:pt x="513442" y="418893"/>
                </a:cubicBezTo>
                <a:cubicBezTo>
                  <a:pt x="608023" y="445913"/>
                  <a:pt x="659818" y="159951"/>
                  <a:pt x="743140" y="162203"/>
                </a:cubicBezTo>
                <a:cubicBezTo>
                  <a:pt x="826462" y="164455"/>
                  <a:pt x="914288" y="427900"/>
                  <a:pt x="1013373" y="432403"/>
                </a:cubicBezTo>
                <a:cubicBezTo>
                  <a:pt x="1112458" y="436906"/>
                  <a:pt x="1245323" y="171210"/>
                  <a:pt x="1337652" y="189223"/>
                </a:cubicBezTo>
                <a:cubicBezTo>
                  <a:pt x="1429981" y="207236"/>
                  <a:pt x="1567350" y="540483"/>
                  <a:pt x="1567350" y="540483"/>
                </a:cubicBezTo>
                <a:lnTo>
                  <a:pt x="1567350" y="540483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612988" y="3382610"/>
            <a:ext cx="2896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P does not hold in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fini</a:t>
            </a:r>
            <a:r>
              <a:rPr lang="en-US" dirty="0" smtClean="0"/>
              <a:t> then </a:t>
            </a:r>
          </a:p>
          <a:p>
            <a:r>
              <a:rPr lang="en-US" dirty="0" smtClean="0"/>
              <a:t>it does not holds in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snao</a:t>
            </a:r>
            <a:r>
              <a:rPr lang="en-US" dirty="0" smtClean="0"/>
              <a:t> too. </a:t>
            </a:r>
            <a:r>
              <a:rPr lang="en-US" baseline="-25000" dirty="0" smtClean="0"/>
              <a:t>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83089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10303" y="1840346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0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6904521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4973190" y="61421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036786" y="508663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24703" y="2286000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5887590" y="1071419"/>
            <a:ext cx="2858941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071419"/>
            <a:ext cx="4788463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330600" y="4366491"/>
            <a:ext cx="6573921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7818921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3951186" y="5543838"/>
            <a:ext cx="4795345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543838"/>
            <a:ext cx="2852059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184727" y="2297546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1990792" y="1394708"/>
            <a:ext cx="3116309" cy="5795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1990792" y="2620835"/>
            <a:ext cx="1179905" cy="25997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5"/>
            <a:endCxn id="3" idx="1"/>
          </p:cNvCxnSpPr>
          <p:nvPr/>
        </p:nvCxnSpPr>
        <p:spPr>
          <a:xfrm>
            <a:off x="5753679" y="1394708"/>
            <a:ext cx="1284753" cy="2648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7"/>
            <a:endCxn id="3" idx="3"/>
          </p:cNvCxnSpPr>
          <p:nvPr/>
        </p:nvCxnSpPr>
        <p:spPr>
          <a:xfrm flipV="1">
            <a:off x="3817275" y="4689780"/>
            <a:ext cx="3221157" cy="530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228149" y="1413164"/>
            <a:ext cx="81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W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515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74311" y="191808"/>
            <a:ext cx="5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544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Y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638557"/>
            <a:ext cx="7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dirty="0" smtClean="0"/>
              <a:t>=0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84727" y="1671069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626901" y="555644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1230170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532088" y="5089890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7817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Z=5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455095" y="1751718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209037" y="3085539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731960" y="2523547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dirty="0" smtClean="0"/>
              <a:t>=2</a:t>
            </a:r>
            <a:endParaRPr lang="en-US" sz="3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496619" y="4566670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33406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0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168764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5435939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42079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604164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604164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505014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5334339" y="1115138"/>
            <a:ext cx="1968336" cy="292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7059757" y="4689780"/>
            <a:ext cx="242918" cy="1242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81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W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515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5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544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Y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7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dirty="0" smtClean="0"/>
              <a:t>=0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8771" y="249339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58319" y="1408407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2061576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323086"/>
            <a:ext cx="10011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Z=10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167682" y="390786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53970" y="4566670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37" name="Oval 36"/>
          <p:cNvSpPr/>
          <p:nvPr/>
        </p:nvSpPr>
        <p:spPr>
          <a:xfrm>
            <a:off x="4419939" y="65793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8" name="Oval 37"/>
          <p:cNvSpPr/>
          <p:nvPr/>
        </p:nvSpPr>
        <p:spPr>
          <a:xfrm>
            <a:off x="6602557" y="593205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330600" y="1115138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6"/>
            <a:endCxn id="45" idx="0"/>
          </p:cNvCxnSpPr>
          <p:nvPr/>
        </p:nvCxnSpPr>
        <p:spPr>
          <a:xfrm>
            <a:off x="5334339" y="1115138"/>
            <a:ext cx="332357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4286028" y="1438427"/>
            <a:ext cx="267822" cy="18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30600" y="6389255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53970" y="5932055"/>
            <a:ext cx="54858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516957" y="6389255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03766" y="210548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A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09962" y="5582803"/>
            <a:ext cx="572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B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76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A=0</a:t>
            </a:r>
            <a:endParaRPr lang="en-US" sz="2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643567" y="365550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dirty="0" smtClean="0"/>
              <a:t>=</a:t>
            </a:r>
            <a:r>
              <a:rPr lang="en-US" sz="3200" b="1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8607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=6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7819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0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168764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4337509" y="1469963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710482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5251909" y="1927163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016697" y="1927163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3624882" y="5604164"/>
            <a:ext cx="4941747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 flipV="1">
            <a:off x="122272" y="5589730"/>
            <a:ext cx="2588210" cy="14434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250452"/>
            <a:ext cx="2406584" cy="546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779557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6511170" y="1140925"/>
            <a:ext cx="791505" cy="2902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4136617" y="4689780"/>
            <a:ext cx="3166058" cy="1114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81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W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515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5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544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Y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7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dirty="0" smtClean="0"/>
              <a:t>=0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8771" y="249339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58319" y="1408407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2061576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323086"/>
            <a:ext cx="10011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Z=10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167682" y="390786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53970" y="4566670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37" name="Oval 36"/>
          <p:cNvSpPr/>
          <p:nvPr/>
        </p:nvSpPr>
        <p:spPr>
          <a:xfrm>
            <a:off x="5596770" y="68372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8" name="Oval 37"/>
          <p:cNvSpPr/>
          <p:nvPr/>
        </p:nvSpPr>
        <p:spPr>
          <a:xfrm>
            <a:off x="3679417" y="58044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1507431" y="1140925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511170" y="1157222"/>
            <a:ext cx="2263449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5117998" y="1464214"/>
            <a:ext cx="612683" cy="139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184727" y="6261679"/>
            <a:ext cx="3494690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5"/>
          </p:cNvCxnSpPr>
          <p:nvPr/>
        </p:nvCxnSpPr>
        <p:spPr>
          <a:xfrm>
            <a:off x="3490971" y="5927453"/>
            <a:ext cx="188446" cy="133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4593817" y="6261679"/>
            <a:ext cx="413108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03766" y="210548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A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09962" y="5582803"/>
            <a:ext cx="572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B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76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A=0</a:t>
            </a:r>
            <a:endParaRPr lang="en-US" sz="2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6782903" y="633639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dirty="0" smtClean="0"/>
              <a:t>=</a:t>
            </a:r>
            <a:r>
              <a:rPr lang="en-US" sz="3200" b="1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8607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=6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85522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0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541276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5139570" y="1578992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710482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6053970" y="2036192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18758" y="2036192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557239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455676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3624882" y="5604164"/>
            <a:ext cx="4941747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 flipV="1">
            <a:off x="122272" y="5589730"/>
            <a:ext cx="2588210" cy="14434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359481"/>
            <a:ext cx="3208645" cy="437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779557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6895781" y="1140925"/>
            <a:ext cx="779406" cy="2902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4136617" y="4689780"/>
            <a:ext cx="3538570" cy="1114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81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W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515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5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544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Y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7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dirty="0" smtClean="0"/>
              <a:t>=0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8771" y="249339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58319" y="1408407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2061576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323086"/>
            <a:ext cx="10011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Z=10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167682" y="390786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53970" y="4566670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37" name="Oval 36"/>
          <p:cNvSpPr/>
          <p:nvPr/>
        </p:nvSpPr>
        <p:spPr>
          <a:xfrm>
            <a:off x="5981381" y="68372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8" name="Oval 37"/>
          <p:cNvSpPr/>
          <p:nvPr/>
        </p:nvSpPr>
        <p:spPr>
          <a:xfrm>
            <a:off x="3679417" y="58044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1892042" y="1140925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511170" y="1157222"/>
            <a:ext cx="2263449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5920059" y="1464214"/>
            <a:ext cx="195233" cy="2486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184727" y="6261679"/>
            <a:ext cx="3494690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5"/>
          </p:cNvCxnSpPr>
          <p:nvPr/>
        </p:nvCxnSpPr>
        <p:spPr>
          <a:xfrm>
            <a:off x="3490971" y="5927453"/>
            <a:ext cx="188446" cy="133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4593817" y="6261679"/>
            <a:ext cx="413108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401042" y="210548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A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09962" y="5582803"/>
            <a:ext cx="572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B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76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A=0</a:t>
            </a:r>
            <a:endParaRPr lang="en-US" sz="2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7060432" y="1078118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dirty="0" smtClean="0"/>
              <a:t>=</a:t>
            </a:r>
            <a:r>
              <a:rPr lang="en-US" sz="3200" b="1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8607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=6</a:t>
            </a:r>
            <a:endParaRPr lang="en-US" sz="32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773994" y="0"/>
            <a:ext cx="0" cy="685800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99609" y="28465"/>
            <a:ext cx="794208" cy="156966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T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666578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0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168764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5435939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42079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604164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604164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505014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5334339" y="1115138"/>
            <a:ext cx="1968336" cy="292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7059757" y="4689780"/>
            <a:ext cx="242918" cy="1242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81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W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515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5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544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Y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7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dirty="0" smtClean="0"/>
              <a:t>=0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8771" y="249339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58319" y="1408407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2061576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323086"/>
            <a:ext cx="10011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Z=10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167682" y="390786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53970" y="4566670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37" name="Oval 36"/>
          <p:cNvSpPr/>
          <p:nvPr/>
        </p:nvSpPr>
        <p:spPr>
          <a:xfrm>
            <a:off x="4419939" y="65793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8" name="Oval 37"/>
          <p:cNvSpPr/>
          <p:nvPr/>
        </p:nvSpPr>
        <p:spPr>
          <a:xfrm>
            <a:off x="6602557" y="593205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330600" y="1115138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6"/>
            <a:endCxn id="45" idx="0"/>
          </p:cNvCxnSpPr>
          <p:nvPr/>
        </p:nvCxnSpPr>
        <p:spPr>
          <a:xfrm>
            <a:off x="5334339" y="1115138"/>
            <a:ext cx="332357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4286028" y="1438427"/>
            <a:ext cx="267822" cy="18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30600" y="6389255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53970" y="5932055"/>
            <a:ext cx="54858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516957" y="6389255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03766" y="210548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A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09962" y="5582803"/>
            <a:ext cx="572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B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76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A=0</a:t>
            </a:r>
            <a:endParaRPr lang="en-US" sz="2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643567" y="365550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dirty="0" smtClean="0"/>
              <a:t>=</a:t>
            </a:r>
            <a:r>
              <a:rPr lang="en-US" sz="3200" b="1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8607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=6</a:t>
            </a:r>
            <a:endParaRPr lang="en-US" sz="3200" b="1" dirty="0"/>
          </a:p>
        </p:txBody>
      </p:sp>
      <p:sp>
        <p:nvSpPr>
          <p:cNvPr id="6" name="Freeform 5"/>
          <p:cNvSpPr/>
          <p:nvPr/>
        </p:nvSpPr>
        <p:spPr>
          <a:xfrm>
            <a:off x="2516144" y="277091"/>
            <a:ext cx="5542583" cy="6488545"/>
          </a:xfrm>
          <a:custGeom>
            <a:avLst/>
            <a:gdLst>
              <a:gd name="connsiteX0" fmla="*/ 439492 w 5542583"/>
              <a:gd name="connsiteY0" fmla="*/ 0 h 6488545"/>
              <a:gd name="connsiteX1" fmla="*/ 46947 w 5542583"/>
              <a:gd name="connsiteY1" fmla="*/ 1293091 h 6488545"/>
              <a:gd name="connsiteX2" fmla="*/ 324038 w 5542583"/>
              <a:gd name="connsiteY2" fmla="*/ 2586182 h 6488545"/>
              <a:gd name="connsiteX3" fmla="*/ 2864038 w 5542583"/>
              <a:gd name="connsiteY3" fmla="*/ 3417454 h 6488545"/>
              <a:gd name="connsiteX4" fmla="*/ 4457311 w 5542583"/>
              <a:gd name="connsiteY4" fmla="*/ 4849091 h 6488545"/>
              <a:gd name="connsiteX5" fmla="*/ 5542583 w 5542583"/>
              <a:gd name="connsiteY5" fmla="*/ 6488545 h 6488545"/>
              <a:gd name="connsiteX6" fmla="*/ 5542583 w 5542583"/>
              <a:gd name="connsiteY6" fmla="*/ 6488545 h 648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42583" h="6488545">
                <a:moveTo>
                  <a:pt x="439492" y="0"/>
                </a:moveTo>
                <a:cubicBezTo>
                  <a:pt x="252840" y="431030"/>
                  <a:pt x="66189" y="862061"/>
                  <a:pt x="46947" y="1293091"/>
                </a:cubicBezTo>
                <a:cubicBezTo>
                  <a:pt x="27705" y="1724121"/>
                  <a:pt x="-145477" y="2232122"/>
                  <a:pt x="324038" y="2586182"/>
                </a:cubicBezTo>
                <a:cubicBezTo>
                  <a:pt x="793553" y="2940242"/>
                  <a:pt x="2175159" y="3040303"/>
                  <a:pt x="2864038" y="3417454"/>
                </a:cubicBezTo>
                <a:cubicBezTo>
                  <a:pt x="3552917" y="3794606"/>
                  <a:pt x="4010887" y="4337243"/>
                  <a:pt x="4457311" y="4849091"/>
                </a:cubicBezTo>
                <a:cubicBezTo>
                  <a:pt x="4903735" y="5360940"/>
                  <a:pt x="5542583" y="6488545"/>
                  <a:pt x="5542583" y="6488545"/>
                </a:cubicBezTo>
                <a:lnTo>
                  <a:pt x="5542583" y="6488545"/>
                </a:lnTo>
              </a:path>
            </a:pathLst>
          </a:cu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828817" y="2678"/>
            <a:ext cx="794208" cy="156966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T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764630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335606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0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168764" y="358222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3505539" y="1157816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5435939" y="481990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2781260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615016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615016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3986013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039428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277101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277101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2792806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1938305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116095"/>
            <a:ext cx="3505014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5334339" y="788075"/>
            <a:ext cx="1968336" cy="292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7059757" y="4362717"/>
            <a:ext cx="242918" cy="1242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1908424"/>
            <a:ext cx="81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W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090698"/>
            <a:ext cx="515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788075"/>
            <a:ext cx="5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362717"/>
            <a:ext cx="544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Y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142900"/>
            <a:ext cx="7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dirty="0" smtClean="0"/>
              <a:t>=0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8771" y="2166329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429252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631999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58319" y="1081344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1734513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83284" y="4709702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2996023"/>
            <a:ext cx="10011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Z=10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246978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167682" y="3580799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53970" y="4239607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37" name="Oval 36"/>
          <p:cNvSpPr/>
          <p:nvPr/>
        </p:nvSpPr>
        <p:spPr>
          <a:xfrm>
            <a:off x="4419939" y="33087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8" name="Oval 37"/>
          <p:cNvSpPr/>
          <p:nvPr/>
        </p:nvSpPr>
        <p:spPr>
          <a:xfrm>
            <a:off x="6602557" y="5604992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330600" y="788075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6"/>
            <a:endCxn id="45" idx="0"/>
          </p:cNvCxnSpPr>
          <p:nvPr/>
        </p:nvCxnSpPr>
        <p:spPr>
          <a:xfrm>
            <a:off x="5334339" y="788075"/>
            <a:ext cx="332357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4286028" y="1111364"/>
            <a:ext cx="267822" cy="18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30600" y="6062192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53970" y="5604992"/>
            <a:ext cx="54858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516957" y="6062192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58770" y="158014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A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09962" y="5255740"/>
            <a:ext cx="572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B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248249"/>
            <a:ext cx="76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A=0</a:t>
            </a:r>
            <a:endParaRPr lang="en-US" sz="2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477416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628607" y="5477416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=6</a:t>
            </a:r>
            <a:endParaRPr lang="en-US" sz="3200" b="1" dirty="0"/>
          </a:p>
        </p:txBody>
      </p:sp>
      <p:sp>
        <p:nvSpPr>
          <p:cNvPr id="6" name="Freeform 5"/>
          <p:cNvSpPr/>
          <p:nvPr/>
        </p:nvSpPr>
        <p:spPr>
          <a:xfrm>
            <a:off x="2516144" y="277091"/>
            <a:ext cx="5542583" cy="6488545"/>
          </a:xfrm>
          <a:custGeom>
            <a:avLst/>
            <a:gdLst>
              <a:gd name="connsiteX0" fmla="*/ 439492 w 5542583"/>
              <a:gd name="connsiteY0" fmla="*/ 0 h 6488545"/>
              <a:gd name="connsiteX1" fmla="*/ 46947 w 5542583"/>
              <a:gd name="connsiteY1" fmla="*/ 1293091 h 6488545"/>
              <a:gd name="connsiteX2" fmla="*/ 324038 w 5542583"/>
              <a:gd name="connsiteY2" fmla="*/ 2586182 h 6488545"/>
              <a:gd name="connsiteX3" fmla="*/ 2864038 w 5542583"/>
              <a:gd name="connsiteY3" fmla="*/ 3417454 h 6488545"/>
              <a:gd name="connsiteX4" fmla="*/ 4457311 w 5542583"/>
              <a:gd name="connsiteY4" fmla="*/ 4849091 h 6488545"/>
              <a:gd name="connsiteX5" fmla="*/ 5542583 w 5542583"/>
              <a:gd name="connsiteY5" fmla="*/ 6488545 h 6488545"/>
              <a:gd name="connsiteX6" fmla="*/ 5542583 w 5542583"/>
              <a:gd name="connsiteY6" fmla="*/ 6488545 h 648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42583" h="6488545">
                <a:moveTo>
                  <a:pt x="439492" y="0"/>
                </a:moveTo>
                <a:cubicBezTo>
                  <a:pt x="252840" y="431030"/>
                  <a:pt x="66189" y="862061"/>
                  <a:pt x="46947" y="1293091"/>
                </a:cubicBezTo>
                <a:cubicBezTo>
                  <a:pt x="27705" y="1724121"/>
                  <a:pt x="-145477" y="2232122"/>
                  <a:pt x="324038" y="2586182"/>
                </a:cubicBezTo>
                <a:cubicBezTo>
                  <a:pt x="793553" y="2940242"/>
                  <a:pt x="2175159" y="3040303"/>
                  <a:pt x="2864038" y="3417454"/>
                </a:cubicBezTo>
                <a:cubicBezTo>
                  <a:pt x="3552917" y="3794606"/>
                  <a:pt x="4010887" y="4337243"/>
                  <a:pt x="4457311" y="4849091"/>
                </a:cubicBezTo>
                <a:cubicBezTo>
                  <a:pt x="4903735" y="5360940"/>
                  <a:pt x="5542583" y="6488545"/>
                  <a:pt x="5542583" y="6488545"/>
                </a:cubicBezTo>
                <a:lnTo>
                  <a:pt x="5542583" y="6488545"/>
                </a:lnTo>
              </a:path>
            </a:pathLst>
          </a:cu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016335" y="38487"/>
            <a:ext cx="1403604" cy="5847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5956944" y="6240760"/>
            <a:ext cx="2101783" cy="731153"/>
          </a:xfrm>
          <a:prstGeom prst="left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49814" y="6179070"/>
            <a:ext cx="390571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Straighten valid cut</a:t>
            </a:r>
            <a:endParaRPr lang="en-US" sz="3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020757" y="-41835"/>
            <a:ext cx="390571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Straighten valid cut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73184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89995" y="348652"/>
            <a:ext cx="7877332" cy="3449032"/>
            <a:chOff x="489995" y="348652"/>
            <a:chExt cx="7877332" cy="3449032"/>
          </a:xfrm>
        </p:grpSpPr>
        <p:sp>
          <p:nvSpPr>
            <p:cNvPr id="86" name="Oval 85"/>
            <p:cNvSpPr/>
            <p:nvPr/>
          </p:nvSpPr>
          <p:spPr>
            <a:xfrm flipH="1">
              <a:off x="3480503" y="348652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>
              <a:stCxn id="47" idx="1"/>
            </p:cNvCxnSpPr>
            <p:nvPr/>
          </p:nvCxnSpPr>
          <p:spPr>
            <a:xfrm>
              <a:off x="1680016" y="1007449"/>
              <a:ext cx="1800487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497411" y="1726686"/>
              <a:ext cx="986319" cy="32902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7643805" y="684283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chemeClr val="accent1"/>
                  </a:solidFill>
                </a:rPr>
                <a:t>A</a:t>
              </a:r>
              <a:endParaRPr lang="en-US" sz="3600" b="1" dirty="0">
                <a:solidFill>
                  <a:schemeClr val="accent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836130" y="1330614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F0000"/>
                  </a:solidFill>
                </a:rPr>
                <a:t>v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836130" y="1860134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4F81BD"/>
                  </a:solidFill>
                </a:rPr>
                <a:t>B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863396" y="3151353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4F81BD"/>
                  </a:solidFill>
                </a:rPr>
                <a:t>C</a:t>
              </a:r>
              <a:endParaRPr lang="en-US" sz="3600" b="1" dirty="0">
                <a:solidFill>
                  <a:srgbClr val="4F81BD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928145" y="2619744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FF0000"/>
                  </a:solidFill>
                </a:rPr>
                <a:t>w</a:t>
              </a:r>
              <a:endParaRPr 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2" name="Oval 1"/>
            <p:cNvSpPr/>
            <p:nvPr/>
          </p:nvSpPr>
          <p:spPr>
            <a:xfrm flipH="1">
              <a:off x="4399665" y="1603508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 flipH="1">
              <a:off x="1471796" y="823680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 flipH="1">
              <a:off x="2057100" y="2413022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 flipH="1">
              <a:off x="6726788" y="2348046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1715741" y="1790286"/>
              <a:ext cx="2720823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>
              <a:spLocks noChangeAspect="1"/>
            </p:cNvSpPr>
            <p:nvPr/>
          </p:nvSpPr>
          <p:spPr>
            <a:xfrm flipH="1">
              <a:off x="872847" y="1927791"/>
              <a:ext cx="229401" cy="13716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4643610" y="1790286"/>
              <a:ext cx="3192520" cy="69848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4643610" y="2200760"/>
              <a:ext cx="3192520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1116792" y="2200760"/>
              <a:ext cx="3319772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489995" y="2200760"/>
              <a:ext cx="467483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2301045" y="2413022"/>
              <a:ext cx="2098620" cy="445342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643610" y="2413022"/>
              <a:ext cx="2083178" cy="323975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50" idx="2"/>
            </p:cNvCxnSpPr>
            <p:nvPr/>
          </p:nvCxnSpPr>
          <p:spPr>
            <a:xfrm>
              <a:off x="6970733" y="2975474"/>
              <a:ext cx="892663" cy="49103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endCxn id="47" idx="7"/>
            </p:cNvCxnSpPr>
            <p:nvPr/>
          </p:nvCxnSpPr>
          <p:spPr>
            <a:xfrm>
              <a:off x="489995" y="1007449"/>
              <a:ext cx="1017526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V="1">
              <a:off x="1116792" y="3040450"/>
              <a:ext cx="990988" cy="28611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489995" y="3069061"/>
              <a:ext cx="467483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2278376" y="2926370"/>
              <a:ext cx="4448412" cy="98207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48" idx="1"/>
              <a:endCxn id="86" idx="6"/>
            </p:cNvCxnSpPr>
            <p:nvPr/>
          </p:nvCxnSpPr>
          <p:spPr>
            <a:xfrm flipV="1">
              <a:off x="2265320" y="976080"/>
              <a:ext cx="1215183" cy="1620711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endCxn id="68" idx="1"/>
            </p:cNvCxnSpPr>
            <p:nvPr/>
          </p:nvCxnSpPr>
          <p:spPr>
            <a:xfrm>
              <a:off x="3724448" y="1007449"/>
              <a:ext cx="3919357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86" idx="2"/>
              <a:endCxn id="50" idx="7"/>
            </p:cNvCxnSpPr>
            <p:nvPr/>
          </p:nvCxnSpPr>
          <p:spPr>
            <a:xfrm>
              <a:off x="3724448" y="976080"/>
              <a:ext cx="3038065" cy="1555735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21202" y="3452058"/>
              <a:ext cx="1571623" cy="32051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863396" y="3151353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4F81BD"/>
                  </a:solidFill>
                </a:rPr>
                <a:t>C</a:t>
              </a:r>
              <a:endParaRPr lang="en-US" sz="3600" b="1" dirty="0">
                <a:solidFill>
                  <a:srgbClr val="4F81BD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V="1">
              <a:off x="2272562" y="3419133"/>
              <a:ext cx="4489951" cy="32925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935008" y="3419133"/>
              <a:ext cx="960315" cy="1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151282" y="3299391"/>
              <a:ext cx="0" cy="407711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841640" y="4525818"/>
            <a:ext cx="62155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Agent C starts by recording its state.</a:t>
            </a:r>
            <a:endParaRPr lang="en-US" sz="3200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12" idx="0"/>
          </p:cNvCxnSpPr>
          <p:nvPr/>
        </p:nvCxnSpPr>
        <p:spPr>
          <a:xfrm flipH="1" flipV="1">
            <a:off x="1102248" y="3667878"/>
            <a:ext cx="2847174" cy="8579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954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-1" y="4525818"/>
            <a:ext cx="91170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Because w’s state has been recorded,  and w is referenced in the next event, agent A records its own state and the state of all variables referenced in this event. So v’s state is recorded.</a:t>
            </a:r>
            <a:endParaRPr lang="en-US" sz="3200" dirty="0">
              <a:solidFill>
                <a:srgbClr val="00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89995" y="348652"/>
            <a:ext cx="7877332" cy="3449032"/>
            <a:chOff x="489995" y="348652"/>
            <a:chExt cx="7877332" cy="3449032"/>
          </a:xfrm>
        </p:grpSpPr>
        <p:grpSp>
          <p:nvGrpSpPr>
            <p:cNvPr id="177" name="Group 176"/>
            <p:cNvGrpSpPr/>
            <p:nvPr/>
          </p:nvGrpSpPr>
          <p:grpSpPr>
            <a:xfrm>
              <a:off x="489995" y="348652"/>
              <a:ext cx="7877332" cy="3449032"/>
              <a:chOff x="489995" y="348652"/>
              <a:chExt cx="7877332" cy="3449032"/>
            </a:xfrm>
          </p:grpSpPr>
          <p:sp>
            <p:nvSpPr>
              <p:cNvPr id="178" name="Oval 177"/>
              <p:cNvSpPr/>
              <p:nvPr/>
            </p:nvSpPr>
            <p:spPr>
              <a:xfrm flipH="1">
                <a:off x="3480503" y="348652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Straight Arrow Connector 178"/>
              <p:cNvCxnSpPr>
                <a:stCxn id="187" idx="1"/>
              </p:cNvCxnSpPr>
              <p:nvPr/>
            </p:nvCxnSpPr>
            <p:spPr>
              <a:xfrm>
                <a:off x="1680016" y="1007449"/>
                <a:ext cx="1800487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/>
              <p:cNvCxnSpPr/>
              <p:nvPr/>
            </p:nvCxnSpPr>
            <p:spPr>
              <a:xfrm flipV="1">
                <a:off x="497411" y="1726686"/>
                <a:ext cx="986319" cy="32902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1"/>
              <p:nvPr/>
            </p:nvSpPr>
            <p:spPr>
              <a:xfrm>
                <a:off x="7643805" y="684283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chemeClr val="accent1"/>
                    </a:solidFill>
                  </a:rPr>
                  <a:t>A</a:t>
                </a:r>
                <a:endParaRPr lang="en-US" sz="36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7836130" y="1330614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rgbClr val="FF0000"/>
                    </a:solidFill>
                  </a:rPr>
                  <a:t>v</a:t>
                </a: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7836130" y="1860134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rgbClr val="4F81BD"/>
                    </a:solidFill>
                  </a:rPr>
                  <a:t>B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7863396" y="3151353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4F81BD"/>
                    </a:solidFill>
                  </a:rPr>
                  <a:t>C</a:t>
                </a:r>
                <a:endParaRPr lang="en-US" sz="3600" b="1" dirty="0">
                  <a:solidFill>
                    <a:srgbClr val="4F81BD"/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7928145" y="2619744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FF0000"/>
                    </a:solidFill>
                  </a:rPr>
                  <a:t>w</a:t>
                </a:r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6" name="Oval 185"/>
              <p:cNvSpPr/>
              <p:nvPr/>
            </p:nvSpPr>
            <p:spPr>
              <a:xfrm flipH="1">
                <a:off x="4399665" y="1603508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 flipH="1">
                <a:off x="1471796" y="823680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 flipH="1">
                <a:off x="2057100" y="2413022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 flipH="1">
                <a:off x="6726788" y="2348046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0" name="Straight Arrow Connector 189"/>
              <p:cNvCxnSpPr/>
              <p:nvPr/>
            </p:nvCxnSpPr>
            <p:spPr>
              <a:xfrm>
                <a:off x="1715741" y="1790286"/>
                <a:ext cx="2720823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Oval 190"/>
              <p:cNvSpPr>
                <a:spLocks noChangeAspect="1"/>
              </p:cNvSpPr>
              <p:nvPr/>
            </p:nvSpPr>
            <p:spPr>
              <a:xfrm flipH="1">
                <a:off x="872847" y="1927791"/>
                <a:ext cx="229401" cy="137160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>
                <a:off x="4643610" y="1790286"/>
                <a:ext cx="3192520" cy="69848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>
                <a:off x="4643610" y="2200760"/>
                <a:ext cx="3192520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/>
              <p:nvPr/>
            </p:nvCxnSpPr>
            <p:spPr>
              <a:xfrm>
                <a:off x="1116792" y="2200760"/>
                <a:ext cx="3319772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/>
              <p:nvPr/>
            </p:nvCxnSpPr>
            <p:spPr>
              <a:xfrm>
                <a:off x="489995" y="2200760"/>
                <a:ext cx="467483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/>
              <p:nvPr/>
            </p:nvCxnSpPr>
            <p:spPr>
              <a:xfrm flipV="1">
                <a:off x="2301045" y="2413022"/>
                <a:ext cx="2098620" cy="445342"/>
              </a:xfrm>
              <a:prstGeom prst="straightConnector1">
                <a:avLst/>
              </a:prstGeom>
              <a:ln w="76200" cmpd="sng"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/>
              <p:nvPr/>
            </p:nvCxnSpPr>
            <p:spPr>
              <a:xfrm>
                <a:off x="4643610" y="2413022"/>
                <a:ext cx="2083178" cy="323975"/>
              </a:xfrm>
              <a:prstGeom prst="straightConnector1">
                <a:avLst/>
              </a:prstGeom>
              <a:ln w="76200" cmpd="sng"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/>
              <p:cNvCxnSpPr>
                <a:stCxn id="189" idx="2"/>
              </p:cNvCxnSpPr>
              <p:nvPr/>
            </p:nvCxnSpPr>
            <p:spPr>
              <a:xfrm>
                <a:off x="6970733" y="2975474"/>
                <a:ext cx="892663" cy="49103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>
                <a:endCxn id="187" idx="7"/>
              </p:cNvCxnSpPr>
              <p:nvPr/>
            </p:nvCxnSpPr>
            <p:spPr>
              <a:xfrm>
                <a:off x="489995" y="1007449"/>
                <a:ext cx="1017526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 flipV="1">
                <a:off x="1116792" y="3040450"/>
                <a:ext cx="990988" cy="28611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/>
              <p:cNvCxnSpPr/>
              <p:nvPr/>
            </p:nvCxnSpPr>
            <p:spPr>
              <a:xfrm>
                <a:off x="489995" y="3069061"/>
                <a:ext cx="467483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/>
              <p:cNvCxnSpPr/>
              <p:nvPr/>
            </p:nvCxnSpPr>
            <p:spPr>
              <a:xfrm flipV="1">
                <a:off x="2278376" y="2926370"/>
                <a:ext cx="4448412" cy="98207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/>
              <p:cNvCxnSpPr>
                <a:stCxn id="188" idx="1"/>
                <a:endCxn id="178" idx="6"/>
              </p:cNvCxnSpPr>
              <p:nvPr/>
            </p:nvCxnSpPr>
            <p:spPr>
              <a:xfrm flipV="1">
                <a:off x="2265320" y="976080"/>
                <a:ext cx="1215183" cy="1620711"/>
              </a:xfrm>
              <a:prstGeom prst="straightConnector1">
                <a:avLst/>
              </a:prstGeom>
              <a:ln w="76200" cmpd="sng"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/>
              <p:cNvCxnSpPr>
                <a:endCxn id="181" idx="1"/>
              </p:cNvCxnSpPr>
              <p:nvPr/>
            </p:nvCxnSpPr>
            <p:spPr>
              <a:xfrm>
                <a:off x="3724448" y="1007449"/>
                <a:ext cx="3919357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/>
              <p:cNvCxnSpPr>
                <a:stCxn id="178" idx="2"/>
                <a:endCxn id="189" idx="7"/>
              </p:cNvCxnSpPr>
              <p:nvPr/>
            </p:nvCxnSpPr>
            <p:spPr>
              <a:xfrm>
                <a:off x="3724448" y="976080"/>
                <a:ext cx="3038065" cy="1555735"/>
              </a:xfrm>
              <a:prstGeom prst="straightConnector1">
                <a:avLst/>
              </a:prstGeom>
              <a:ln w="76200" cmpd="sng"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/>
              <p:cNvCxnSpPr/>
              <p:nvPr/>
            </p:nvCxnSpPr>
            <p:spPr>
              <a:xfrm>
                <a:off x="521202" y="3452058"/>
                <a:ext cx="1571623" cy="32051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TextBox 206"/>
              <p:cNvSpPr txBox="1"/>
              <p:nvPr/>
            </p:nvSpPr>
            <p:spPr>
              <a:xfrm>
                <a:off x="7863396" y="3151353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4F81BD"/>
                    </a:solidFill>
                  </a:rPr>
                  <a:t>C</a:t>
                </a:r>
                <a:endParaRPr lang="en-US" sz="3600" b="1" dirty="0">
                  <a:solidFill>
                    <a:srgbClr val="4F81BD"/>
                  </a:solidFill>
                </a:endParaRPr>
              </a:p>
            </p:txBody>
          </p:sp>
          <p:cxnSp>
            <p:nvCxnSpPr>
              <p:cNvPr id="208" name="Straight Arrow Connector 207"/>
              <p:cNvCxnSpPr/>
              <p:nvPr/>
            </p:nvCxnSpPr>
            <p:spPr>
              <a:xfrm flipV="1">
                <a:off x="2272562" y="3419133"/>
                <a:ext cx="4489951" cy="32925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/>
              <p:cNvCxnSpPr/>
              <p:nvPr/>
            </p:nvCxnSpPr>
            <p:spPr>
              <a:xfrm>
                <a:off x="6935008" y="3419133"/>
                <a:ext cx="960315" cy="1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1151282" y="3299391"/>
                <a:ext cx="0" cy="407711"/>
              </a:xfrm>
              <a:prstGeom prst="line">
                <a:avLst/>
              </a:prstGeom>
              <a:ln w="762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1" name="Straight Connector 210"/>
            <p:cNvCxnSpPr/>
            <p:nvPr/>
          </p:nvCxnSpPr>
          <p:spPr>
            <a:xfrm>
              <a:off x="1619813" y="2811276"/>
              <a:ext cx="0" cy="407711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536494" y="772224"/>
              <a:ext cx="0" cy="407711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542281" y="1522830"/>
              <a:ext cx="0" cy="407711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Arrow Connector 3"/>
          <p:cNvCxnSpPr>
            <a:stCxn id="95" idx="0"/>
          </p:cNvCxnSpPr>
          <p:nvPr/>
        </p:nvCxnSpPr>
        <p:spPr>
          <a:xfrm flipH="1" flipV="1">
            <a:off x="2542281" y="1179935"/>
            <a:ext cx="2016225" cy="33458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2542281" y="1790286"/>
            <a:ext cx="2168626" cy="288793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002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5879</TotalTime>
  <Words>787</Words>
  <Application>Microsoft Macintosh PowerPoint</Application>
  <PresentationFormat>On-screen Show (4:3)</PresentationFormat>
  <Paragraphs>314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 Kanianthra Mani Chandy</dc:creator>
  <cp:lastModifiedBy>Mani  Kanianthra Mani Chandy</cp:lastModifiedBy>
  <cp:revision>35</cp:revision>
  <dcterms:created xsi:type="dcterms:W3CDTF">2021-07-28T18:33:11Z</dcterms:created>
  <dcterms:modified xsi:type="dcterms:W3CDTF">2021-08-14T01:12:11Z</dcterms:modified>
</cp:coreProperties>
</file>