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57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2" d="100"/>
          <a:sy n="62" d="100"/>
        </p:scale>
        <p:origin x="-1224" y="-112"/>
      </p:cViewPr>
      <p:guideLst>
        <p:guide orient="horz" pos="3990"/>
        <p:guide pos="57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C3F-FC8F-7D45-B528-59BB7EA8BD8F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2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C3F-FC8F-7D45-B528-59BB7EA8BD8F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6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C3F-FC8F-7D45-B528-59BB7EA8BD8F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1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C3F-FC8F-7D45-B528-59BB7EA8BD8F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1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C3F-FC8F-7D45-B528-59BB7EA8BD8F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3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C3F-FC8F-7D45-B528-59BB7EA8BD8F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0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C3F-FC8F-7D45-B528-59BB7EA8BD8F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2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C3F-FC8F-7D45-B528-59BB7EA8BD8F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2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C3F-FC8F-7D45-B528-59BB7EA8BD8F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7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C3F-FC8F-7D45-B528-59BB7EA8BD8F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6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C3F-FC8F-7D45-B528-59BB7EA8BD8F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C6C3F-FC8F-7D45-B528-59BB7EA8BD8F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1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417361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59303" y="1869181"/>
            <a:ext cx="3076319" cy="238582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28383" y="1844407"/>
            <a:ext cx="3469802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35622" y="1844407"/>
            <a:ext cx="2128384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417361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951120" y="1259631"/>
            <a:ext cx="0" cy="3856477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61766" y="1869181"/>
            <a:ext cx="480871" cy="23866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30727" y="3173864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101480" y="3338444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046" y="2881476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98185" y="275366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98185" y="676481"/>
            <a:ext cx="321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A</a:t>
            </a:r>
            <a:endParaRPr lang="en-US" sz="2800" b="1" dirty="0"/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>
            <a:off x="6992156" y="1199701"/>
            <a:ext cx="213112" cy="6694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70034" y="4885275"/>
            <a:ext cx="3197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B</a:t>
            </a:r>
            <a:endParaRPr lang="en-US" sz="2800" b="1" dirty="0"/>
          </a:p>
        </p:txBody>
      </p:sp>
      <p:cxnSp>
        <p:nvCxnSpPr>
          <p:cNvPr id="42" name="Straight Arrow Connector 41"/>
          <p:cNvCxnSpPr>
            <a:stCxn id="40" idx="0"/>
          </p:cNvCxnSpPr>
          <p:nvPr/>
        </p:nvCxnSpPr>
        <p:spPr>
          <a:xfrm flipV="1">
            <a:off x="6768965" y="4198387"/>
            <a:ext cx="223191" cy="6868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9535" y="5761806"/>
            <a:ext cx="5198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 m</a:t>
            </a:r>
            <a:r>
              <a:rPr lang="en-US" sz="2800" b="1" baseline="-25000" dirty="0" smtClean="0"/>
              <a:t>0 </a:t>
            </a:r>
            <a:r>
              <a:rPr lang="en-US" sz="2800" b="1" dirty="0" smtClean="0"/>
              <a:t>received at this point</a:t>
            </a:r>
            <a:endParaRPr lang="en-US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78856" y="261610"/>
            <a:ext cx="4568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 m</a:t>
            </a:r>
            <a:r>
              <a:rPr lang="en-US" sz="2800" b="1" baseline="-25000" dirty="0" smtClean="0"/>
              <a:t>0 </a:t>
            </a:r>
            <a:r>
              <a:rPr lang="en-US" sz="2800" b="1" dirty="0" smtClean="0"/>
              <a:t>sent at this point</a:t>
            </a:r>
            <a:endParaRPr lang="en-US" sz="2800" b="1" dirty="0"/>
          </a:p>
        </p:txBody>
      </p:sp>
      <p:cxnSp>
        <p:nvCxnSpPr>
          <p:cNvPr id="48" name="Straight Arrow Connector 47"/>
          <p:cNvCxnSpPr>
            <a:stCxn id="44" idx="2"/>
          </p:cNvCxnSpPr>
          <p:nvPr/>
        </p:nvCxnSpPr>
        <p:spPr>
          <a:xfrm flipH="1">
            <a:off x="661766" y="784830"/>
            <a:ext cx="1801525" cy="105957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0"/>
          </p:cNvCxnSpPr>
          <p:nvPr/>
        </p:nvCxnSpPr>
        <p:spPr>
          <a:xfrm flipH="1" flipV="1">
            <a:off x="1142637" y="4202686"/>
            <a:ext cx="1856223" cy="15591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988930" y="4202686"/>
            <a:ext cx="415498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T</a:t>
            </a:r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2733708" y="2881244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2760330" y="2121331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45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10615" y="330039"/>
            <a:ext cx="3469799" cy="1718562"/>
            <a:chOff x="410615" y="330039"/>
            <a:chExt cx="3469799" cy="1718562"/>
          </a:xfrm>
        </p:grpSpPr>
        <p:sp>
          <p:nvSpPr>
            <p:cNvPr id="3" name="Oval 2"/>
            <p:cNvSpPr/>
            <p:nvPr/>
          </p:nvSpPr>
          <p:spPr>
            <a:xfrm>
              <a:off x="2966014" y="1134200"/>
              <a:ext cx="914400" cy="914400"/>
            </a:xfrm>
            <a:prstGeom prst="ellipse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FFFFFF"/>
                  </a:solidFill>
                </a:rPr>
                <a:t>B</a:t>
              </a:r>
            </a:p>
          </p:txBody>
        </p:sp>
        <p:sp>
          <p:nvSpPr>
            <p:cNvPr id="4" name="Oval 3"/>
            <p:cNvSpPr/>
            <p:nvPr/>
          </p:nvSpPr>
          <p:spPr>
            <a:xfrm>
              <a:off x="410615" y="1134201"/>
              <a:ext cx="914400" cy="914400"/>
            </a:xfrm>
            <a:prstGeom prst="ellipse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A</a:t>
              </a:r>
            </a:p>
          </p:txBody>
        </p:sp>
        <p:cxnSp>
          <p:nvCxnSpPr>
            <p:cNvPr id="8" name="Straight Arrow Connector 7"/>
            <p:cNvCxnSpPr>
              <a:stCxn id="3" idx="2"/>
              <a:endCxn id="4" idx="6"/>
            </p:cNvCxnSpPr>
            <p:nvPr/>
          </p:nvCxnSpPr>
          <p:spPr>
            <a:xfrm flipH="1">
              <a:off x="1325015" y="1591400"/>
              <a:ext cx="1640999" cy="1"/>
            </a:xfrm>
            <a:prstGeom prst="straightConnector1">
              <a:avLst/>
            </a:prstGeom>
            <a:ln w="7620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4" idx="4"/>
              <a:endCxn id="3" idx="4"/>
            </p:cNvCxnSpPr>
            <p:nvPr/>
          </p:nvCxnSpPr>
          <p:spPr>
            <a:xfrm rot="5400000" flipH="1" flipV="1">
              <a:off x="2145513" y="770901"/>
              <a:ext cx="1" cy="2555399"/>
            </a:xfrm>
            <a:prstGeom prst="curvedConnector3">
              <a:avLst>
                <a:gd name="adj1" fmla="val -22860000000"/>
              </a:avLst>
            </a:prstGeom>
            <a:ln w="7620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43057" y="330039"/>
              <a:ext cx="4068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x</a:t>
              </a:r>
              <a:endParaRPr lang="en-US" sz="4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40970" y="1340714"/>
              <a:ext cx="4168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y</a:t>
              </a:r>
              <a:endParaRPr lang="en-US" sz="4000" dirty="0"/>
            </a:p>
          </p:txBody>
        </p:sp>
        <p:cxnSp>
          <p:nvCxnSpPr>
            <p:cNvPr id="22" name="Curved Connector 21"/>
            <p:cNvCxnSpPr>
              <a:stCxn id="3" idx="1"/>
              <a:endCxn id="4" idx="7"/>
            </p:cNvCxnSpPr>
            <p:nvPr/>
          </p:nvCxnSpPr>
          <p:spPr>
            <a:xfrm rot="16200000" flipH="1" flipV="1">
              <a:off x="2145514" y="313700"/>
              <a:ext cx="1" cy="1908821"/>
            </a:xfrm>
            <a:prstGeom prst="curvedConnector3">
              <a:avLst>
                <a:gd name="adj1" fmla="val -36251100000"/>
              </a:avLst>
            </a:prstGeom>
            <a:ln w="76200" cmpd="sng"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309091" y="407526"/>
              <a:ext cx="613128" cy="420266"/>
              <a:chOff x="5941501" y="540172"/>
              <a:chExt cx="613128" cy="42026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941501" y="540172"/>
                <a:ext cx="613128" cy="4202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5941501" y="540172"/>
                <a:ext cx="306564" cy="2043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6248065" y="540172"/>
                <a:ext cx="306564" cy="2043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3099925" y="350306"/>
              <a:ext cx="6804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M0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834036" y="0"/>
            <a:ext cx="3862452" cy="1902685"/>
            <a:chOff x="370514" y="2390671"/>
            <a:chExt cx="3862452" cy="1902685"/>
          </a:xfrm>
        </p:grpSpPr>
        <p:sp>
          <p:nvSpPr>
            <p:cNvPr id="32" name="Oval 31"/>
            <p:cNvSpPr/>
            <p:nvPr/>
          </p:nvSpPr>
          <p:spPr>
            <a:xfrm>
              <a:off x="2925913" y="3378955"/>
              <a:ext cx="914400" cy="914400"/>
            </a:xfrm>
            <a:prstGeom prst="ellipse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FFFFFF"/>
                  </a:solidFill>
                </a:rPr>
                <a:t>B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370514" y="3378956"/>
              <a:ext cx="914400" cy="914400"/>
            </a:xfrm>
            <a:prstGeom prst="ellipse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A</a:t>
              </a:r>
            </a:p>
          </p:txBody>
        </p:sp>
        <p:cxnSp>
          <p:nvCxnSpPr>
            <p:cNvPr id="34" name="Straight Arrow Connector 33"/>
            <p:cNvCxnSpPr>
              <a:stCxn id="32" idx="2"/>
              <a:endCxn id="33" idx="6"/>
            </p:cNvCxnSpPr>
            <p:nvPr/>
          </p:nvCxnSpPr>
          <p:spPr>
            <a:xfrm flipH="1">
              <a:off x="1284914" y="3836155"/>
              <a:ext cx="1640999" cy="1"/>
            </a:xfrm>
            <a:prstGeom prst="straightConnector1">
              <a:avLst/>
            </a:prstGeom>
            <a:ln w="7620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>
              <a:stCxn id="33" idx="4"/>
              <a:endCxn id="32" idx="4"/>
            </p:cNvCxnSpPr>
            <p:nvPr/>
          </p:nvCxnSpPr>
          <p:spPr>
            <a:xfrm rot="5400000" flipH="1" flipV="1">
              <a:off x="2105412" y="3015656"/>
              <a:ext cx="1" cy="2555399"/>
            </a:xfrm>
            <a:prstGeom prst="curvedConnector3">
              <a:avLst>
                <a:gd name="adj1" fmla="val -22860000000"/>
              </a:avLst>
            </a:prstGeom>
            <a:ln w="7620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02956" y="2574794"/>
              <a:ext cx="4068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x</a:t>
              </a:r>
              <a:endParaRPr lang="en-US" sz="4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00869" y="3585469"/>
              <a:ext cx="4168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y</a:t>
              </a:r>
              <a:endParaRPr lang="en-US" sz="4000" dirty="0"/>
            </a:p>
          </p:txBody>
        </p:sp>
        <p:cxnSp>
          <p:nvCxnSpPr>
            <p:cNvPr id="41" name="Curved Connector 40"/>
            <p:cNvCxnSpPr>
              <a:stCxn id="32" idx="1"/>
              <a:endCxn id="33" idx="7"/>
            </p:cNvCxnSpPr>
            <p:nvPr/>
          </p:nvCxnSpPr>
          <p:spPr>
            <a:xfrm rot="16200000" flipH="1" flipV="1">
              <a:off x="2105413" y="2558455"/>
              <a:ext cx="1" cy="1908821"/>
            </a:xfrm>
            <a:prstGeom prst="curvedConnector3">
              <a:avLst>
                <a:gd name="adj1" fmla="val -36251100000"/>
              </a:avLst>
            </a:prstGeom>
            <a:ln w="76200" cmpd="sng"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2268990" y="2652281"/>
              <a:ext cx="613128" cy="420266"/>
              <a:chOff x="5941501" y="540172"/>
              <a:chExt cx="613128" cy="42026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941501" y="540172"/>
                <a:ext cx="613128" cy="4202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5941501" y="540172"/>
                <a:ext cx="306564" cy="2043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6248065" y="540172"/>
                <a:ext cx="306564" cy="2043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2843412" y="2390671"/>
              <a:ext cx="6804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M0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114826" y="3375336"/>
              <a:ext cx="613128" cy="420266"/>
              <a:chOff x="5941501" y="540172"/>
              <a:chExt cx="613128" cy="420266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941501" y="540172"/>
                <a:ext cx="613128" cy="4202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5941501" y="540172"/>
                <a:ext cx="306564" cy="2043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6248065" y="540172"/>
                <a:ext cx="306564" cy="2043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3552471" y="2856671"/>
              <a:ext cx="6804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M1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64" idx="1"/>
              <a:endCxn id="61" idx="3"/>
            </p:cNvCxnSpPr>
            <p:nvPr/>
          </p:nvCxnSpPr>
          <p:spPr>
            <a:xfrm flipH="1">
              <a:off x="2727954" y="3118281"/>
              <a:ext cx="824517" cy="467188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694" y="2959500"/>
            <a:ext cx="4243000" cy="2467274"/>
            <a:chOff x="100804" y="3470596"/>
            <a:chExt cx="4243000" cy="2467274"/>
          </a:xfrm>
        </p:grpSpPr>
        <p:grpSp>
          <p:nvGrpSpPr>
            <p:cNvPr id="78" name="Group 77"/>
            <p:cNvGrpSpPr/>
            <p:nvPr/>
          </p:nvGrpSpPr>
          <p:grpSpPr>
            <a:xfrm>
              <a:off x="493657" y="3554802"/>
              <a:ext cx="3850147" cy="1788712"/>
              <a:chOff x="370514" y="4703888"/>
              <a:chExt cx="3850147" cy="1788712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70514" y="4703888"/>
                <a:ext cx="3469799" cy="1718562"/>
                <a:chOff x="410615" y="330039"/>
                <a:chExt cx="3469799" cy="1718562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2966014" y="1134200"/>
                  <a:ext cx="914400" cy="914400"/>
                </a:xfrm>
                <a:prstGeom prst="ellipse">
                  <a:avLst/>
                </a:prstGeom>
                <a:solidFill>
                  <a:srgbClr val="3366FF"/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b="1" dirty="0">
                      <a:solidFill>
                        <a:srgbClr val="FFFFFF"/>
                      </a:solidFill>
                    </a:rPr>
                    <a:t>B</a:t>
                  </a:r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410615" y="1134201"/>
                  <a:ext cx="914400" cy="914400"/>
                </a:xfrm>
                <a:prstGeom prst="ellipse">
                  <a:avLst/>
                </a:prstGeom>
                <a:solidFill>
                  <a:srgbClr val="3366FF"/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b="1" dirty="0">
                      <a:solidFill>
                        <a:schemeClr val="bg1"/>
                      </a:solidFill>
                    </a:rPr>
                    <a:t>A</a:t>
                  </a:r>
                </a:p>
              </p:txBody>
            </p:sp>
            <p:cxnSp>
              <p:nvCxnSpPr>
                <p:cNvPr id="50" name="Straight Arrow Connector 49"/>
                <p:cNvCxnSpPr>
                  <a:stCxn id="48" idx="2"/>
                  <a:endCxn id="49" idx="6"/>
                </p:cNvCxnSpPr>
                <p:nvPr/>
              </p:nvCxnSpPr>
              <p:spPr>
                <a:xfrm flipH="1">
                  <a:off x="1325015" y="1591400"/>
                  <a:ext cx="1640999" cy="1"/>
                </a:xfrm>
                <a:prstGeom prst="straightConnector1">
                  <a:avLst/>
                </a:prstGeom>
                <a:ln w="76200" cmpd="sng"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urved Connector 50"/>
                <p:cNvCxnSpPr>
                  <a:stCxn id="49" idx="4"/>
                  <a:endCxn id="48" idx="4"/>
                </p:cNvCxnSpPr>
                <p:nvPr/>
              </p:nvCxnSpPr>
              <p:spPr>
                <a:xfrm rot="5400000" flipH="1" flipV="1">
                  <a:off x="2145513" y="770901"/>
                  <a:ext cx="1" cy="2555399"/>
                </a:xfrm>
                <a:prstGeom prst="curvedConnector3">
                  <a:avLst>
                    <a:gd name="adj1" fmla="val -22860000000"/>
                  </a:avLst>
                </a:prstGeom>
                <a:ln w="76200" cmpd="sng"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/>
                <p:cNvSpPr txBox="1"/>
                <p:nvPr/>
              </p:nvSpPr>
              <p:spPr>
                <a:xfrm>
                  <a:off x="943057" y="330039"/>
                  <a:ext cx="40683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 smtClean="0"/>
                    <a:t>x</a:t>
                  </a:r>
                  <a:endParaRPr lang="en-US" sz="4000" dirty="0"/>
                </a:p>
              </p:txBody>
            </p:sp>
            <p:cxnSp>
              <p:nvCxnSpPr>
                <p:cNvPr id="54" name="Curved Connector 53"/>
                <p:cNvCxnSpPr>
                  <a:stCxn id="48" idx="1"/>
                  <a:endCxn id="49" idx="7"/>
                </p:cNvCxnSpPr>
                <p:nvPr/>
              </p:nvCxnSpPr>
              <p:spPr>
                <a:xfrm rot="16200000" flipH="1" flipV="1">
                  <a:off x="2145514" y="313700"/>
                  <a:ext cx="1" cy="1908821"/>
                </a:xfrm>
                <a:prstGeom prst="curvedConnector3">
                  <a:avLst>
                    <a:gd name="adj1" fmla="val -36251100000"/>
                  </a:avLst>
                </a:prstGeom>
                <a:ln w="76200" cmpd="sng">
                  <a:solidFill>
                    <a:srgbClr val="3366FF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Group 54"/>
                <p:cNvGrpSpPr/>
                <p:nvPr/>
              </p:nvGrpSpPr>
              <p:grpSpPr>
                <a:xfrm>
                  <a:off x="2309091" y="407526"/>
                  <a:ext cx="613128" cy="420266"/>
                  <a:chOff x="5941501" y="540172"/>
                  <a:chExt cx="613128" cy="420266"/>
                </a:xfrm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5941501" y="540172"/>
                    <a:ext cx="613128" cy="420266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5941501" y="540172"/>
                    <a:ext cx="306564" cy="20439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V="1">
                    <a:off x="6248065" y="540172"/>
                    <a:ext cx="306564" cy="20439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TextBox 55"/>
                <p:cNvSpPr txBox="1"/>
                <p:nvPr/>
              </p:nvSpPr>
              <p:spPr>
                <a:xfrm>
                  <a:off x="2883513" y="350306"/>
                  <a:ext cx="68049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M0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1376331" y="5482372"/>
                <a:ext cx="613128" cy="420266"/>
                <a:chOff x="5941501" y="540172"/>
                <a:chExt cx="613128" cy="420266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5941501" y="540172"/>
                  <a:ext cx="613128" cy="42026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5941501" y="540172"/>
                  <a:ext cx="306564" cy="20439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6248065" y="540172"/>
                  <a:ext cx="306564" cy="20439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/>
              <p:cNvGrpSpPr/>
              <p:nvPr/>
            </p:nvGrpSpPr>
            <p:grpSpPr>
              <a:xfrm>
                <a:off x="2230284" y="5536638"/>
                <a:ext cx="613128" cy="420266"/>
                <a:chOff x="5941501" y="540172"/>
                <a:chExt cx="613128" cy="420266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5941501" y="540172"/>
                  <a:ext cx="613128" cy="42026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5941501" y="540172"/>
                  <a:ext cx="306564" cy="20439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6248065" y="540172"/>
                  <a:ext cx="306564" cy="20439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/>
              <p:cNvSpPr txBox="1"/>
              <p:nvPr/>
            </p:nvSpPr>
            <p:spPr>
              <a:xfrm>
                <a:off x="3540166" y="4896205"/>
                <a:ext cx="6804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</a:rPr>
                  <a:t>M1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4" name="Straight Arrow Connector 73"/>
              <p:cNvCxnSpPr>
                <a:stCxn id="73" idx="1"/>
                <a:endCxn id="66" idx="0"/>
              </p:cNvCxnSpPr>
              <p:nvPr/>
            </p:nvCxnSpPr>
            <p:spPr>
              <a:xfrm flipH="1">
                <a:off x="1682895" y="5157815"/>
                <a:ext cx="1857271" cy="32455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2309091" y="5969380"/>
                <a:ext cx="6804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</a:rPr>
                  <a:t>M2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100804" y="3470596"/>
              <a:ext cx="4182363" cy="2467274"/>
            </a:xfrm>
            <a:prstGeom prst="rect">
              <a:avLst/>
            </a:prstGeom>
            <a:noFill/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97423" y="234329"/>
            <a:ext cx="4182363" cy="2467274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826000" y="234329"/>
            <a:ext cx="4182363" cy="2467274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856926" y="2969027"/>
            <a:ext cx="4182363" cy="2467274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5199425" y="3043706"/>
            <a:ext cx="3469799" cy="1718562"/>
            <a:chOff x="410615" y="330039"/>
            <a:chExt cx="3469799" cy="1718562"/>
          </a:xfrm>
        </p:grpSpPr>
        <p:sp>
          <p:nvSpPr>
            <p:cNvPr id="97" name="Oval 96"/>
            <p:cNvSpPr/>
            <p:nvPr/>
          </p:nvSpPr>
          <p:spPr>
            <a:xfrm>
              <a:off x="2966014" y="1134200"/>
              <a:ext cx="914400" cy="914400"/>
            </a:xfrm>
            <a:prstGeom prst="ellipse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FFFFFF"/>
                  </a:solidFill>
                </a:rPr>
                <a:t>B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410615" y="1134201"/>
              <a:ext cx="914400" cy="914400"/>
            </a:xfrm>
            <a:prstGeom prst="ellipse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A</a:t>
              </a:r>
            </a:p>
          </p:txBody>
        </p:sp>
        <p:cxnSp>
          <p:nvCxnSpPr>
            <p:cNvPr id="99" name="Straight Arrow Connector 98"/>
            <p:cNvCxnSpPr>
              <a:stCxn id="97" idx="2"/>
              <a:endCxn id="98" idx="6"/>
            </p:cNvCxnSpPr>
            <p:nvPr/>
          </p:nvCxnSpPr>
          <p:spPr>
            <a:xfrm flipH="1">
              <a:off x="1325015" y="1591400"/>
              <a:ext cx="1640999" cy="1"/>
            </a:xfrm>
            <a:prstGeom prst="straightConnector1">
              <a:avLst/>
            </a:prstGeom>
            <a:ln w="7620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urved Connector 99"/>
            <p:cNvCxnSpPr>
              <a:stCxn id="98" idx="4"/>
              <a:endCxn id="97" idx="4"/>
            </p:cNvCxnSpPr>
            <p:nvPr/>
          </p:nvCxnSpPr>
          <p:spPr>
            <a:xfrm rot="5400000" flipH="1" flipV="1">
              <a:off x="2145513" y="770901"/>
              <a:ext cx="1" cy="2555399"/>
            </a:xfrm>
            <a:prstGeom prst="curvedConnector3">
              <a:avLst>
                <a:gd name="adj1" fmla="val -22860000000"/>
              </a:avLst>
            </a:prstGeom>
            <a:ln w="7620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943057" y="330039"/>
              <a:ext cx="4068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x</a:t>
              </a:r>
              <a:endParaRPr lang="en-US" sz="4000" dirty="0"/>
            </a:p>
          </p:txBody>
        </p:sp>
        <p:cxnSp>
          <p:nvCxnSpPr>
            <p:cNvPr id="102" name="Curved Connector 101"/>
            <p:cNvCxnSpPr>
              <a:stCxn id="97" idx="1"/>
              <a:endCxn id="98" idx="7"/>
            </p:cNvCxnSpPr>
            <p:nvPr/>
          </p:nvCxnSpPr>
          <p:spPr>
            <a:xfrm rot="16200000" flipH="1" flipV="1">
              <a:off x="2145514" y="313700"/>
              <a:ext cx="1" cy="1908821"/>
            </a:xfrm>
            <a:prstGeom prst="curvedConnector3">
              <a:avLst>
                <a:gd name="adj1" fmla="val -36251100000"/>
              </a:avLst>
            </a:prstGeom>
            <a:ln w="76200" cmpd="sng"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2309091" y="407526"/>
              <a:ext cx="613128" cy="420266"/>
              <a:chOff x="5941501" y="540172"/>
              <a:chExt cx="613128" cy="420266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5941501" y="540172"/>
                <a:ext cx="613128" cy="4202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5941501" y="540172"/>
                <a:ext cx="306564" cy="2043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6248065" y="540172"/>
                <a:ext cx="306564" cy="2043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/>
            <p:cNvSpPr txBox="1"/>
            <p:nvPr/>
          </p:nvSpPr>
          <p:spPr>
            <a:xfrm>
              <a:off x="2883513" y="350306"/>
              <a:ext cx="6804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M0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048060" y="3829611"/>
            <a:ext cx="613128" cy="420266"/>
            <a:chOff x="5941501" y="540172"/>
            <a:chExt cx="613128" cy="420266"/>
          </a:xfrm>
        </p:grpSpPr>
        <p:sp>
          <p:nvSpPr>
            <p:cNvPr id="91" name="Rectangle 90"/>
            <p:cNvSpPr/>
            <p:nvPr/>
          </p:nvSpPr>
          <p:spPr>
            <a:xfrm>
              <a:off x="5941501" y="540172"/>
              <a:ext cx="613128" cy="4202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5941501" y="540172"/>
              <a:ext cx="306564" cy="2043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6248065" y="540172"/>
              <a:ext cx="306564" cy="2043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7091855" y="4172342"/>
            <a:ext cx="680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831237" y="1940380"/>
            <a:ext cx="470652" cy="769441"/>
          </a:xfrm>
          <a:prstGeom prst="rect">
            <a:avLst/>
          </a:prstGeom>
          <a:solidFill>
            <a:srgbClr val="FFFF00"/>
          </a:solidFill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9576474" y="1445326"/>
            <a:ext cx="184666" cy="369332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8524925" y="1940380"/>
            <a:ext cx="470652" cy="769441"/>
          </a:xfrm>
          <a:prstGeom prst="rect">
            <a:avLst/>
          </a:prstGeom>
          <a:solidFill>
            <a:srgbClr val="FFFF00"/>
          </a:solidFill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803310" y="4687299"/>
            <a:ext cx="470652" cy="769441"/>
          </a:xfrm>
          <a:prstGeom prst="rect">
            <a:avLst/>
          </a:prstGeom>
          <a:solidFill>
            <a:srgbClr val="FFFF00"/>
          </a:solidFill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3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555391" y="4666860"/>
            <a:ext cx="470652" cy="769441"/>
          </a:xfrm>
          <a:prstGeom prst="rect">
            <a:avLst/>
          </a:prstGeom>
          <a:solidFill>
            <a:srgbClr val="FFFF00"/>
          </a:solidFill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4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07911" y="5753283"/>
            <a:ext cx="8792942" cy="95410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Messages on different channels may overtake each other.</a:t>
            </a:r>
          </a:p>
          <a:p>
            <a:pPr algn="ctr"/>
            <a:r>
              <a:rPr lang="en-US" sz="2800" b="1" dirty="0" smtClean="0"/>
              <a:t>Messages on the same channel are delivered in order.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4386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497563" y="210601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>
            <a:spLocks noChangeAspect="1"/>
          </p:cNvSpPr>
          <p:nvPr/>
        </p:nvSpPr>
        <p:spPr>
          <a:xfrm>
            <a:off x="1268976" y="1977523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881204" y="200624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4728770" y="200624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282605" y="202148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5" idx="3"/>
          </p:cNvCxnSpPr>
          <p:nvPr/>
        </p:nvCxnSpPr>
        <p:spPr>
          <a:xfrm flipV="1">
            <a:off x="671576" y="2211670"/>
            <a:ext cx="637573" cy="86759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0"/>
          </p:cNvCxnSpPr>
          <p:nvPr/>
        </p:nvCxnSpPr>
        <p:spPr>
          <a:xfrm flipV="1">
            <a:off x="1406136" y="1385753"/>
            <a:ext cx="652277" cy="59177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1503123" y="2211670"/>
            <a:ext cx="350914" cy="867596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4"/>
          </p:cNvCxnSpPr>
          <p:nvPr/>
        </p:nvCxnSpPr>
        <p:spPr>
          <a:xfrm flipV="1">
            <a:off x="2517951" y="2280565"/>
            <a:ext cx="500413" cy="79870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4"/>
          </p:cNvCxnSpPr>
          <p:nvPr/>
        </p:nvCxnSpPr>
        <p:spPr>
          <a:xfrm>
            <a:off x="4865930" y="2280565"/>
            <a:ext cx="491695" cy="798701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0"/>
          </p:cNvCxnSpPr>
          <p:nvPr/>
        </p:nvCxnSpPr>
        <p:spPr>
          <a:xfrm flipV="1">
            <a:off x="4865930" y="1422916"/>
            <a:ext cx="652277" cy="583329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5"/>
          </p:cNvCxnSpPr>
          <p:nvPr/>
        </p:nvCxnSpPr>
        <p:spPr>
          <a:xfrm>
            <a:off x="4962917" y="2240392"/>
            <a:ext cx="949443" cy="72208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2216" y="4495394"/>
            <a:ext cx="2928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Incoming message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34" idx="0"/>
          </p:cNvCxnSpPr>
          <p:nvPr/>
        </p:nvCxnSpPr>
        <p:spPr>
          <a:xfrm flipV="1">
            <a:off x="1976407" y="2962472"/>
            <a:ext cx="541544" cy="15329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0"/>
          </p:cNvCxnSpPr>
          <p:nvPr/>
        </p:nvCxnSpPr>
        <p:spPr>
          <a:xfrm flipH="1" flipV="1">
            <a:off x="861353" y="2962472"/>
            <a:ext cx="1115054" cy="15329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35062" y="470471"/>
            <a:ext cx="2927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Outgoing message</a:t>
            </a:r>
            <a:endParaRPr lang="en-US" sz="2800" b="1" dirty="0">
              <a:solidFill>
                <a:srgbClr val="008000"/>
              </a:solidFill>
            </a:endParaRPr>
          </a:p>
        </p:txBody>
      </p:sp>
      <p:cxnSp>
        <p:nvCxnSpPr>
          <p:cNvPr id="41" name="Straight Arrow Connector 40"/>
          <p:cNvCxnSpPr>
            <a:stCxn id="39" idx="2"/>
          </p:cNvCxnSpPr>
          <p:nvPr/>
        </p:nvCxnSpPr>
        <p:spPr>
          <a:xfrm flipH="1">
            <a:off x="1854037" y="993691"/>
            <a:ext cx="1644953" cy="713245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2"/>
          </p:cNvCxnSpPr>
          <p:nvPr/>
        </p:nvCxnSpPr>
        <p:spPr>
          <a:xfrm>
            <a:off x="3498990" y="993691"/>
            <a:ext cx="1639661" cy="713245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64189" y="4495394"/>
            <a:ext cx="2437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Internal events</a:t>
            </a:r>
            <a:endParaRPr lang="en-US" sz="2800" b="1" dirty="0"/>
          </a:p>
        </p:txBody>
      </p:sp>
      <p:cxnSp>
        <p:nvCxnSpPr>
          <p:cNvPr id="47" name="Straight Arrow Connector 46"/>
          <p:cNvCxnSpPr>
            <a:stCxn id="45" idx="0"/>
            <a:endCxn id="10" idx="4"/>
          </p:cNvCxnSpPr>
          <p:nvPr/>
        </p:nvCxnSpPr>
        <p:spPr>
          <a:xfrm flipH="1" flipV="1">
            <a:off x="4865930" y="2280565"/>
            <a:ext cx="2016814" cy="221482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0"/>
            <a:endCxn id="11" idx="4"/>
          </p:cNvCxnSpPr>
          <p:nvPr/>
        </p:nvCxnSpPr>
        <p:spPr>
          <a:xfrm flipH="1" flipV="1">
            <a:off x="6419765" y="2295805"/>
            <a:ext cx="462979" cy="21995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554753" y="3283656"/>
            <a:ext cx="2802872" cy="987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Message-receive events</a:t>
            </a:r>
            <a:endParaRPr lang="en-US" sz="2800" b="1" dirty="0"/>
          </a:p>
        </p:txBody>
      </p:sp>
      <p:cxnSp>
        <p:nvCxnSpPr>
          <p:cNvPr id="55" name="Straight Arrow Connector 54"/>
          <p:cNvCxnSpPr>
            <a:endCxn id="5" idx="5"/>
          </p:cNvCxnSpPr>
          <p:nvPr/>
        </p:nvCxnSpPr>
        <p:spPr>
          <a:xfrm flipH="1" flipV="1">
            <a:off x="1503123" y="2211670"/>
            <a:ext cx="2605466" cy="122438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9" idx="5"/>
          </p:cNvCxnSpPr>
          <p:nvPr/>
        </p:nvCxnSpPr>
        <p:spPr>
          <a:xfrm flipH="1" flipV="1">
            <a:off x="3115351" y="2240392"/>
            <a:ext cx="993238" cy="11956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62643" y="5348452"/>
            <a:ext cx="4605448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Timeline of an Agent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48412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417361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2" idx="5"/>
            <a:endCxn id="5" idx="1"/>
          </p:cNvCxnSpPr>
          <p:nvPr/>
        </p:nvCxnSpPr>
        <p:spPr>
          <a:xfrm>
            <a:off x="1716449" y="2095483"/>
            <a:ext cx="2406415" cy="183898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417361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01480" y="3338444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98185" y="676481"/>
            <a:ext cx="321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A</a:t>
            </a:r>
            <a:endParaRPr lang="en-US" sz="2800" b="1" dirty="0"/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>
            <a:off x="6992156" y="1199701"/>
            <a:ext cx="213112" cy="6694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70034" y="4885275"/>
            <a:ext cx="3197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B</a:t>
            </a:r>
            <a:endParaRPr lang="en-US" sz="2800" b="1" dirty="0"/>
          </a:p>
        </p:txBody>
      </p:sp>
      <p:cxnSp>
        <p:nvCxnSpPr>
          <p:cNvPr id="42" name="Straight Arrow Connector 41"/>
          <p:cNvCxnSpPr>
            <a:stCxn id="40" idx="0"/>
          </p:cNvCxnSpPr>
          <p:nvPr/>
        </p:nvCxnSpPr>
        <p:spPr>
          <a:xfrm flipV="1">
            <a:off x="6768965" y="4198387"/>
            <a:ext cx="223191" cy="6868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9535" y="5761806"/>
            <a:ext cx="5738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 m</a:t>
            </a:r>
            <a:r>
              <a:rPr lang="en-US" sz="2800" b="1" baseline="-25000" dirty="0"/>
              <a:t>1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received by B in event W</a:t>
            </a:r>
            <a:endParaRPr lang="en-US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78856" y="261610"/>
            <a:ext cx="5034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 m</a:t>
            </a:r>
            <a:r>
              <a:rPr lang="en-US" sz="2800" b="1" baseline="-25000" dirty="0"/>
              <a:t>1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sent by A in event U</a:t>
            </a:r>
            <a:endParaRPr lang="en-US" sz="2800" b="1" dirty="0"/>
          </a:p>
        </p:txBody>
      </p:sp>
      <p:cxnSp>
        <p:nvCxnSpPr>
          <p:cNvPr id="48" name="Straight Arrow Connector 47"/>
          <p:cNvCxnSpPr>
            <a:stCxn id="44" idx="2"/>
            <a:endCxn id="32" idx="0"/>
          </p:cNvCxnSpPr>
          <p:nvPr/>
        </p:nvCxnSpPr>
        <p:spPr>
          <a:xfrm flipH="1">
            <a:off x="1490147" y="784830"/>
            <a:ext cx="1205718" cy="76431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0"/>
            <a:endCxn id="5" idx="4"/>
          </p:cNvCxnSpPr>
          <p:nvPr/>
        </p:nvCxnSpPr>
        <p:spPr>
          <a:xfrm flipV="1">
            <a:off x="3268778" y="4480814"/>
            <a:ext cx="1080388" cy="12809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>
            <a:spLocks noChangeAspect="1"/>
          </p:cNvSpPr>
          <p:nvPr/>
        </p:nvSpPr>
        <p:spPr>
          <a:xfrm>
            <a:off x="4029126" y="3840734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W</a:t>
            </a:r>
            <a:endParaRPr lang="en-US" sz="4000" dirty="0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1170107" y="1549141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U</a:t>
            </a:r>
            <a:endParaRPr lang="en-US" sz="4000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864665" y="3853573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V</a:t>
            </a:r>
            <a:endParaRPr lang="en-US" sz="4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74197" y="1869181"/>
            <a:ext cx="780935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341929" y="4219226"/>
            <a:ext cx="687197" cy="1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43918" y="306466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Event V</a:t>
            </a:r>
            <a:endParaRPr lang="en-US" sz="2800" dirty="0"/>
          </a:p>
        </p:txBody>
      </p:sp>
      <p:cxnSp>
        <p:nvCxnSpPr>
          <p:cNvPr id="31" name="Straight Arrow Connector 30"/>
          <p:cNvCxnSpPr>
            <a:stCxn id="29" idx="2"/>
            <a:endCxn id="38" idx="0"/>
          </p:cNvCxnSpPr>
          <p:nvPr/>
        </p:nvCxnSpPr>
        <p:spPr>
          <a:xfrm flipH="1">
            <a:off x="1184705" y="3587887"/>
            <a:ext cx="309391" cy="26568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51120" y="1259631"/>
            <a:ext cx="0" cy="3856477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88930" y="4493653"/>
            <a:ext cx="415498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70937" y="5095631"/>
            <a:ext cx="1163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 T</a:t>
            </a:r>
            <a:endParaRPr lang="en-US" sz="2800" dirty="0"/>
          </a:p>
        </p:txBody>
      </p:sp>
      <p:cxnSp>
        <p:nvCxnSpPr>
          <p:cNvPr id="61" name="Straight Arrow Connector 60"/>
          <p:cNvCxnSpPr>
            <a:stCxn id="60" idx="3"/>
          </p:cNvCxnSpPr>
          <p:nvPr/>
        </p:nvCxnSpPr>
        <p:spPr>
          <a:xfrm flipV="1">
            <a:off x="2834637" y="5116108"/>
            <a:ext cx="116483" cy="241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465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417361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2" idx="5"/>
            <a:endCxn id="5" idx="1"/>
          </p:cNvCxnSpPr>
          <p:nvPr/>
        </p:nvCxnSpPr>
        <p:spPr>
          <a:xfrm>
            <a:off x="1716449" y="2095483"/>
            <a:ext cx="2406415" cy="183898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417361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01480" y="3338444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98185" y="676481"/>
            <a:ext cx="321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A</a:t>
            </a:r>
            <a:endParaRPr lang="en-US" sz="2800" b="1" dirty="0"/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>
            <a:off x="6992156" y="1199701"/>
            <a:ext cx="213112" cy="6694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70034" y="4885275"/>
            <a:ext cx="3197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B</a:t>
            </a:r>
            <a:endParaRPr lang="en-US" sz="2800" b="1" dirty="0"/>
          </a:p>
        </p:txBody>
      </p:sp>
      <p:cxnSp>
        <p:nvCxnSpPr>
          <p:cNvPr id="42" name="Straight Arrow Connector 41"/>
          <p:cNvCxnSpPr>
            <a:stCxn id="40" idx="0"/>
          </p:cNvCxnSpPr>
          <p:nvPr/>
        </p:nvCxnSpPr>
        <p:spPr>
          <a:xfrm flipV="1">
            <a:off x="6768965" y="4198387"/>
            <a:ext cx="223191" cy="6868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9535" y="5761806"/>
            <a:ext cx="5738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 m</a:t>
            </a:r>
            <a:r>
              <a:rPr lang="en-US" sz="2800" b="1" baseline="-25000" dirty="0"/>
              <a:t>1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received by B in event W</a:t>
            </a:r>
            <a:endParaRPr lang="en-US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78856" y="261610"/>
            <a:ext cx="5034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 m</a:t>
            </a:r>
            <a:r>
              <a:rPr lang="en-US" sz="2800" b="1" baseline="-25000" dirty="0"/>
              <a:t>1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sent by A in event U</a:t>
            </a:r>
            <a:endParaRPr lang="en-US" sz="2800" b="1" dirty="0"/>
          </a:p>
        </p:txBody>
      </p:sp>
      <p:cxnSp>
        <p:nvCxnSpPr>
          <p:cNvPr id="48" name="Straight Arrow Connector 47"/>
          <p:cNvCxnSpPr>
            <a:stCxn id="44" idx="2"/>
            <a:endCxn id="32" idx="0"/>
          </p:cNvCxnSpPr>
          <p:nvPr/>
        </p:nvCxnSpPr>
        <p:spPr>
          <a:xfrm flipH="1">
            <a:off x="1490147" y="784830"/>
            <a:ext cx="1205718" cy="76431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0"/>
            <a:endCxn id="5" idx="4"/>
          </p:cNvCxnSpPr>
          <p:nvPr/>
        </p:nvCxnSpPr>
        <p:spPr>
          <a:xfrm flipV="1">
            <a:off x="3268778" y="4480814"/>
            <a:ext cx="1080388" cy="12809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>
            <a:spLocks noChangeAspect="1"/>
          </p:cNvSpPr>
          <p:nvPr/>
        </p:nvSpPr>
        <p:spPr>
          <a:xfrm>
            <a:off x="4029126" y="3840734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W</a:t>
            </a:r>
            <a:endParaRPr lang="en-US" sz="4000" dirty="0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1170107" y="1549141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U</a:t>
            </a:r>
            <a:endParaRPr lang="en-US" sz="4000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864665" y="3853573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V</a:t>
            </a:r>
            <a:endParaRPr lang="en-US" sz="4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74197" y="1869181"/>
            <a:ext cx="780935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341929" y="4219226"/>
            <a:ext cx="687197" cy="1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43918" y="306466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Event V</a:t>
            </a:r>
            <a:endParaRPr lang="en-US" sz="2800" dirty="0"/>
          </a:p>
        </p:txBody>
      </p:sp>
      <p:cxnSp>
        <p:nvCxnSpPr>
          <p:cNvPr id="31" name="Straight Arrow Connector 30"/>
          <p:cNvCxnSpPr>
            <a:stCxn id="29" idx="2"/>
            <a:endCxn id="38" idx="0"/>
          </p:cNvCxnSpPr>
          <p:nvPr/>
        </p:nvCxnSpPr>
        <p:spPr>
          <a:xfrm flipH="1">
            <a:off x="1184705" y="3587887"/>
            <a:ext cx="309391" cy="26568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341929" y="2124682"/>
            <a:ext cx="5125594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Event W depends on events U, </a:t>
            </a:r>
            <a:r>
              <a:rPr lang="en-US" sz="3200" b="1" dirty="0"/>
              <a:t>V</a:t>
            </a:r>
            <a:r>
              <a:rPr lang="en-US" sz="3200" b="1" dirty="0" smtClean="0"/>
              <a:t> and their predecessors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6551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087820" y="912066"/>
            <a:ext cx="914400" cy="9144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A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146932" y="3769609"/>
            <a:ext cx="914400" cy="914400"/>
          </a:xfrm>
          <a:prstGeom prst="ellipse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C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191102" y="3769610"/>
            <a:ext cx="914400" cy="914400"/>
          </a:xfrm>
          <a:prstGeom prst="ellipse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B</a:t>
            </a:r>
            <a:endParaRPr lang="en-US" sz="4000" b="1" dirty="0">
              <a:solidFill>
                <a:srgbClr val="000000"/>
              </a:solidFill>
            </a:endParaRPr>
          </a:p>
        </p:txBody>
      </p:sp>
      <p:cxnSp>
        <p:nvCxnSpPr>
          <p:cNvPr id="6" name="Straight Arrow Connector 5"/>
          <p:cNvCxnSpPr>
            <a:stCxn id="2" idx="4"/>
            <a:endCxn id="3" idx="0"/>
          </p:cNvCxnSpPr>
          <p:nvPr/>
        </p:nvCxnSpPr>
        <p:spPr>
          <a:xfrm>
            <a:off x="4545020" y="1826466"/>
            <a:ext cx="3059112" cy="1943143"/>
          </a:xfrm>
          <a:prstGeom prst="straightConnector1">
            <a:avLst/>
          </a:prstGeom>
          <a:ln w="76200" cmpd="sng">
            <a:solidFill>
              <a:srgbClr val="4F81BD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  <a:endCxn id="4" idx="6"/>
          </p:cNvCxnSpPr>
          <p:nvPr/>
        </p:nvCxnSpPr>
        <p:spPr>
          <a:xfrm flipH="1">
            <a:off x="2105502" y="4226809"/>
            <a:ext cx="5041430" cy="1"/>
          </a:xfrm>
          <a:prstGeom prst="straightConnector1">
            <a:avLst/>
          </a:prstGeom>
          <a:ln w="762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2" idx="6"/>
            <a:endCxn id="3" idx="7"/>
          </p:cNvCxnSpPr>
          <p:nvPr/>
        </p:nvCxnSpPr>
        <p:spPr>
          <a:xfrm>
            <a:off x="5002220" y="1369266"/>
            <a:ext cx="2925201" cy="2534254"/>
          </a:xfrm>
          <a:prstGeom prst="curvedConnector2">
            <a:avLst/>
          </a:prstGeom>
          <a:ln w="762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4"/>
            <a:endCxn id="3" idx="4"/>
          </p:cNvCxnSpPr>
          <p:nvPr/>
        </p:nvCxnSpPr>
        <p:spPr>
          <a:xfrm rot="5400000" flipH="1" flipV="1">
            <a:off x="4626216" y="1706095"/>
            <a:ext cx="1" cy="5955830"/>
          </a:xfrm>
          <a:prstGeom prst="curvedConnector3">
            <a:avLst>
              <a:gd name="adj1" fmla="val -22860000000"/>
            </a:avLst>
          </a:prstGeom>
          <a:ln w="762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4"/>
            <a:endCxn id="4" idx="0"/>
          </p:cNvCxnSpPr>
          <p:nvPr/>
        </p:nvCxnSpPr>
        <p:spPr>
          <a:xfrm flipH="1">
            <a:off x="1648302" y="1826466"/>
            <a:ext cx="2896718" cy="1943144"/>
          </a:xfrm>
          <a:prstGeom prst="straightConnector1">
            <a:avLst/>
          </a:prstGeom>
          <a:ln w="76200" cmpd="sng">
            <a:solidFill>
              <a:schemeClr val="accent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2" idx="2"/>
            <a:endCxn id="4" idx="0"/>
          </p:cNvCxnSpPr>
          <p:nvPr/>
        </p:nvCxnSpPr>
        <p:spPr>
          <a:xfrm rot="10800000" flipV="1">
            <a:off x="1648302" y="1369266"/>
            <a:ext cx="2439518" cy="2400344"/>
          </a:xfrm>
          <a:prstGeom prst="curvedConnector2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24725" y="1118580"/>
            <a:ext cx="454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u</a:t>
            </a:r>
            <a:endParaRPr lang="en-US" sz="4000" dirty="0"/>
          </a:p>
        </p:txBody>
      </p:sp>
      <p:sp>
        <p:nvSpPr>
          <p:cNvPr id="34" name="TextBox 33"/>
          <p:cNvSpPr txBox="1"/>
          <p:nvPr/>
        </p:nvSpPr>
        <p:spPr>
          <a:xfrm>
            <a:off x="5615868" y="2594975"/>
            <a:ext cx="416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85870" y="3549577"/>
            <a:ext cx="406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x</a:t>
            </a:r>
            <a:endParaRPr lang="en-US" sz="4000" dirty="0"/>
          </a:p>
        </p:txBody>
      </p:sp>
      <p:sp>
        <p:nvSpPr>
          <p:cNvPr id="36" name="TextBox 35"/>
          <p:cNvSpPr txBox="1"/>
          <p:nvPr/>
        </p:nvSpPr>
        <p:spPr>
          <a:xfrm>
            <a:off x="4630860" y="4239577"/>
            <a:ext cx="416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y</a:t>
            </a:r>
            <a:endParaRPr lang="en-US" sz="4000" dirty="0"/>
          </a:p>
        </p:txBody>
      </p:sp>
      <p:sp>
        <p:nvSpPr>
          <p:cNvPr id="37" name="TextBox 36"/>
          <p:cNvSpPr txBox="1"/>
          <p:nvPr/>
        </p:nvSpPr>
        <p:spPr>
          <a:xfrm>
            <a:off x="2636991" y="2241032"/>
            <a:ext cx="363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05502" y="1369266"/>
            <a:ext cx="38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z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13076" y="226131"/>
            <a:ext cx="15027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Agent A</a:t>
            </a:r>
            <a:endParaRPr lang="en-US" sz="3200" dirty="0"/>
          </a:p>
        </p:txBody>
      </p:sp>
      <p:cxnSp>
        <p:nvCxnSpPr>
          <p:cNvPr id="41" name="Straight Arrow Connector 40"/>
          <p:cNvCxnSpPr>
            <a:stCxn id="39" idx="2"/>
            <a:endCxn id="2" idx="7"/>
          </p:cNvCxnSpPr>
          <p:nvPr/>
        </p:nvCxnSpPr>
        <p:spPr>
          <a:xfrm flipH="1">
            <a:off x="4868309" y="810907"/>
            <a:ext cx="1996135" cy="2350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10376" y="461201"/>
            <a:ext cx="18000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Channel z</a:t>
            </a:r>
            <a:endParaRPr lang="en-US" sz="3200" dirty="0"/>
          </a:p>
        </p:txBody>
      </p:sp>
      <p:cxnSp>
        <p:nvCxnSpPr>
          <p:cNvPr id="47" name="Straight Connector 46"/>
          <p:cNvCxnSpPr>
            <a:stCxn id="45" idx="2"/>
            <a:endCxn id="38" idx="1"/>
          </p:cNvCxnSpPr>
          <p:nvPr/>
        </p:nvCxnSpPr>
        <p:spPr>
          <a:xfrm>
            <a:off x="1710422" y="1045977"/>
            <a:ext cx="395080" cy="677232"/>
          </a:xfrm>
          <a:prstGeom prst="line">
            <a:avLst/>
          </a:pr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1577" y="5599098"/>
            <a:ext cx="8138566" cy="107721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Agent diagram is a labeled directed graph.</a:t>
            </a:r>
          </a:p>
          <a:p>
            <a:r>
              <a:rPr lang="en-US" sz="3200" b="1" dirty="0" smtClean="0"/>
              <a:t>Vertex: agent.     Labeled edge: named channel</a:t>
            </a:r>
            <a:endParaRPr lang="en-US" sz="3200" b="1" dirty="0"/>
          </a:p>
        </p:txBody>
      </p:sp>
      <p:cxnSp>
        <p:nvCxnSpPr>
          <p:cNvPr id="22" name="Curved Connector 21"/>
          <p:cNvCxnSpPr>
            <a:stCxn id="3" idx="1"/>
            <a:endCxn id="4" idx="7"/>
          </p:cNvCxnSpPr>
          <p:nvPr/>
        </p:nvCxnSpPr>
        <p:spPr>
          <a:xfrm rot="16200000" flipH="1" flipV="1">
            <a:off x="4626216" y="1248894"/>
            <a:ext cx="1" cy="5309252"/>
          </a:xfrm>
          <a:prstGeom prst="curvedConnector3">
            <a:avLst>
              <a:gd name="adj1" fmla="val -36251100000"/>
            </a:avLst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45020" y="2747375"/>
            <a:ext cx="35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52875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417361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59303" y="1869181"/>
            <a:ext cx="3076319" cy="238582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28383" y="1844407"/>
            <a:ext cx="3469802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64197" y="1869181"/>
            <a:ext cx="1799809" cy="238582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417361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876393" y="1317625"/>
            <a:ext cx="0" cy="3491857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61766" y="1869181"/>
            <a:ext cx="480871" cy="23866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4334" y="3046056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101480" y="3338444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83006" y="258908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98185" y="275366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98185" y="676481"/>
            <a:ext cx="321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A</a:t>
            </a:r>
            <a:endParaRPr lang="en-US" sz="2800" b="1" dirty="0"/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>
            <a:off x="6992156" y="1199701"/>
            <a:ext cx="213112" cy="6694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77985" y="1317625"/>
            <a:ext cx="0" cy="3491857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07252" y="1317625"/>
            <a:ext cx="0" cy="3451225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35622" y="1317625"/>
            <a:ext cx="0" cy="3451225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170034" y="1259631"/>
            <a:ext cx="0" cy="3549851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3652" y="5180680"/>
            <a:ext cx="8661090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The timeline for a channel is the sequence of message </a:t>
            </a:r>
            <a:r>
              <a:rPr lang="en-US" sz="3200" b="1" smtClean="0"/>
              <a:t>lines </a:t>
            </a:r>
            <a:r>
              <a:rPr lang="en-US" sz="3200" b="1" smtClean="0"/>
              <a:t>cut </a:t>
            </a:r>
            <a:r>
              <a:rPr lang="en-US" sz="3200" b="1" dirty="0" smtClean="0"/>
              <a:t>by vertical lines representing different points in the trajectory</a:t>
            </a:r>
            <a:endParaRPr lang="en-US" sz="3200" b="1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739233" y="2744316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1740825" y="214540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2570092" y="202825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2570092" y="2753668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4298462" y="333844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5032874" y="378606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010167" y="2251901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1261304" y="1317625"/>
            <a:ext cx="0" cy="3491857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79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285129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72505" y="1844407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43668" y="2789953"/>
            <a:ext cx="855847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27439" y="1869182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22967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5438" y="130301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  <a:endParaRPr lang="en-US" sz="3200" b="1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23381" y="3923220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76393" y="2881476"/>
            <a:ext cx="1251990" cy="104174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221781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2521039" y="378606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15063" y="2789953"/>
            <a:ext cx="247863" cy="10969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8553" y="39479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983625" y="282623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1816170" y="229670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2128383" y="114085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3200" b="1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2464847" y="406038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  <a:endParaRPr lang="en-US" sz="3200" b="1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2776177" y="118518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6</a:t>
            </a:r>
            <a:endParaRPr lang="en-US" sz="3200" b="1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3199120" y="2856702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7</a:t>
            </a:r>
            <a:endParaRPr lang="en-US" sz="3200" b="1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3818735" y="39479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sz="3200" b="1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4015063" y="224046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47340" y="229670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10</a:t>
            </a:r>
            <a:endParaRPr lang="en-US" sz="3200" b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5154240" y="3881197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11</a:t>
            </a:r>
            <a:endParaRPr lang="en-US" sz="3200" b="1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885129" y="2784102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6231646" y="1235593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13</a:t>
            </a:r>
            <a:endParaRPr lang="en-US" sz="3200" b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17238" y="3923220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8553" y="5689712"/>
            <a:ext cx="6607799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Sequence</a:t>
            </a:r>
            <a:r>
              <a:rPr lang="en-US" sz="3600" b="1" dirty="0" smtClean="0"/>
              <a:t> of events in a timeline</a:t>
            </a:r>
            <a:endParaRPr lang="en-US" sz="3600" b="1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778634" y="1869181"/>
            <a:ext cx="516641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94952" y="2825237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14</a:t>
            </a:r>
            <a:endParaRPr lang="en-US" sz="3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41463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285129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72505" y="1844407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43668" y="2789953"/>
            <a:ext cx="855847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27439" y="1869182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22967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61766" y="3954976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  <a:endParaRPr lang="en-US" sz="3200" b="1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23381" y="3923220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76393" y="2881476"/>
            <a:ext cx="1251990" cy="104174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221781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2521039" y="378606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15063" y="2789953"/>
            <a:ext cx="247863" cy="10969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5438" y="125963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128383" y="114085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2857503" y="1220115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1054422" y="2847285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3200" b="1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1825154" y="2314685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  <a:endParaRPr lang="en-US" sz="3200" b="1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2492130" y="404149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6</a:t>
            </a:r>
            <a:endParaRPr lang="en-US" sz="3200" b="1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3818735" y="398197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7</a:t>
            </a:r>
            <a:endParaRPr lang="en-US" sz="3200" b="1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3250159" y="289946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sz="3200" b="1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4015063" y="224046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47340" y="229670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10</a:t>
            </a:r>
            <a:endParaRPr lang="en-US" sz="3200" b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5899837" y="2784101"/>
            <a:ext cx="64628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11</a:t>
            </a:r>
            <a:endParaRPr lang="en-US" sz="3200" b="1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299192" y="398197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6231646" y="1235593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13</a:t>
            </a:r>
            <a:endParaRPr lang="en-US" sz="3200" b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17238" y="3923220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5974" y="5633066"/>
            <a:ext cx="9118026" cy="126188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Alternate sequence</a:t>
            </a:r>
            <a:r>
              <a:rPr lang="en-US" sz="3600" b="1" dirty="0" smtClean="0"/>
              <a:t> of events in the timeline</a:t>
            </a:r>
          </a:p>
          <a:p>
            <a:r>
              <a:rPr lang="en-US" sz="3600" b="1" dirty="0" smtClean="0"/>
              <a:t>Each edge: from smaller number to bigger one</a:t>
            </a:r>
            <a:endParaRPr lang="en-US" sz="3600" b="1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778634" y="1869181"/>
            <a:ext cx="516641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94952" y="2825237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14</a:t>
            </a:r>
            <a:endParaRPr lang="en-US" sz="3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42647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285129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84742" y="1887166"/>
            <a:ext cx="2526649" cy="102297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90273" y="2885274"/>
            <a:ext cx="1517615" cy="103794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456693" y="1869182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930587" y="22967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1895871" cy="103028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61766" y="3954976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  <a:endParaRPr lang="en-US" sz="3200" b="1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23381" y="3923220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23381" y="2881476"/>
            <a:ext cx="2726778" cy="110049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1172758" y="1753413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3112999" y="381083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642815" y="2789953"/>
            <a:ext cx="1735409" cy="113326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5438" y="125963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4422" y="123158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1628826" y="1284405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2295802" y="278410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3200" b="1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2916671" y="2368059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  <a:endParaRPr lang="en-US" sz="3200" b="1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2957651" y="406543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6</a:t>
            </a:r>
            <a:endParaRPr lang="en-US" sz="3200" b="1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3818735" y="398197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7</a:t>
            </a:r>
            <a:endParaRPr lang="en-US" sz="3200" b="1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3740937" y="278345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sz="3200" b="1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4766257" y="232536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89950" y="2314685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10</a:t>
            </a:r>
            <a:endParaRPr lang="en-US" sz="3200" b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6186008" y="2784101"/>
            <a:ext cx="64628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11</a:t>
            </a:r>
            <a:endParaRPr lang="en-US" sz="3200" b="1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6643015" y="39479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6231646" y="1235593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13</a:t>
            </a:r>
            <a:endParaRPr lang="en-US" sz="3200" b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17238" y="3923220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5974" y="5633066"/>
            <a:ext cx="9118026" cy="126188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Alternate sequence</a:t>
            </a:r>
            <a:r>
              <a:rPr lang="en-US" sz="3600" b="1" dirty="0" smtClean="0"/>
              <a:t> of events in the timeline</a:t>
            </a:r>
          </a:p>
          <a:p>
            <a:r>
              <a:rPr lang="en-US" sz="3600" b="1" dirty="0" smtClean="0"/>
              <a:t>Each edge: from smaller number to bigger one</a:t>
            </a:r>
            <a:endParaRPr lang="en-US" sz="3600" b="1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174166" y="1873798"/>
            <a:ext cx="516641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243660" y="2825237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14</a:t>
            </a:r>
            <a:endParaRPr lang="en-US" sz="3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87402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285129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72505" y="1844407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43668" y="2789953"/>
            <a:ext cx="855847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27439" y="1869182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22967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5438" y="130301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  <a:endParaRPr lang="en-US" sz="3200" b="1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23381" y="3923220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76393" y="2881476"/>
            <a:ext cx="1251990" cy="104174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221781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2521039" y="378606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15063" y="2789953"/>
            <a:ext cx="247863" cy="10969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8553" y="39479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983625" y="282623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1816170" y="229670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2128383" y="114085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3200" b="1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2464847" y="406038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  <a:endParaRPr lang="en-US" sz="3200" b="1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2776177" y="118518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6</a:t>
            </a:r>
            <a:endParaRPr lang="en-US" sz="3200" b="1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3199120" y="2856702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7</a:t>
            </a:r>
            <a:endParaRPr lang="en-US" sz="3200" b="1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3818735" y="39479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sz="3200" b="1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4015063" y="224046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47340" y="229670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10</a:t>
            </a:r>
            <a:endParaRPr lang="en-US" sz="3200" b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5154240" y="3881197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11</a:t>
            </a:r>
            <a:endParaRPr lang="en-US" sz="3200" b="1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885129" y="2784102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6231646" y="1235593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13</a:t>
            </a:r>
            <a:endParaRPr lang="en-US" sz="3200" b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17238" y="3923220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736945" y="6086570"/>
            <a:ext cx="3585286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 consistent cut</a:t>
            </a:r>
            <a:endParaRPr lang="en-US" sz="4000" b="1" dirty="0"/>
          </a:p>
        </p:txBody>
      </p:sp>
      <p:sp>
        <p:nvSpPr>
          <p:cNvPr id="3" name="Freeform 2"/>
          <p:cNvSpPr/>
          <p:nvPr/>
        </p:nvSpPr>
        <p:spPr>
          <a:xfrm>
            <a:off x="2736945" y="1234306"/>
            <a:ext cx="2057419" cy="3649252"/>
          </a:xfrm>
          <a:custGeom>
            <a:avLst/>
            <a:gdLst>
              <a:gd name="connsiteX0" fmla="*/ 1179996 w 2057419"/>
              <a:gd name="connsiteY0" fmla="*/ 0 h 3649252"/>
              <a:gd name="connsiteX1" fmla="*/ 929598 w 2057419"/>
              <a:gd name="connsiteY1" fmla="*/ 769205 h 3649252"/>
              <a:gd name="connsiteX2" fmla="*/ 160518 w 2057419"/>
              <a:gd name="connsiteY2" fmla="*/ 1198529 h 3649252"/>
              <a:gd name="connsiteX3" fmla="*/ 88976 w 2057419"/>
              <a:gd name="connsiteY3" fmla="*/ 1931957 h 3649252"/>
              <a:gd name="connsiteX4" fmla="*/ 1179996 w 2057419"/>
              <a:gd name="connsiteY4" fmla="*/ 2307615 h 3649252"/>
              <a:gd name="connsiteX5" fmla="*/ 1931190 w 2057419"/>
              <a:gd name="connsiteY5" fmla="*/ 2575942 h 3649252"/>
              <a:gd name="connsiteX6" fmla="*/ 2056389 w 2057419"/>
              <a:gd name="connsiteY6" fmla="*/ 3649252 h 3649252"/>
              <a:gd name="connsiteX7" fmla="*/ 2056389 w 2057419"/>
              <a:gd name="connsiteY7" fmla="*/ 3649252 h 364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57419" h="3649252">
                <a:moveTo>
                  <a:pt x="1179996" y="0"/>
                </a:moveTo>
                <a:cubicBezTo>
                  <a:pt x="1139753" y="284725"/>
                  <a:pt x="1099511" y="569450"/>
                  <a:pt x="929598" y="769205"/>
                </a:cubicBezTo>
                <a:cubicBezTo>
                  <a:pt x="759685" y="968960"/>
                  <a:pt x="300622" y="1004737"/>
                  <a:pt x="160518" y="1198529"/>
                </a:cubicBezTo>
                <a:cubicBezTo>
                  <a:pt x="20414" y="1392321"/>
                  <a:pt x="-80937" y="1747109"/>
                  <a:pt x="88976" y="1931957"/>
                </a:cubicBezTo>
                <a:cubicBezTo>
                  <a:pt x="258889" y="2116805"/>
                  <a:pt x="1179996" y="2307615"/>
                  <a:pt x="1179996" y="2307615"/>
                </a:cubicBezTo>
                <a:cubicBezTo>
                  <a:pt x="1487032" y="2414946"/>
                  <a:pt x="1785125" y="2352336"/>
                  <a:pt x="1931190" y="2575942"/>
                </a:cubicBezTo>
                <a:cubicBezTo>
                  <a:pt x="2077256" y="2799548"/>
                  <a:pt x="2056389" y="3649252"/>
                  <a:pt x="2056389" y="3649252"/>
                </a:cubicBezTo>
                <a:lnTo>
                  <a:pt x="2056389" y="3649252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4" idx="0"/>
          </p:cNvCxnSpPr>
          <p:nvPr/>
        </p:nvCxnSpPr>
        <p:spPr>
          <a:xfrm flipV="1">
            <a:off x="4529588" y="4465973"/>
            <a:ext cx="214080" cy="162059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293" y="0"/>
            <a:ext cx="7741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Every edge that crosses cut is </a:t>
            </a:r>
          </a:p>
          <a:p>
            <a:pPr algn="ctr"/>
            <a:r>
              <a:rPr lang="en-US" sz="2800" b="1" dirty="0" smtClean="0"/>
              <a:t>directed from the past to the future</a:t>
            </a:r>
            <a:endParaRPr lang="en-US" sz="2800" b="1" dirty="0"/>
          </a:p>
        </p:txBody>
      </p:sp>
      <p:cxnSp>
        <p:nvCxnSpPr>
          <p:cNvPr id="12" name="Straight Arrow Connector 11"/>
          <p:cNvCxnSpPr>
            <a:stCxn id="9" idx="2"/>
          </p:cNvCxnSpPr>
          <p:nvPr/>
        </p:nvCxnSpPr>
        <p:spPr>
          <a:xfrm flipH="1">
            <a:off x="3344603" y="954107"/>
            <a:ext cx="1516374" cy="14787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2"/>
          </p:cNvCxnSpPr>
          <p:nvPr/>
        </p:nvCxnSpPr>
        <p:spPr>
          <a:xfrm flipH="1">
            <a:off x="4211393" y="954107"/>
            <a:ext cx="649584" cy="24147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3962" y="4649049"/>
            <a:ext cx="3801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Past for the cut:</a:t>
            </a:r>
          </a:p>
          <a:p>
            <a:pPr algn="ctr"/>
            <a:r>
              <a:rPr lang="en-US" sz="2800" dirty="0" smtClean="0"/>
              <a:t> 0, 1, 2, 4, 5, 6, 8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5154240" y="4647452"/>
            <a:ext cx="3801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Future for the cut:</a:t>
            </a:r>
          </a:p>
          <a:p>
            <a:pPr algn="ctr"/>
            <a:r>
              <a:rPr lang="en-US" sz="2800" dirty="0" smtClean="0"/>
              <a:t>7,9, 10, 11, 12, 13, 14</a:t>
            </a:r>
            <a:endParaRPr lang="en-US" sz="28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752935" y="1929391"/>
            <a:ext cx="516641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69253" y="2856702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14</a:t>
            </a:r>
            <a:endParaRPr lang="en-US" sz="3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54574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285129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72505" y="1844407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43668" y="2789953"/>
            <a:ext cx="855847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27439" y="1869182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22967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5438" y="130301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  <a:endParaRPr lang="en-US" sz="3200" b="1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23381" y="3923220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76393" y="2881476"/>
            <a:ext cx="1251990" cy="104174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221781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2521039" y="378606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15063" y="2789953"/>
            <a:ext cx="247863" cy="10969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8553" y="39479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983625" y="282623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1816170" y="229670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2128383" y="114085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3200" b="1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2464847" y="406038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  <a:endParaRPr lang="en-US" sz="3200" b="1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2776177" y="118518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6</a:t>
            </a:r>
            <a:endParaRPr lang="en-US" sz="3200" b="1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3199120" y="2856702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7</a:t>
            </a:r>
            <a:endParaRPr lang="en-US" sz="3200" b="1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3818735" y="39479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sz="3200" b="1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4015063" y="224046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47340" y="229670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10</a:t>
            </a:r>
            <a:endParaRPr lang="en-US" sz="3200" b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5154240" y="3881197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11</a:t>
            </a:r>
            <a:endParaRPr lang="en-US" sz="3200" b="1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885129" y="2784102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6231646" y="1235593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13</a:t>
            </a:r>
            <a:endParaRPr lang="en-US" sz="3200" b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17238" y="3923220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414338" y="6043655"/>
            <a:ext cx="4261804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An </a:t>
            </a:r>
            <a:r>
              <a:rPr lang="en-US" sz="4000" b="1" dirty="0" smtClean="0">
                <a:solidFill>
                  <a:srgbClr val="FF0000"/>
                </a:solidFill>
              </a:rPr>
              <a:t>inconsistent </a:t>
            </a:r>
            <a:r>
              <a:rPr lang="en-US" sz="4000" b="1" dirty="0" smtClean="0"/>
              <a:t>cut</a:t>
            </a:r>
            <a:endParaRPr lang="en-US" sz="4000" b="1" dirty="0"/>
          </a:p>
        </p:txBody>
      </p:sp>
      <p:cxnSp>
        <p:nvCxnSpPr>
          <p:cNvPr id="8" name="Straight Arrow Connector 7"/>
          <p:cNvCxnSpPr>
            <a:stCxn id="24" idx="0"/>
          </p:cNvCxnSpPr>
          <p:nvPr/>
        </p:nvCxnSpPr>
        <p:spPr>
          <a:xfrm flipV="1">
            <a:off x="4545240" y="4060380"/>
            <a:ext cx="1661569" cy="198327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293" y="0"/>
            <a:ext cx="7741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Inconsistent because edge crosses the cut </a:t>
            </a:r>
          </a:p>
          <a:p>
            <a:pPr algn="ctr"/>
            <a:r>
              <a:rPr lang="en-US" sz="2800" b="1" dirty="0" smtClean="0"/>
              <a:t>from the future to the past</a:t>
            </a:r>
            <a:endParaRPr lang="en-US" sz="2800" b="1" dirty="0"/>
          </a:p>
        </p:txBody>
      </p:sp>
      <p:sp>
        <p:nvSpPr>
          <p:cNvPr id="2" name="Freeform 1"/>
          <p:cNvSpPr/>
          <p:nvPr/>
        </p:nvSpPr>
        <p:spPr>
          <a:xfrm>
            <a:off x="3024754" y="1198529"/>
            <a:ext cx="3182055" cy="3846025"/>
          </a:xfrm>
          <a:custGeom>
            <a:avLst/>
            <a:gdLst>
              <a:gd name="connsiteX0" fmla="*/ 623903 w 3182055"/>
              <a:gd name="connsiteY0" fmla="*/ 0 h 3846025"/>
              <a:gd name="connsiteX1" fmla="*/ 623903 w 3182055"/>
              <a:gd name="connsiteY1" fmla="*/ 912313 h 3846025"/>
              <a:gd name="connsiteX2" fmla="*/ 15794 w 3182055"/>
              <a:gd name="connsiteY2" fmla="*/ 1448968 h 3846025"/>
              <a:gd name="connsiteX3" fmla="*/ 427162 w 3182055"/>
              <a:gd name="connsiteY3" fmla="*/ 2486500 h 3846025"/>
              <a:gd name="connsiteX4" fmla="*/ 2841714 w 3182055"/>
              <a:gd name="connsiteY4" fmla="*/ 2164507 h 3846025"/>
              <a:gd name="connsiteX5" fmla="*/ 3163655 w 3182055"/>
              <a:gd name="connsiteY5" fmla="*/ 3846025 h 3846025"/>
              <a:gd name="connsiteX6" fmla="*/ 3163655 w 3182055"/>
              <a:gd name="connsiteY6" fmla="*/ 3846025 h 384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2055" h="3846025">
                <a:moveTo>
                  <a:pt x="623903" y="0"/>
                </a:moveTo>
                <a:cubicBezTo>
                  <a:pt x="674578" y="335409"/>
                  <a:pt x="725254" y="670819"/>
                  <a:pt x="623903" y="912313"/>
                </a:cubicBezTo>
                <a:cubicBezTo>
                  <a:pt x="522552" y="1153807"/>
                  <a:pt x="48584" y="1186604"/>
                  <a:pt x="15794" y="1448968"/>
                </a:cubicBezTo>
                <a:cubicBezTo>
                  <a:pt x="-16996" y="1711332"/>
                  <a:pt x="-43824" y="2367244"/>
                  <a:pt x="427162" y="2486500"/>
                </a:cubicBezTo>
                <a:cubicBezTo>
                  <a:pt x="898148" y="2605756"/>
                  <a:pt x="2385632" y="1937920"/>
                  <a:pt x="2841714" y="2164507"/>
                </a:cubicBezTo>
                <a:cubicBezTo>
                  <a:pt x="3297796" y="2391094"/>
                  <a:pt x="3163655" y="3846025"/>
                  <a:pt x="3163655" y="3846025"/>
                </a:cubicBezTo>
                <a:lnTo>
                  <a:pt x="3163655" y="3846025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4860977" y="954107"/>
            <a:ext cx="293263" cy="224793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3962" y="4649049"/>
            <a:ext cx="3801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Past for the cut:</a:t>
            </a:r>
          </a:p>
          <a:p>
            <a:pPr algn="ctr"/>
            <a:r>
              <a:rPr lang="en-US" sz="2800" dirty="0" smtClean="0"/>
              <a:t> 0, 1, 2, 4, 5, 6, 8, 11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5342767" y="5004095"/>
            <a:ext cx="3801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Future for the cut:</a:t>
            </a:r>
          </a:p>
          <a:p>
            <a:pPr algn="ctr"/>
            <a:r>
              <a:rPr lang="en-US" sz="2800" dirty="0" smtClean="0"/>
              <a:t>7,9, 10, 12</a:t>
            </a:r>
            <a:r>
              <a:rPr lang="en-US" sz="2800" smtClean="0"/>
              <a:t>, 13, 14</a:t>
            </a:r>
            <a:endParaRPr lang="en-US" sz="28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752935" y="1929391"/>
            <a:ext cx="516641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69253" y="2856702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14</a:t>
            </a:r>
            <a:endParaRPr lang="en-US" sz="3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2764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689733" y="1056713"/>
            <a:ext cx="914400" cy="914400"/>
          </a:xfrm>
          <a:prstGeom prst="ellipse">
            <a:avLst/>
          </a:prstGeom>
          <a:solidFill>
            <a:srgbClr val="3366FF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4" name="Oval 3"/>
          <p:cNvSpPr/>
          <p:nvPr/>
        </p:nvSpPr>
        <p:spPr>
          <a:xfrm>
            <a:off x="733903" y="1056714"/>
            <a:ext cx="914400" cy="914400"/>
          </a:xfrm>
          <a:prstGeom prst="ellipse">
            <a:avLst/>
          </a:prstGeom>
          <a:solidFill>
            <a:srgbClr val="3366FF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3" idx="2"/>
            <a:endCxn id="4" idx="6"/>
          </p:cNvCxnSpPr>
          <p:nvPr/>
        </p:nvCxnSpPr>
        <p:spPr>
          <a:xfrm flipH="1">
            <a:off x="1648303" y="1513913"/>
            <a:ext cx="5041430" cy="1"/>
          </a:xfrm>
          <a:prstGeom prst="straightConnector1">
            <a:avLst/>
          </a:prstGeom>
          <a:ln w="762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4"/>
            <a:endCxn id="3" idx="4"/>
          </p:cNvCxnSpPr>
          <p:nvPr/>
        </p:nvCxnSpPr>
        <p:spPr>
          <a:xfrm rot="5400000" flipH="1" flipV="1">
            <a:off x="4169017" y="-1006801"/>
            <a:ext cx="1" cy="5955830"/>
          </a:xfrm>
          <a:prstGeom prst="curvedConnector3">
            <a:avLst>
              <a:gd name="adj1" fmla="val -22860000000"/>
            </a:avLst>
          </a:prstGeom>
          <a:ln w="762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99983" y="128795"/>
            <a:ext cx="406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x</a:t>
            </a:r>
            <a:endParaRPr lang="en-US" sz="4000" dirty="0"/>
          </a:p>
        </p:txBody>
      </p:sp>
      <p:sp>
        <p:nvSpPr>
          <p:cNvPr id="36" name="TextBox 35"/>
          <p:cNvSpPr txBox="1"/>
          <p:nvPr/>
        </p:nvSpPr>
        <p:spPr>
          <a:xfrm>
            <a:off x="4199983" y="842227"/>
            <a:ext cx="416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y</a:t>
            </a:r>
            <a:endParaRPr lang="en-US" sz="4000" dirty="0"/>
          </a:p>
        </p:txBody>
      </p:sp>
      <p:cxnSp>
        <p:nvCxnSpPr>
          <p:cNvPr id="22" name="Curved Connector 21"/>
          <p:cNvCxnSpPr>
            <a:stCxn id="3" idx="1"/>
            <a:endCxn id="4" idx="7"/>
          </p:cNvCxnSpPr>
          <p:nvPr/>
        </p:nvCxnSpPr>
        <p:spPr>
          <a:xfrm rot="16200000" flipH="1" flipV="1">
            <a:off x="4169017" y="-1464002"/>
            <a:ext cx="1" cy="5309252"/>
          </a:xfrm>
          <a:prstGeom prst="curvedConnector3">
            <a:avLst>
              <a:gd name="adj1" fmla="val -36251100000"/>
            </a:avLst>
          </a:prstGeom>
          <a:ln w="7620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35532" y="2149051"/>
            <a:ext cx="38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787" y="2286592"/>
            <a:ext cx="11725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Agent</a:t>
            </a:r>
            <a:endParaRPr lang="en-US" sz="3200" dirty="0"/>
          </a:p>
        </p:txBody>
      </p:sp>
      <p:cxnSp>
        <p:nvCxnSpPr>
          <p:cNvPr id="9" name="Straight Arrow Connector 8"/>
          <p:cNvCxnSpPr>
            <a:stCxn id="5" idx="0"/>
            <a:endCxn id="4" idx="4"/>
          </p:cNvCxnSpPr>
          <p:nvPr/>
        </p:nvCxnSpPr>
        <p:spPr>
          <a:xfrm flipV="1">
            <a:off x="1062045" y="1971114"/>
            <a:ext cx="129058" cy="31547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28699" y="2578980"/>
            <a:ext cx="15452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Channel</a:t>
            </a:r>
            <a:endParaRPr lang="en-US" sz="3200" dirty="0"/>
          </a:p>
        </p:txBody>
      </p:sp>
      <p:cxnSp>
        <p:nvCxnSpPr>
          <p:cNvPr id="14" name="Straight Arrow Connector 13"/>
          <p:cNvCxnSpPr>
            <a:stCxn id="28" idx="0"/>
          </p:cNvCxnSpPr>
          <p:nvPr/>
        </p:nvCxnSpPr>
        <p:spPr>
          <a:xfrm flipH="1" flipV="1">
            <a:off x="5584893" y="2149051"/>
            <a:ext cx="116414" cy="42992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48303" y="3452988"/>
            <a:ext cx="57562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A state of the system: </a:t>
            </a:r>
          </a:p>
          <a:p>
            <a:r>
              <a:rPr lang="en-US" sz="4800" b="1" dirty="0" smtClean="0"/>
              <a:t>[S</a:t>
            </a:r>
            <a:r>
              <a:rPr lang="en-US" sz="4800" b="1" baseline="-25000" dirty="0" smtClean="0"/>
              <a:t>A</a:t>
            </a:r>
            <a:r>
              <a:rPr lang="en-US" sz="4800" b="1" dirty="0" smtClean="0"/>
              <a:t>, S</a:t>
            </a:r>
            <a:r>
              <a:rPr lang="en-US" sz="4800" b="1" baseline="-25000" dirty="0" smtClean="0"/>
              <a:t>B</a:t>
            </a:r>
            <a:r>
              <a:rPr lang="en-US" sz="4800" b="1" dirty="0" smtClean="0"/>
              <a:t>, </a:t>
            </a:r>
            <a:r>
              <a:rPr lang="en-US" sz="4800" b="1" dirty="0" err="1" smtClean="0"/>
              <a:t>S</a:t>
            </a:r>
            <a:r>
              <a:rPr lang="en-US" sz="4800" b="1" baseline="-25000" dirty="0" err="1" smtClean="0"/>
              <a:t>x</a:t>
            </a:r>
            <a:r>
              <a:rPr lang="en-US" sz="4800" b="1" dirty="0" smtClean="0"/>
              <a:t>, </a:t>
            </a:r>
            <a:r>
              <a:rPr lang="en-US" sz="4800" b="1" dirty="0" err="1" smtClean="0"/>
              <a:t>S</a:t>
            </a:r>
            <a:r>
              <a:rPr lang="en-US" sz="4800" b="1" baseline="-25000" dirty="0" err="1" smtClean="0"/>
              <a:t>y</a:t>
            </a:r>
            <a:r>
              <a:rPr lang="en-US" sz="4800" b="1" dirty="0" smtClean="0"/>
              <a:t>, </a:t>
            </a:r>
            <a:r>
              <a:rPr lang="en-US" sz="4800" b="1" dirty="0" err="1" smtClean="0"/>
              <a:t>S</a:t>
            </a:r>
            <a:r>
              <a:rPr lang="en-US" sz="4800" b="1" baseline="-25000" dirty="0" err="1" smtClean="0"/>
              <a:t>z</a:t>
            </a:r>
            <a:r>
              <a:rPr lang="en-US" sz="4800" b="1" dirty="0"/>
              <a:t>]</a:t>
            </a:r>
            <a:r>
              <a:rPr lang="en-US" sz="4800" b="1" dirty="0" smtClean="0"/>
              <a:t>  </a:t>
            </a:r>
            <a:endParaRPr lang="en-US" sz="4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3903" y="5699968"/>
            <a:ext cx="2519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State of agent A</a:t>
            </a:r>
            <a:endParaRPr lang="en-US" sz="2800" dirty="0"/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flipV="1">
            <a:off x="1993748" y="4891872"/>
            <a:ext cx="185371" cy="80809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25048" y="5438358"/>
            <a:ext cx="277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State of channel z</a:t>
            </a:r>
            <a:endParaRPr lang="en-US" sz="2800" dirty="0"/>
          </a:p>
        </p:txBody>
      </p:sp>
      <p:cxnSp>
        <p:nvCxnSpPr>
          <p:cNvPr id="25" name="Straight Arrow Connector 24"/>
          <p:cNvCxnSpPr>
            <a:stCxn id="40" idx="0"/>
          </p:cNvCxnSpPr>
          <p:nvPr/>
        </p:nvCxnSpPr>
        <p:spPr>
          <a:xfrm flipV="1">
            <a:off x="5713058" y="4891872"/>
            <a:ext cx="189323" cy="54648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79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6846</TotalTime>
  <Words>487</Words>
  <Application>Microsoft Macintosh PowerPoint</Application>
  <PresentationFormat>On-screen Show (4:3)</PresentationFormat>
  <Paragraphs>211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31</cp:revision>
  <cp:lastPrinted>2021-04-16T23:26:29Z</cp:lastPrinted>
  <dcterms:created xsi:type="dcterms:W3CDTF">2021-04-16T23:15:55Z</dcterms:created>
  <dcterms:modified xsi:type="dcterms:W3CDTF">2021-10-10T22:04:35Z</dcterms:modified>
</cp:coreProperties>
</file>