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48" d="100"/>
          <a:sy n="48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EADF-057C-FE41-A097-AFBAC256F549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8981-E966-7F4C-843C-807D4FD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628" y="482509"/>
            <a:ext cx="523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Variant Functions</a:t>
            </a:r>
            <a:endParaRPr lang="en-US" sz="5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3461" y="2010446"/>
            <a:ext cx="85370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we prove that loops terminate.</a:t>
            </a:r>
          </a:p>
          <a:p>
            <a:endParaRPr lang="en-US" sz="4000" dirty="0"/>
          </a:p>
          <a:p>
            <a:r>
              <a:rPr lang="en-US" sz="4000" dirty="0" smtClean="0"/>
              <a:t>Later we use variant functions to prove that system trajectories progress towards their goals.</a:t>
            </a:r>
          </a:p>
        </p:txBody>
      </p:sp>
    </p:spTree>
    <p:extLst>
      <p:ext uri="{BB962C8B-B14F-4D97-AF65-F5344CB8AC3E}">
        <p14:creationId xmlns:p14="http://schemas.microsoft.com/office/powerpoint/2010/main" val="385955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5585" y="4040677"/>
            <a:ext cx="914400" cy="914400"/>
          </a:xfrm>
          <a:prstGeom prst="ellipse">
            <a:avLst/>
          </a:prstGeom>
          <a:solidFill>
            <a:srgbClr val="CCFFCC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2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45585" y="2193926"/>
            <a:ext cx="914400" cy="914400"/>
          </a:xfrm>
          <a:prstGeom prst="ellipse">
            <a:avLst/>
          </a:prstGeom>
          <a:solidFill>
            <a:srgbClr val="CCFFCC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1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5888" y="513775"/>
            <a:ext cx="914400" cy="914400"/>
          </a:xfrm>
          <a:prstGeom prst="ellipse">
            <a:avLst/>
          </a:prstGeom>
          <a:solidFill>
            <a:srgbClr val="CCFFCC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0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52154" y="4026477"/>
            <a:ext cx="914400" cy="914400"/>
          </a:xfrm>
          <a:prstGeom prst="ellipse">
            <a:avLst/>
          </a:prstGeom>
          <a:solidFill>
            <a:srgbClr val="FF0000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8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3200400" y="2193926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3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12933" y="545925"/>
            <a:ext cx="914400" cy="914400"/>
          </a:xfrm>
          <a:prstGeom prst="ellipse">
            <a:avLst/>
          </a:prstGeom>
          <a:solidFill>
            <a:srgbClr val="FF0000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3200400" y="4054877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4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3775" y="4040677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6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12933" y="4026477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7</a:t>
            </a:r>
            <a:endParaRPr lang="en-US" sz="60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1260288" y="970975"/>
            <a:ext cx="1940112" cy="168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559985" y="2651126"/>
            <a:ext cx="640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11" idx="2"/>
          </p:cNvCxnSpPr>
          <p:nvPr/>
        </p:nvCxnSpPr>
        <p:spPr>
          <a:xfrm>
            <a:off x="2559985" y="4497877"/>
            <a:ext cx="640415" cy="1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0" idx="2"/>
          </p:cNvCxnSpPr>
          <p:nvPr/>
        </p:nvCxnSpPr>
        <p:spPr>
          <a:xfrm flipV="1">
            <a:off x="4114800" y="1003125"/>
            <a:ext cx="1898133" cy="1648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2" idx="2"/>
          </p:cNvCxnSpPr>
          <p:nvPr/>
        </p:nvCxnSpPr>
        <p:spPr>
          <a:xfrm flipV="1">
            <a:off x="4114800" y="4497877"/>
            <a:ext cx="548975" cy="1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13" idx="2"/>
          </p:cNvCxnSpPr>
          <p:nvPr/>
        </p:nvCxnSpPr>
        <p:spPr>
          <a:xfrm flipV="1">
            <a:off x="5578175" y="4483677"/>
            <a:ext cx="434758" cy="1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8" idx="2"/>
          </p:cNvCxnSpPr>
          <p:nvPr/>
        </p:nvCxnSpPr>
        <p:spPr>
          <a:xfrm>
            <a:off x="6927333" y="4483677"/>
            <a:ext cx="7248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6"/>
            <a:endCxn id="10" idx="2"/>
          </p:cNvCxnSpPr>
          <p:nvPr/>
        </p:nvCxnSpPr>
        <p:spPr>
          <a:xfrm flipV="1">
            <a:off x="4114800" y="1003125"/>
            <a:ext cx="1898133" cy="350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64111" y="386199"/>
            <a:ext cx="2272577" cy="584776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Initial states</a:t>
            </a:r>
            <a:endParaRPr lang="en-US" sz="3200" b="1" dirty="0"/>
          </a:p>
        </p:txBody>
      </p:sp>
      <p:cxnSp>
        <p:nvCxnSpPr>
          <p:cNvPr id="38" name="Straight Arrow Connector 37"/>
          <p:cNvCxnSpPr>
            <a:stCxn id="36" idx="1"/>
            <a:endCxn id="6" idx="7"/>
          </p:cNvCxnSpPr>
          <p:nvPr/>
        </p:nvCxnSpPr>
        <p:spPr>
          <a:xfrm flipH="1" flipV="1">
            <a:off x="1126377" y="647686"/>
            <a:ext cx="937734" cy="30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8175" y="2815938"/>
            <a:ext cx="3392676" cy="584776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Termination states</a:t>
            </a:r>
            <a:endParaRPr lang="en-US" sz="3200" b="1" dirty="0"/>
          </a:p>
        </p:txBody>
      </p:sp>
      <p:cxnSp>
        <p:nvCxnSpPr>
          <p:cNvPr id="41" name="Straight Arrow Connector 40"/>
          <p:cNvCxnSpPr>
            <a:stCxn id="39" idx="2"/>
            <a:endCxn id="8" idx="0"/>
          </p:cNvCxnSpPr>
          <p:nvPr/>
        </p:nvCxnSpPr>
        <p:spPr>
          <a:xfrm>
            <a:off x="7274513" y="3400714"/>
            <a:ext cx="834841" cy="62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28362" y="37824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78704" y="134449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688" y="1286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43122" y="1524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74513" y="1524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953945" y="1524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7650" y="923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5855" y="5631634"/>
            <a:ext cx="883336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Partially ordered set: All chains bounded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7839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628" y="482509"/>
            <a:ext cx="523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Variant Functions</a:t>
            </a:r>
            <a:endParaRPr lang="en-US" sz="5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3461" y="2010446"/>
            <a:ext cx="8537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 variant function is a function from states to a well-founded set:</a:t>
            </a:r>
          </a:p>
          <a:p>
            <a:endParaRPr lang="en-US" sz="4000" dirty="0"/>
          </a:p>
          <a:p>
            <a:r>
              <a:rPr lang="en-US" sz="4000" dirty="0"/>
              <a:t>a</a:t>
            </a:r>
            <a:r>
              <a:rPr lang="en-US" sz="4000" dirty="0" smtClean="0"/>
              <a:t> partially-ordered set in which every </a:t>
            </a:r>
            <a:r>
              <a:rPr lang="en-US" sz="4000" dirty="0" smtClean="0"/>
              <a:t>chain </a:t>
            </a:r>
            <a:r>
              <a:rPr lang="en-US" sz="4000" dirty="0" smtClean="0"/>
              <a:t>terminates </a:t>
            </a:r>
            <a:r>
              <a:rPr lang="en-US" sz="4000" dirty="0" smtClean="0"/>
              <a:t>in a </a:t>
            </a:r>
            <a:r>
              <a:rPr lang="en-US" sz="4000" dirty="0" smtClean="0"/>
              <a:t>finite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20195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461" y="369291"/>
            <a:ext cx="84575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Show that every state change reduces value of a variant function</a:t>
            </a:r>
            <a:endParaRPr lang="en-US" sz="4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3461" y="2077103"/>
            <a:ext cx="85370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Value of variant function reaches a lower bound in a finite number of transitions.</a:t>
            </a:r>
          </a:p>
          <a:p>
            <a:endParaRPr lang="en-US" sz="4000" dirty="0"/>
          </a:p>
          <a:p>
            <a:r>
              <a:rPr lang="en-US" sz="4000" dirty="0" smtClean="0"/>
              <a:t>So, state stops changing.</a:t>
            </a:r>
          </a:p>
          <a:p>
            <a:endParaRPr lang="en-US" sz="4000" dirty="0"/>
          </a:p>
          <a:p>
            <a:r>
              <a:rPr lang="en-US" sz="4000" dirty="0" smtClean="0"/>
              <a:t>So, </a:t>
            </a:r>
            <a:r>
              <a:rPr lang="en-US" sz="4000" dirty="0" smtClean="0"/>
              <a:t>all guards of do-od become False.</a:t>
            </a:r>
          </a:p>
        </p:txBody>
      </p:sp>
    </p:spTree>
    <p:extLst>
      <p:ext uri="{BB962C8B-B14F-4D97-AF65-F5344CB8AC3E}">
        <p14:creationId xmlns:p14="http://schemas.microsoft.com/office/powerpoint/2010/main" val="199489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5585" y="4040677"/>
            <a:ext cx="914400" cy="914400"/>
          </a:xfrm>
          <a:prstGeom prst="ellipse">
            <a:avLst/>
          </a:prstGeom>
          <a:solidFill>
            <a:srgbClr val="CCFFCC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2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45585" y="2193926"/>
            <a:ext cx="914400" cy="914400"/>
          </a:xfrm>
          <a:prstGeom prst="ellipse">
            <a:avLst/>
          </a:prstGeom>
          <a:solidFill>
            <a:srgbClr val="CCFFCC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1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5888" y="513775"/>
            <a:ext cx="914400" cy="914400"/>
          </a:xfrm>
          <a:prstGeom prst="ellipse">
            <a:avLst/>
          </a:prstGeom>
          <a:solidFill>
            <a:srgbClr val="CCFFCC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0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52154" y="4026477"/>
            <a:ext cx="914400" cy="914400"/>
          </a:xfrm>
          <a:prstGeom prst="ellipse">
            <a:avLst/>
          </a:prstGeom>
          <a:solidFill>
            <a:srgbClr val="FF0000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8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3200400" y="2193926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3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12933" y="545925"/>
            <a:ext cx="914400" cy="914400"/>
          </a:xfrm>
          <a:prstGeom prst="ellipse">
            <a:avLst/>
          </a:prstGeom>
          <a:solidFill>
            <a:srgbClr val="FF0000"/>
          </a:soli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3200400" y="4054877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4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3775" y="4040677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6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12933" y="4026477"/>
            <a:ext cx="914400" cy="9144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</a:rPr>
              <a:t>7</a:t>
            </a:r>
            <a:endParaRPr lang="en-US" sz="60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1260288" y="970975"/>
            <a:ext cx="1940112" cy="168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559985" y="2651126"/>
            <a:ext cx="640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11" idx="2"/>
          </p:cNvCxnSpPr>
          <p:nvPr/>
        </p:nvCxnSpPr>
        <p:spPr>
          <a:xfrm>
            <a:off x="2559985" y="4497877"/>
            <a:ext cx="640415" cy="1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0" idx="2"/>
          </p:cNvCxnSpPr>
          <p:nvPr/>
        </p:nvCxnSpPr>
        <p:spPr>
          <a:xfrm flipV="1">
            <a:off x="4114800" y="1003125"/>
            <a:ext cx="1898133" cy="1648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2" idx="2"/>
          </p:cNvCxnSpPr>
          <p:nvPr/>
        </p:nvCxnSpPr>
        <p:spPr>
          <a:xfrm flipV="1">
            <a:off x="4114800" y="4497877"/>
            <a:ext cx="548975" cy="1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13" idx="2"/>
          </p:cNvCxnSpPr>
          <p:nvPr/>
        </p:nvCxnSpPr>
        <p:spPr>
          <a:xfrm flipV="1">
            <a:off x="5578175" y="4483677"/>
            <a:ext cx="434758" cy="1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8" idx="2"/>
          </p:cNvCxnSpPr>
          <p:nvPr/>
        </p:nvCxnSpPr>
        <p:spPr>
          <a:xfrm>
            <a:off x="6927333" y="4483677"/>
            <a:ext cx="7248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6"/>
            <a:endCxn id="10" idx="2"/>
          </p:cNvCxnSpPr>
          <p:nvPr/>
        </p:nvCxnSpPr>
        <p:spPr>
          <a:xfrm flipV="1">
            <a:off x="4114800" y="1003125"/>
            <a:ext cx="1898133" cy="350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64111" y="386199"/>
            <a:ext cx="2272577" cy="584776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Initial states</a:t>
            </a:r>
            <a:endParaRPr lang="en-US" sz="3200" b="1" dirty="0"/>
          </a:p>
        </p:txBody>
      </p:sp>
      <p:cxnSp>
        <p:nvCxnSpPr>
          <p:cNvPr id="38" name="Straight Arrow Connector 37"/>
          <p:cNvCxnSpPr>
            <a:stCxn id="36" idx="1"/>
            <a:endCxn id="6" idx="7"/>
          </p:cNvCxnSpPr>
          <p:nvPr/>
        </p:nvCxnSpPr>
        <p:spPr>
          <a:xfrm flipH="1" flipV="1">
            <a:off x="1126377" y="647686"/>
            <a:ext cx="937734" cy="30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8175" y="2815938"/>
            <a:ext cx="3392676" cy="584776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Termination states</a:t>
            </a:r>
            <a:endParaRPr lang="en-US" sz="3200" b="1" dirty="0"/>
          </a:p>
        </p:txBody>
      </p:sp>
      <p:cxnSp>
        <p:nvCxnSpPr>
          <p:cNvPr id="41" name="Straight Arrow Connector 40"/>
          <p:cNvCxnSpPr>
            <a:stCxn id="39" idx="2"/>
            <a:endCxn id="8" idx="0"/>
          </p:cNvCxnSpPr>
          <p:nvPr/>
        </p:nvCxnSpPr>
        <p:spPr>
          <a:xfrm>
            <a:off x="7274513" y="3400714"/>
            <a:ext cx="834841" cy="62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28362" y="37824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78704" y="134449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688" y="1286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43122" y="1524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74513" y="1524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953945" y="1524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7650" y="92300"/>
            <a:ext cx="0" cy="594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5855" y="5631634"/>
            <a:ext cx="883336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Partially ordered set: All chains bounded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152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0980" y="482509"/>
            <a:ext cx="2442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Context</a:t>
            </a:r>
            <a:endParaRPr lang="en-US" sz="5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3461" y="2010446"/>
            <a:ext cx="8537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</a:t>
            </a:r>
            <a:r>
              <a:rPr lang="en-US" sz="4000" dirty="0" smtClean="0"/>
              <a:t>ariant functions are used to prove that system trajectories progress towards goals in many algorithms.</a:t>
            </a:r>
          </a:p>
          <a:p>
            <a:endParaRPr lang="en-US" sz="4000" dirty="0"/>
          </a:p>
          <a:p>
            <a:r>
              <a:rPr lang="en-US" sz="4000" dirty="0" smtClean="0"/>
              <a:t>We use variant functions throughout this course.</a:t>
            </a:r>
          </a:p>
        </p:txBody>
      </p:sp>
    </p:spTree>
    <p:extLst>
      <p:ext uri="{BB962C8B-B14F-4D97-AF65-F5344CB8AC3E}">
        <p14:creationId xmlns:p14="http://schemas.microsoft.com/office/powerpoint/2010/main" val="140162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2968" y="482509"/>
            <a:ext cx="307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Takeaway</a:t>
            </a:r>
            <a:endParaRPr lang="en-US" sz="5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3461" y="2010446"/>
            <a:ext cx="8537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How variant functions are used to prove termination of do-od loops.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87774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181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5</cp:revision>
  <dcterms:created xsi:type="dcterms:W3CDTF">2021-09-08T19:07:42Z</dcterms:created>
  <dcterms:modified xsi:type="dcterms:W3CDTF">2021-09-08T19:55:04Z</dcterms:modified>
</cp:coreProperties>
</file>