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57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-880" y="-96"/>
      </p:cViewPr>
      <p:guideLst>
        <p:guide orient="horz" pos="11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8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6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9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4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7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64458-B65E-0749-B631-12A774B64B93}" type="datetimeFigureOut">
              <a:rPr lang="en-US" smtClean="0"/>
              <a:t>9/12/21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E8169-F87C-C04A-8346-84740673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1844245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804595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3028" y="1636719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14002" y="1102305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6761" y="2560283"/>
            <a:ext cx="225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Snapshot </a:t>
            </a:r>
            <a:r>
              <a:rPr lang="en-US" b="1" dirty="0" smtClean="0"/>
              <a:t>state</a:t>
            </a:r>
          </a:p>
          <a:p>
            <a:pPr algn="ctr"/>
            <a:r>
              <a:rPr lang="en-US" b="1" dirty="0" smtClean="0"/>
              <a:t>State at a consistent</a:t>
            </a:r>
          </a:p>
          <a:p>
            <a:pPr algn="ctr"/>
            <a:r>
              <a:rPr lang="en-US" b="1" dirty="0" smtClean="0"/>
              <a:t>cut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899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1844245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804595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3028" y="1636719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14002" y="1102305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56761" y="2560283"/>
            <a:ext cx="2253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Snapshot </a:t>
            </a:r>
            <a:r>
              <a:rPr lang="en-US" b="1" dirty="0" smtClean="0"/>
              <a:t>state</a:t>
            </a:r>
          </a:p>
          <a:p>
            <a:pPr algn="ctr"/>
            <a:r>
              <a:rPr lang="en-US" b="1" dirty="0" smtClean="0"/>
              <a:t>State at a consistent</a:t>
            </a:r>
          </a:p>
          <a:p>
            <a:pPr algn="ctr"/>
            <a:r>
              <a:rPr lang="en-US" b="1" dirty="0" smtClean="0"/>
              <a:t>cut</a:t>
            </a:r>
            <a:endParaRPr lang="en-US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8230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bg1"/>
                </a:solidFill>
              </a:rPr>
              <a:t>S</a:t>
            </a:r>
            <a:r>
              <a:rPr lang="en-US" sz="2400" baseline="-25000" dirty="0" err="1" smtClean="0">
                <a:solidFill>
                  <a:schemeClr val="bg1"/>
                </a:solidFill>
              </a:rPr>
              <a:t>snap</a:t>
            </a:r>
            <a:endParaRPr lang="en-US" sz="2400" baseline="-25000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1291" y="6091417"/>
            <a:ext cx="56600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If a stable </a:t>
            </a:r>
            <a:r>
              <a:rPr lang="en-US" sz="2400" b="1" dirty="0" smtClean="0"/>
              <a:t>predicate P </a:t>
            </a:r>
            <a:r>
              <a:rPr lang="en-US" sz="2400" b="1" dirty="0" smtClean="0"/>
              <a:t>holds in </a:t>
            </a:r>
            <a:r>
              <a:rPr lang="en-US" sz="2400" b="1" dirty="0" err="1" smtClean="0"/>
              <a:t>S</a:t>
            </a:r>
            <a:r>
              <a:rPr lang="en-US" sz="2400" b="1" baseline="-25000" dirty="0" err="1" smtClean="0"/>
              <a:t>snap</a:t>
            </a:r>
            <a:r>
              <a:rPr lang="en-US" sz="2400" b="1" dirty="0" smtClean="0"/>
              <a:t> then  … </a:t>
            </a:r>
            <a:endParaRPr lang="en-US" sz="2400" b="1" dirty="0" smtClean="0"/>
          </a:p>
          <a:p>
            <a:pPr algn="ctr"/>
            <a:endParaRPr lang="en-US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10064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4949" y="3526015"/>
            <a:ext cx="4537052" cy="3264064"/>
            <a:chOff x="-63943" y="3854821"/>
            <a:chExt cx="4537052" cy="3264064"/>
          </a:xfrm>
        </p:grpSpPr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127263" y="4361374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8"/>
            <p:cNvSpPr>
              <a:spLocks noChangeAspect="1"/>
            </p:cNvSpPr>
            <p:nvPr/>
          </p:nvSpPr>
          <p:spPr>
            <a:xfrm>
              <a:off x="1671362" y="4316383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3215461" y="4361374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667728" y="5408552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2208055" y="3854821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63943" y="6287888"/>
              <a:ext cx="45370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If a stable </a:t>
              </a:r>
              <a:r>
                <a:rPr lang="en-US" sz="2400" dirty="0" smtClean="0"/>
                <a:t>predicate P </a:t>
              </a:r>
              <a:r>
                <a:rPr lang="en-US" sz="2400" dirty="0" smtClean="0"/>
                <a:t>holds in </a:t>
              </a:r>
              <a:r>
                <a:rPr lang="en-US" sz="2400" dirty="0" err="1" smtClean="0"/>
                <a:t>S</a:t>
              </a:r>
              <a:r>
                <a:rPr lang="en-US" sz="2400" baseline="-25000" dirty="0" err="1" smtClean="0"/>
                <a:t>snap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then </a:t>
              </a:r>
              <a:r>
                <a:rPr lang="en-US" sz="2400" dirty="0" smtClean="0"/>
                <a:t>it </a:t>
              </a:r>
              <a:r>
                <a:rPr lang="en-US" sz="2400" dirty="0" smtClean="0"/>
                <a:t>holds in </a:t>
              </a:r>
              <a:r>
                <a:rPr lang="en-US" sz="2400" dirty="0" err="1" smtClean="0"/>
                <a:t>S</a:t>
              </a:r>
              <a:r>
                <a:rPr lang="en-US" sz="2400" baseline="-25000" dirty="0" err="1" smtClean="0"/>
                <a:t>fini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too. </a:t>
              </a:r>
              <a:r>
                <a:rPr lang="en-US" sz="2400" baseline="-25000" dirty="0" smtClean="0"/>
                <a:t> 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262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53649" y="3141060"/>
            <a:ext cx="63010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 smtClean="0"/>
              <a:t> a stable predicate P </a:t>
            </a:r>
            <a:r>
              <a:rPr lang="en-US" sz="2400" dirty="0" smtClean="0"/>
              <a:t>does not hold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</a:t>
            </a:r>
            <a:r>
              <a:rPr lang="en-US" sz="2400" dirty="0" smtClean="0"/>
              <a:t>then </a:t>
            </a:r>
            <a:endParaRPr lang="en-US" sz="2400" dirty="0" smtClean="0"/>
          </a:p>
          <a:p>
            <a:r>
              <a:rPr lang="en-US" sz="2400" dirty="0" smtClean="0"/>
              <a:t>……</a:t>
            </a:r>
            <a:r>
              <a:rPr lang="en-US" sz="2400" dirty="0" smtClean="0"/>
              <a:t>. 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0176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init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53649" y="3141060"/>
            <a:ext cx="63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 smtClean="0"/>
              <a:t> a stable predicate P </a:t>
            </a:r>
            <a:r>
              <a:rPr lang="en-US" sz="2400" dirty="0" smtClean="0"/>
              <a:t>does not hold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</a:t>
            </a:r>
            <a:r>
              <a:rPr lang="en-US" sz="2400" dirty="0" smtClean="0"/>
              <a:t>then it does not hold in the initial state.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9441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init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53649" y="3141060"/>
            <a:ext cx="63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</a:t>
            </a:r>
            <a:r>
              <a:rPr lang="en-US" sz="2400" dirty="0" smtClean="0"/>
              <a:t> a stable predicate P </a:t>
            </a:r>
            <a:r>
              <a:rPr lang="en-US" sz="2400" dirty="0" smtClean="0"/>
              <a:t>does not hold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</a:t>
            </a:r>
            <a:r>
              <a:rPr lang="en-US" sz="2400" dirty="0" smtClean="0"/>
              <a:t>then it does not hold in the initial state.</a:t>
            </a:r>
            <a:endParaRPr lang="en-US" sz="2400" dirty="0" smtClean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33372" y="714208"/>
            <a:ext cx="1097280" cy="109728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077471" y="669217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3621570" y="714208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1073837" y="1761386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2614164" y="207655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46297" y="1811923"/>
            <a:ext cx="5095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If a stable property P holds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snap</a:t>
            </a:r>
            <a:r>
              <a:rPr lang="en-US" sz="2400" dirty="0" smtClean="0"/>
              <a:t> </a:t>
            </a:r>
            <a:r>
              <a:rPr lang="en-US" sz="2400" dirty="0" smtClean="0"/>
              <a:t>then </a:t>
            </a:r>
          </a:p>
          <a:p>
            <a:pPr algn="ctr"/>
            <a:r>
              <a:rPr lang="en-US" sz="2400" dirty="0" smtClean="0"/>
              <a:t>it holds in </a:t>
            </a:r>
            <a:r>
              <a:rPr lang="en-US" sz="2400" dirty="0" err="1" smtClean="0"/>
              <a:t>S</a:t>
            </a:r>
            <a:r>
              <a:rPr lang="en-US" sz="2400" baseline="-25000" dirty="0" err="1" smtClean="0"/>
              <a:t>fini</a:t>
            </a:r>
            <a:r>
              <a:rPr lang="en-US" sz="2400" dirty="0" smtClean="0"/>
              <a:t> </a:t>
            </a:r>
            <a:r>
              <a:rPr lang="en-US" sz="2400" dirty="0" smtClean="0"/>
              <a:t>too. </a:t>
            </a:r>
            <a:r>
              <a:rPr lang="en-US" sz="2400" baseline="-25000" dirty="0" smtClean="0"/>
              <a:t> </a:t>
            </a:r>
            <a:endParaRPr lang="en-US" sz="2400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280594" y="2006044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9" name="Straight Arrow Connector 8"/>
          <p:cNvCxnSpPr>
            <a:stCxn id="2" idx="0"/>
            <a:endCxn id="25" idx="3"/>
          </p:cNvCxnSpPr>
          <p:nvPr/>
        </p:nvCxnSpPr>
        <p:spPr>
          <a:xfrm flipV="1">
            <a:off x="533372" y="1650795"/>
            <a:ext cx="160693" cy="355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659145" y="5760619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17" name="Straight Arrow Connector 16"/>
          <p:cNvCxnSpPr>
            <a:stCxn id="35" idx="0"/>
            <a:endCxn id="48" idx="4"/>
          </p:cNvCxnSpPr>
          <p:nvPr/>
        </p:nvCxnSpPr>
        <p:spPr>
          <a:xfrm flipV="1">
            <a:off x="7911923" y="5566063"/>
            <a:ext cx="407059" cy="1945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606" y="5052733"/>
            <a:ext cx="27091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Asymmetry: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3946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0594" y="207655"/>
            <a:ext cx="8624359" cy="2721719"/>
            <a:chOff x="280594" y="207655"/>
            <a:chExt cx="8624359" cy="2721719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33372" y="714208"/>
              <a:ext cx="1097280" cy="109728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FFFFFF"/>
                  </a:solidFill>
                </a:rPr>
                <a:t>init</a:t>
              </a:r>
              <a:endParaRPr lang="en-US" sz="24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77471" y="669217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621570" y="714208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073837" y="17613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614164" y="2076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0594" y="2006044"/>
              <a:ext cx="50555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?</a:t>
              </a:r>
              <a:endParaRPr lang="en-US" sz="5400" dirty="0"/>
            </a:p>
          </p:txBody>
        </p:sp>
        <p:cxnSp>
          <p:nvCxnSpPr>
            <p:cNvPr id="9" name="Straight Arrow Connector 8"/>
            <p:cNvCxnSpPr>
              <a:stCxn id="2" idx="0"/>
              <a:endCxn id="25" idx="3"/>
            </p:cNvCxnSpPr>
            <p:nvPr/>
          </p:nvCxnSpPr>
          <p:spPr>
            <a:xfrm flipV="1">
              <a:off x="533372" y="1650795"/>
              <a:ext cx="160693" cy="35524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174750" y="2006044"/>
              <a:ext cx="5730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 is possible that P began to hold only after the initial state but before the final state</a:t>
              </a:r>
              <a:endParaRPr lang="en-US" sz="2400" dirty="0"/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512598" y="3588327"/>
            <a:ext cx="1097280" cy="1097280"/>
          </a:xfrm>
          <a:prstGeom prst="ellipse">
            <a:avLst/>
          </a:prstGeom>
          <a:solidFill>
            <a:srgbClr val="FF66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init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056697" y="3543336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600796" y="3588327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063" y="4635505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593390" y="3081774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9820" y="4880163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34" name="Straight Arrow Connector 33"/>
          <p:cNvCxnSpPr>
            <a:stCxn id="33" idx="0"/>
            <a:endCxn id="22" idx="3"/>
          </p:cNvCxnSpPr>
          <p:nvPr/>
        </p:nvCxnSpPr>
        <p:spPr>
          <a:xfrm flipV="1">
            <a:off x="512598" y="4524914"/>
            <a:ext cx="160693" cy="355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9019" y="4880163"/>
            <a:ext cx="5730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also possible that P holds in the initial and final states.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7063"/>
            <a:ext cx="4186103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P holds in the snapshot then 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2668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0594" y="207655"/>
            <a:ext cx="8624359" cy="2721719"/>
            <a:chOff x="280594" y="207655"/>
            <a:chExt cx="8624359" cy="2721719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533372" y="714208"/>
              <a:ext cx="1097280" cy="109728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FFFFFF"/>
                  </a:solidFill>
                </a:rPr>
                <a:t>init</a:t>
              </a:r>
              <a:endParaRPr lang="en-US" sz="24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077471" y="669217"/>
              <a:ext cx="1097280" cy="1097280"/>
            </a:xfrm>
            <a:prstGeom prst="ellipse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FFFFFF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FFFFFF"/>
                  </a:solidFill>
                </a:rPr>
                <a:t>snap</a:t>
              </a:r>
              <a:endParaRPr lang="en-US" sz="2400" baseline="-25000" dirty="0">
                <a:solidFill>
                  <a:srgbClr val="FFFFFF"/>
                </a:solidFill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3621570" y="714208"/>
              <a:ext cx="1097280" cy="1097280"/>
            </a:xfrm>
            <a:prstGeom prst="ellipse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>
              <a:off x="1073837" y="17613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2614164" y="2076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80594" y="2006044"/>
              <a:ext cx="505555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sz="5400" dirty="0" smtClean="0"/>
                <a:t>?</a:t>
              </a:r>
              <a:endParaRPr lang="en-US" sz="5400" dirty="0"/>
            </a:p>
          </p:txBody>
        </p:sp>
        <p:cxnSp>
          <p:nvCxnSpPr>
            <p:cNvPr id="9" name="Straight Arrow Connector 8"/>
            <p:cNvCxnSpPr>
              <a:stCxn id="2" idx="0"/>
              <a:endCxn id="25" idx="3"/>
            </p:cNvCxnSpPr>
            <p:nvPr/>
          </p:nvCxnSpPr>
          <p:spPr>
            <a:xfrm flipV="1">
              <a:off x="533372" y="1650795"/>
              <a:ext cx="160693" cy="355249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3174750" y="2006044"/>
              <a:ext cx="57302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It is possible that P began to hold after the initial state and before the final state</a:t>
              </a:r>
              <a:endParaRPr lang="en-US" sz="2400" dirty="0"/>
            </a:p>
          </p:txBody>
        </p:sp>
      </p:grpSp>
      <p:sp>
        <p:nvSpPr>
          <p:cNvPr id="22" name="Oval 21"/>
          <p:cNvSpPr>
            <a:spLocks noChangeAspect="1"/>
          </p:cNvSpPr>
          <p:nvPr/>
        </p:nvSpPr>
        <p:spPr>
          <a:xfrm>
            <a:off x="512598" y="3588327"/>
            <a:ext cx="1097280" cy="1097280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init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056697" y="3543336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snap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3600796" y="3588327"/>
            <a:ext cx="1097280" cy="109728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FFFFFF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FFFFFF"/>
                </a:solidFill>
              </a:rPr>
              <a:t>fini</a:t>
            </a:r>
            <a:endParaRPr lang="en-US" sz="2400" baseline="-25000" dirty="0">
              <a:solidFill>
                <a:srgbClr val="FFFFFF"/>
              </a:solidFill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053063" y="4635505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2593390" y="3081774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9820" y="4880163"/>
            <a:ext cx="505555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/>
              <a:t>?</a:t>
            </a:r>
            <a:endParaRPr lang="en-US" sz="5400" dirty="0"/>
          </a:p>
        </p:txBody>
      </p:sp>
      <p:cxnSp>
        <p:nvCxnSpPr>
          <p:cNvPr id="34" name="Straight Arrow Connector 33"/>
          <p:cNvCxnSpPr>
            <a:stCxn id="33" idx="0"/>
            <a:endCxn id="22" idx="3"/>
          </p:cNvCxnSpPr>
          <p:nvPr/>
        </p:nvCxnSpPr>
        <p:spPr>
          <a:xfrm flipV="1">
            <a:off x="512598" y="4524914"/>
            <a:ext cx="160693" cy="35524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89019" y="4880163"/>
            <a:ext cx="5730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is also possible that NOT P holds in the initial and final states.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47063"/>
            <a:ext cx="4332953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If NOT P holds in the snapshot  ..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951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286</Words>
  <Application>Microsoft Macintosh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6</cp:revision>
  <dcterms:created xsi:type="dcterms:W3CDTF">2021-09-12T20:49:09Z</dcterms:created>
  <dcterms:modified xsi:type="dcterms:W3CDTF">2021-09-12T22:46:32Z</dcterms:modified>
</cp:coreProperties>
</file>