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672" y="-104"/>
      </p:cViewPr>
      <p:guideLst>
        <p:guide orient="horz" pos="3444"/>
        <p:guide pos="21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4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1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F52C-BBF5-B041-8C28-52AA947B19AE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E209-7AE9-EC4C-BF7F-E087F89D7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Safety using Computation Tree Logic (CTL)</a:t>
            </a:r>
          </a:p>
          <a:p>
            <a:endParaRPr lang="en-US" sz="3200" dirty="0" smtClean="0"/>
          </a:p>
          <a:p>
            <a:r>
              <a:rPr lang="en-US" sz="3200" i="1" dirty="0"/>
              <a:t>a</a:t>
            </a:r>
            <a:r>
              <a:rPr lang="en-US" sz="3200" i="1" dirty="0" smtClean="0"/>
              <a:t>lways</a:t>
            </a:r>
            <a:r>
              <a:rPr lang="en-US" sz="3200" dirty="0" smtClean="0"/>
              <a:t>, </a:t>
            </a:r>
            <a:r>
              <a:rPr lang="en-US" sz="3200" i="1" dirty="0" smtClean="0"/>
              <a:t>next</a:t>
            </a:r>
            <a:r>
              <a:rPr lang="en-US" sz="3200" dirty="0" smtClean="0"/>
              <a:t> are functions from: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predicates to predicates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sets of states to sets of states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         (predicate &lt;-&gt; extension)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256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Context</a:t>
            </a:r>
          </a:p>
          <a:p>
            <a:endParaRPr lang="en-US" sz="4400" dirty="0"/>
          </a:p>
          <a:p>
            <a:r>
              <a:rPr lang="en-US" sz="3600" dirty="0" smtClean="0"/>
              <a:t>Our proofs are based on CTL which is also widely used in model checking.</a:t>
            </a:r>
          </a:p>
        </p:txBody>
      </p:sp>
    </p:spTree>
    <p:extLst>
      <p:ext uri="{BB962C8B-B14F-4D97-AF65-F5344CB8AC3E}">
        <p14:creationId xmlns:p14="http://schemas.microsoft.com/office/powerpoint/2010/main" val="143982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5080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Takeaway</a:t>
            </a:r>
          </a:p>
          <a:p>
            <a:pPr algn="ctr"/>
            <a:endParaRPr lang="en-US" sz="4400" dirty="0" smtClean="0"/>
          </a:p>
          <a:p>
            <a:r>
              <a:rPr lang="en-US" sz="4400" dirty="0" smtClean="0"/>
              <a:t>always,   next</a:t>
            </a:r>
          </a:p>
          <a:p>
            <a:endParaRPr lang="en-US" sz="4400" dirty="0"/>
          </a:p>
          <a:p>
            <a:r>
              <a:rPr lang="en-US" sz="3600" dirty="0" smtClean="0"/>
              <a:t>Note: We reason about correctness by using state transitions (single hop in the graph) and trajectories (paths)</a:t>
            </a:r>
          </a:p>
          <a:p>
            <a:endParaRPr lang="en-US" sz="3600" dirty="0"/>
          </a:p>
          <a:p>
            <a:r>
              <a:rPr lang="en-US" sz="3600" dirty="0" smtClean="0"/>
              <a:t>Key:  </a:t>
            </a:r>
            <a:r>
              <a:rPr lang="en-US" sz="3600" b="1" dirty="0" smtClean="0">
                <a:solidFill>
                  <a:srgbClr val="FF0000"/>
                </a:solidFill>
              </a:rPr>
              <a:t>All paths from initial vertices are safe.</a:t>
            </a:r>
          </a:p>
        </p:txBody>
      </p:sp>
    </p:spTree>
    <p:extLst>
      <p:ext uri="{BB962C8B-B14F-4D97-AF65-F5344CB8AC3E}">
        <p14:creationId xmlns:p14="http://schemas.microsoft.com/office/powerpoint/2010/main" val="38041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302152" y="671513"/>
            <a:ext cx="4572000" cy="4572000"/>
          </a:xfrm>
          <a:prstGeom prst="ellipse">
            <a:avLst/>
          </a:prstGeom>
          <a:solidFill>
            <a:srgbClr val="CCFFCC"/>
          </a:soli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491203" y="1814513"/>
            <a:ext cx="2286000" cy="2286000"/>
          </a:xfrm>
          <a:prstGeom prst="ellipse">
            <a:avLst/>
          </a:prstGeom>
          <a:solidFill>
            <a:srgbClr val="FFFF00"/>
          </a:solidFill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1635" y="2025948"/>
            <a:ext cx="489364" cy="76944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Y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286" y="5243513"/>
            <a:ext cx="883368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</a:t>
            </a:r>
            <a:r>
              <a:rPr lang="en-US" sz="4000" b="1" dirty="0" smtClean="0"/>
              <a:t> is in </a:t>
            </a:r>
            <a:r>
              <a:rPr lang="en-US" sz="4000" b="1" dirty="0" smtClean="0"/>
              <a:t>always(</a:t>
            </a:r>
            <a:r>
              <a:rPr lang="en-US" sz="4000" b="1" dirty="0" smtClean="0"/>
              <a:t>Y) exactly </a:t>
            </a:r>
            <a:r>
              <a:rPr lang="en-US" sz="4000" b="1" dirty="0" smtClean="0"/>
              <a:t>when: </a:t>
            </a:r>
          </a:p>
          <a:p>
            <a:pPr algn="ctr"/>
            <a:r>
              <a:rPr lang="en-US" sz="4000" b="1" dirty="0" smtClean="0"/>
              <a:t>all </a:t>
            </a:r>
            <a:r>
              <a:rPr lang="en-US" sz="4000" b="1" dirty="0" smtClean="0"/>
              <a:t>paths from v end at vertices in </a:t>
            </a:r>
            <a:r>
              <a:rPr lang="en-US" sz="4000" b="1" dirty="0"/>
              <a:t>Y</a:t>
            </a: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879984" y="38405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88152" y="267211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241749" y="11360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48476" y="3611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948403" y="328171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516673" y="22403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7761" y="3281710"/>
            <a:ext cx="207743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always</a:t>
            </a:r>
            <a:r>
              <a:rPr lang="en-US" sz="3600" b="1" dirty="0" smtClean="0">
                <a:solidFill>
                  <a:srgbClr val="008000"/>
                </a:solidFill>
              </a:rPr>
              <a:t>(</a:t>
            </a:r>
            <a:r>
              <a:rPr lang="en-US" sz="3600" b="1" dirty="0" smtClean="0">
                <a:solidFill>
                  <a:srgbClr val="008000"/>
                </a:solidFill>
              </a:rPr>
              <a:t>Y)</a:t>
            </a:r>
            <a:endParaRPr lang="en-US" sz="3600" b="1" dirty="0">
              <a:solidFill>
                <a:srgbClr val="008000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017863" y="22403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97162" y="135731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678787" y="43959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747162" y="431377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5877266" y="19369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80660" y="26216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10" idx="5"/>
            <a:endCxn id="30" idx="1"/>
          </p:cNvCxnSpPr>
          <p:nvPr/>
        </p:nvCxnSpPr>
        <p:spPr>
          <a:xfrm>
            <a:off x="5631994" y="1526315"/>
            <a:ext cx="312227" cy="477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4"/>
            <a:endCxn id="31" idx="0"/>
          </p:cNvCxnSpPr>
          <p:nvPr/>
        </p:nvCxnSpPr>
        <p:spPr>
          <a:xfrm>
            <a:off x="6105866" y="2394150"/>
            <a:ext cx="303394" cy="227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5"/>
            <a:endCxn id="23" idx="2"/>
          </p:cNvCxnSpPr>
          <p:nvPr/>
        </p:nvCxnSpPr>
        <p:spPr>
          <a:xfrm>
            <a:off x="3270229" y="4230788"/>
            <a:ext cx="408558" cy="3937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4153926" y="9074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420066" y="400897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7"/>
            <a:endCxn id="43" idx="2"/>
          </p:cNvCxnSpPr>
          <p:nvPr/>
        </p:nvCxnSpPr>
        <p:spPr>
          <a:xfrm flipV="1">
            <a:off x="5137407" y="4237572"/>
            <a:ext cx="282659" cy="143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6"/>
            <a:endCxn id="10" idx="2"/>
          </p:cNvCxnSpPr>
          <p:nvPr/>
        </p:nvCxnSpPr>
        <p:spPr>
          <a:xfrm>
            <a:off x="4611126" y="1136070"/>
            <a:ext cx="630623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4" idx="2"/>
            <a:endCxn id="23" idx="6"/>
          </p:cNvCxnSpPr>
          <p:nvPr/>
        </p:nvCxnSpPr>
        <p:spPr>
          <a:xfrm flipH="1">
            <a:off x="4135987" y="4542372"/>
            <a:ext cx="611175" cy="8217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>
            <a:spLocks noChangeAspect="1"/>
          </p:cNvSpPr>
          <p:nvPr/>
        </p:nvSpPr>
        <p:spPr>
          <a:xfrm>
            <a:off x="7110621" y="419378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491621" y="2150709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1844952" y="6788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3" idx="6"/>
            <a:endCxn id="42" idx="2"/>
          </p:cNvCxnSpPr>
          <p:nvPr/>
        </p:nvCxnSpPr>
        <p:spPr>
          <a:xfrm>
            <a:off x="2302152" y="907470"/>
            <a:ext cx="1851774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51" idx="1"/>
          </p:cNvCxnSpPr>
          <p:nvPr/>
        </p:nvCxnSpPr>
        <p:spPr>
          <a:xfrm>
            <a:off x="6505676" y="3840543"/>
            <a:ext cx="671900" cy="42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3"/>
            <a:endCxn id="11" idx="7"/>
          </p:cNvCxnSpPr>
          <p:nvPr/>
        </p:nvCxnSpPr>
        <p:spPr>
          <a:xfrm flipH="1">
            <a:off x="6438721" y="2540954"/>
            <a:ext cx="1119855" cy="1137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4" idx="2"/>
          </p:cNvCxnSpPr>
          <p:nvPr/>
        </p:nvCxnSpPr>
        <p:spPr>
          <a:xfrm>
            <a:off x="1650999" y="2410669"/>
            <a:ext cx="651153" cy="546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6" idx="2"/>
          </p:cNvCxnSpPr>
          <p:nvPr/>
        </p:nvCxnSpPr>
        <p:spPr>
          <a:xfrm flipV="1">
            <a:off x="2235196" y="2957513"/>
            <a:ext cx="1256007" cy="647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4888442" y="321475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3" idx="0"/>
            <a:endCxn id="53" idx="4"/>
          </p:cNvCxnSpPr>
          <p:nvPr/>
        </p:nvCxnSpPr>
        <p:spPr>
          <a:xfrm flipH="1" flipV="1">
            <a:off x="2073552" y="1136070"/>
            <a:ext cx="671721" cy="11042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2879984" y="3740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42" idx="1"/>
            <a:endCxn id="46" idx="6"/>
          </p:cNvCxnSpPr>
          <p:nvPr/>
        </p:nvCxnSpPr>
        <p:spPr>
          <a:xfrm flipH="1" flipV="1">
            <a:off x="3337184" y="602670"/>
            <a:ext cx="883697" cy="371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8" idx="5"/>
            <a:endCxn id="9" idx="1"/>
          </p:cNvCxnSpPr>
          <p:nvPr/>
        </p:nvCxnSpPr>
        <p:spPr>
          <a:xfrm>
            <a:off x="4408108" y="2630588"/>
            <a:ext cx="246999" cy="108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4"/>
            <a:endCxn id="40" idx="0"/>
          </p:cNvCxnSpPr>
          <p:nvPr/>
        </p:nvCxnSpPr>
        <p:spPr>
          <a:xfrm>
            <a:off x="4816752" y="3129310"/>
            <a:ext cx="300290" cy="8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2"/>
            <a:endCxn id="12" idx="6"/>
          </p:cNvCxnSpPr>
          <p:nvPr/>
        </p:nvCxnSpPr>
        <p:spPr>
          <a:xfrm flipH="1">
            <a:off x="4405603" y="3443355"/>
            <a:ext cx="482839" cy="66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0"/>
            <a:endCxn id="9" idx="2"/>
          </p:cNvCxnSpPr>
          <p:nvPr/>
        </p:nvCxnSpPr>
        <p:spPr>
          <a:xfrm flipV="1">
            <a:off x="4177003" y="2900710"/>
            <a:ext cx="41114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0"/>
            <a:endCxn id="18" idx="4"/>
          </p:cNvCxnSpPr>
          <p:nvPr/>
        </p:nvCxnSpPr>
        <p:spPr>
          <a:xfrm flipV="1">
            <a:off x="4177003" y="2697543"/>
            <a:ext cx="69460" cy="5841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5"/>
            <a:endCxn id="51" idx="2"/>
          </p:cNvCxnSpPr>
          <p:nvPr/>
        </p:nvCxnSpPr>
        <p:spPr>
          <a:xfrm>
            <a:off x="5810311" y="4399217"/>
            <a:ext cx="1300310" cy="23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6"/>
            <a:endCxn id="52" idx="3"/>
          </p:cNvCxnSpPr>
          <p:nvPr/>
        </p:nvCxnSpPr>
        <p:spPr>
          <a:xfrm flipV="1">
            <a:off x="6637860" y="2540954"/>
            <a:ext cx="920716" cy="309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0" idx="2"/>
            <a:endCxn id="53" idx="5"/>
          </p:cNvCxnSpPr>
          <p:nvPr/>
        </p:nvCxnSpPr>
        <p:spPr>
          <a:xfrm flipH="1" flipV="1">
            <a:off x="2235197" y="1069115"/>
            <a:ext cx="1161965" cy="5167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2" idx="3"/>
            <a:endCxn id="20" idx="7"/>
          </p:cNvCxnSpPr>
          <p:nvPr/>
        </p:nvCxnSpPr>
        <p:spPr>
          <a:xfrm flipH="1">
            <a:off x="3787407" y="1297715"/>
            <a:ext cx="433474" cy="1265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052256" y="446549"/>
            <a:ext cx="1793129" cy="76944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/>
              <a:t>a</a:t>
            </a:r>
            <a:r>
              <a:rPr lang="en-US" sz="4400" b="1" dirty="0" smtClean="0"/>
              <a:t>lways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920613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</a:t>
            </a:r>
            <a:r>
              <a:rPr lang="en-US" sz="4400" dirty="0" smtClean="0"/>
              <a:t>lways(x) is the largest set y such that all paths from y remain in x.</a:t>
            </a:r>
          </a:p>
        </p:txBody>
      </p:sp>
    </p:spTree>
    <p:extLst>
      <p:ext uri="{BB962C8B-B14F-4D97-AF65-F5344CB8AC3E}">
        <p14:creationId xmlns:p14="http://schemas.microsoft.com/office/powerpoint/2010/main" val="310731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</a:t>
            </a:r>
            <a:r>
              <a:rPr lang="en-US" sz="3200" dirty="0" smtClean="0"/>
              <a:t>lways(x) is the largest set y such that all paths from y remain in x.</a:t>
            </a:r>
          </a:p>
          <a:p>
            <a:endParaRPr lang="en-US" sz="3200" dirty="0"/>
          </a:p>
          <a:p>
            <a:r>
              <a:rPr lang="en-US" sz="3200" dirty="0" smtClean="0"/>
              <a:t>Equivalent to:</a:t>
            </a:r>
          </a:p>
          <a:p>
            <a:endParaRPr lang="en-US" sz="3200" dirty="0"/>
          </a:p>
          <a:p>
            <a:r>
              <a:rPr lang="en-US" sz="4400" dirty="0"/>
              <a:t>a</a:t>
            </a:r>
            <a:r>
              <a:rPr lang="en-US" sz="4400" dirty="0" smtClean="0"/>
              <a:t>lways(x) is the weakest predicate y such that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52545" y="3946921"/>
            <a:ext cx="2065524" cy="846948"/>
            <a:chOff x="1978677" y="5213188"/>
            <a:chExt cx="2065524" cy="846948"/>
          </a:xfrm>
        </p:grpSpPr>
        <p:sp>
          <p:nvSpPr>
            <p:cNvPr id="2" name="TextBox 1"/>
            <p:cNvSpPr txBox="1"/>
            <p:nvPr/>
          </p:nvSpPr>
          <p:spPr>
            <a:xfrm>
              <a:off x="1978677" y="5213188"/>
              <a:ext cx="4632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y</a:t>
              </a:r>
              <a:endParaRPr lang="en-US" sz="4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92936" y="5229139"/>
              <a:ext cx="4512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x</a:t>
              </a:r>
              <a:endParaRPr lang="en-US" sz="4800" dirty="0"/>
            </a:p>
          </p:txBody>
        </p:sp>
        <p:cxnSp>
          <p:nvCxnSpPr>
            <p:cNvPr id="6" name="Straight Arrow Connector 5"/>
            <p:cNvCxnSpPr>
              <a:stCxn id="2" idx="3"/>
              <a:endCxn id="4" idx="1"/>
            </p:cNvCxnSpPr>
            <p:nvPr/>
          </p:nvCxnSpPr>
          <p:spPr>
            <a:xfrm>
              <a:off x="2441965" y="5628687"/>
              <a:ext cx="1150971" cy="159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49887" y="5229139"/>
              <a:ext cx="38904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*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7175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would you compute the set always(x) given x?</a:t>
            </a:r>
          </a:p>
        </p:txBody>
      </p:sp>
    </p:spTree>
    <p:extLst>
      <p:ext uri="{BB962C8B-B14F-4D97-AF65-F5344CB8AC3E}">
        <p14:creationId xmlns:p14="http://schemas.microsoft.com/office/powerpoint/2010/main" val="40109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How would you compute the set always(x) given x?</a:t>
            </a:r>
          </a:p>
          <a:p>
            <a:endParaRPr lang="en-US" sz="4400" dirty="0"/>
          </a:p>
          <a:p>
            <a:r>
              <a:rPr lang="en-US" sz="4400" dirty="0" smtClean="0"/>
              <a:t>Delete vertices in x that can reach vertices not in x.</a:t>
            </a:r>
          </a:p>
          <a:p>
            <a:endParaRPr lang="en-US" sz="4400" dirty="0"/>
          </a:p>
          <a:p>
            <a:r>
              <a:rPr lang="en-US" sz="4400" dirty="0" smtClean="0"/>
              <a:t>What remains in x is always(x).</a:t>
            </a:r>
          </a:p>
        </p:txBody>
      </p:sp>
    </p:spTree>
    <p:extLst>
      <p:ext uri="{BB962C8B-B14F-4D97-AF65-F5344CB8AC3E}">
        <p14:creationId xmlns:p14="http://schemas.microsoft.com/office/powerpoint/2010/main" val="83095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302152" y="671513"/>
            <a:ext cx="4572000" cy="4572000"/>
          </a:xfrm>
          <a:prstGeom prst="ellipse">
            <a:avLst/>
          </a:prstGeom>
          <a:solidFill>
            <a:srgbClr val="CCFFCC"/>
          </a:solidFill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3491203" y="1814513"/>
            <a:ext cx="2286000" cy="2286000"/>
          </a:xfrm>
          <a:prstGeom prst="ellipse">
            <a:avLst/>
          </a:prstGeom>
          <a:solidFill>
            <a:srgbClr val="FFFF00"/>
          </a:solidFill>
          <a:ln w="762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514" y="2003906"/>
            <a:ext cx="507485" cy="791484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762" y="5275701"/>
            <a:ext cx="8833680" cy="132343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</a:t>
            </a:r>
            <a:r>
              <a:rPr lang="en-US" sz="4000" b="1" dirty="0" smtClean="0"/>
              <a:t> is in </a:t>
            </a:r>
            <a:r>
              <a:rPr lang="en-US" sz="4000" b="1" dirty="0" smtClean="0"/>
              <a:t>next(</a:t>
            </a:r>
            <a:r>
              <a:rPr lang="en-US" sz="4000" b="1" dirty="0" smtClean="0"/>
              <a:t>Y) exactly </a:t>
            </a:r>
            <a:r>
              <a:rPr lang="en-US" sz="4000" b="1" dirty="0" smtClean="0"/>
              <a:t>when: </a:t>
            </a:r>
          </a:p>
          <a:p>
            <a:pPr algn="ctr"/>
            <a:r>
              <a:rPr lang="en-US" sz="4000" b="1" dirty="0" smtClean="0"/>
              <a:t>edges </a:t>
            </a:r>
            <a:r>
              <a:rPr lang="en-US" sz="4000" b="1" dirty="0" smtClean="0"/>
              <a:t>from</a:t>
            </a:r>
            <a:r>
              <a:rPr lang="en-US" sz="4000" b="1" dirty="0"/>
              <a:t> </a:t>
            </a:r>
            <a:r>
              <a:rPr lang="en-US" sz="4000" b="1" dirty="0" smtClean="0"/>
              <a:t>v end at vertices in Y</a:t>
            </a:r>
            <a:endParaRPr lang="en-US" sz="4000" b="1" dirty="0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2879984" y="38405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588152" y="267211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241749" y="11360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6048476" y="36119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948403" y="328171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</a:t>
            </a:r>
            <a:endParaRPr lang="en-US" sz="2400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516673" y="22403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522676" y="3589857"/>
            <a:ext cx="1712521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next</a:t>
            </a:r>
            <a:r>
              <a:rPr lang="en-US" sz="4000" b="1" dirty="0" smtClean="0">
                <a:solidFill>
                  <a:srgbClr val="008000"/>
                </a:solidFill>
              </a:rPr>
              <a:t>(</a:t>
            </a:r>
            <a:r>
              <a:rPr lang="en-US" sz="4000" b="1" dirty="0" smtClean="0">
                <a:solidFill>
                  <a:srgbClr val="008000"/>
                </a:solidFill>
              </a:rPr>
              <a:t>Y)</a:t>
            </a:r>
            <a:endParaRPr lang="en-US" sz="4000" b="1" dirty="0">
              <a:solidFill>
                <a:srgbClr val="008000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4017863" y="224034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97162" y="135731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678787" y="439594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4747162" y="323630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18" idx="1"/>
            <a:endCxn id="20" idx="5"/>
          </p:cNvCxnSpPr>
          <p:nvPr/>
        </p:nvCxnSpPr>
        <p:spPr>
          <a:xfrm flipH="1" flipV="1">
            <a:off x="3787407" y="1747558"/>
            <a:ext cx="297411" cy="55974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0"/>
            <a:endCxn id="10" idx="3"/>
          </p:cNvCxnSpPr>
          <p:nvPr/>
        </p:nvCxnSpPr>
        <p:spPr>
          <a:xfrm flipV="1">
            <a:off x="4816752" y="1526315"/>
            <a:ext cx="491952" cy="1145795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spect="1"/>
          </p:cNvSpPr>
          <p:nvPr/>
        </p:nvSpPr>
        <p:spPr>
          <a:xfrm>
            <a:off x="5877266" y="193695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180660" y="26216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12" idx="3"/>
            <a:endCxn id="3" idx="7"/>
          </p:cNvCxnSpPr>
          <p:nvPr/>
        </p:nvCxnSpPr>
        <p:spPr>
          <a:xfrm flipH="1">
            <a:off x="3270229" y="3671955"/>
            <a:ext cx="745129" cy="23554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4153926" y="9074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420066" y="4008972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7110621" y="419378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491621" y="2150709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1844952" y="678870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</a:t>
            </a:r>
            <a:endParaRPr lang="en-US" sz="2400" dirty="0"/>
          </a:p>
        </p:txBody>
      </p:sp>
      <p:cxnSp>
        <p:nvCxnSpPr>
          <p:cNvPr id="55" name="Straight Arrow Connector 54"/>
          <p:cNvCxnSpPr>
            <a:stCxn id="53" idx="6"/>
            <a:endCxn id="42" idx="2"/>
          </p:cNvCxnSpPr>
          <p:nvPr/>
        </p:nvCxnSpPr>
        <p:spPr>
          <a:xfrm>
            <a:off x="2302152" y="907470"/>
            <a:ext cx="1851774" cy="2286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6"/>
            <a:endCxn id="51" idx="1"/>
          </p:cNvCxnSpPr>
          <p:nvPr/>
        </p:nvCxnSpPr>
        <p:spPr>
          <a:xfrm>
            <a:off x="6505676" y="3840543"/>
            <a:ext cx="671900" cy="420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3"/>
            <a:endCxn id="11" idx="7"/>
          </p:cNvCxnSpPr>
          <p:nvPr/>
        </p:nvCxnSpPr>
        <p:spPr>
          <a:xfrm flipH="1">
            <a:off x="6438721" y="2540954"/>
            <a:ext cx="1119855" cy="113794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4" idx="2"/>
          </p:cNvCxnSpPr>
          <p:nvPr/>
        </p:nvCxnSpPr>
        <p:spPr>
          <a:xfrm>
            <a:off x="1650999" y="2399648"/>
            <a:ext cx="651153" cy="557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2" idx="3"/>
            <a:endCxn id="6" idx="2"/>
          </p:cNvCxnSpPr>
          <p:nvPr/>
        </p:nvCxnSpPr>
        <p:spPr>
          <a:xfrm flipV="1">
            <a:off x="2235197" y="2957513"/>
            <a:ext cx="1256006" cy="986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" idx="7"/>
            <a:endCxn id="52" idx="1"/>
          </p:cNvCxnSpPr>
          <p:nvPr/>
        </p:nvCxnSpPr>
        <p:spPr>
          <a:xfrm>
            <a:off x="6267511" y="2003905"/>
            <a:ext cx="1291065" cy="213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3" idx="6"/>
            <a:endCxn id="51" idx="2"/>
          </p:cNvCxnSpPr>
          <p:nvPr/>
        </p:nvCxnSpPr>
        <p:spPr>
          <a:xfrm>
            <a:off x="5877266" y="4237572"/>
            <a:ext cx="1233355" cy="184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382976" y="324927"/>
            <a:ext cx="1321095" cy="83099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n</a:t>
            </a:r>
            <a:r>
              <a:rPr lang="en-US" sz="4800" b="1" dirty="0" smtClean="0"/>
              <a:t>ext</a:t>
            </a:r>
            <a:endParaRPr lang="en-US" sz="4800" b="1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143514" y="136690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</a:t>
            </a:r>
            <a:endParaRPr lang="en-US" sz="2400" dirty="0"/>
          </a:p>
        </p:txBody>
      </p:sp>
      <p:cxnSp>
        <p:nvCxnSpPr>
          <p:cNvPr id="17" name="Straight Arrow Connector 16"/>
          <p:cNvCxnSpPr>
            <a:stCxn id="44" idx="6"/>
            <a:endCxn id="13" idx="1"/>
          </p:cNvCxnSpPr>
          <p:nvPr/>
        </p:nvCxnSpPr>
        <p:spPr>
          <a:xfrm>
            <a:off x="1600714" y="1595505"/>
            <a:ext cx="982914" cy="711793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4"/>
            <a:endCxn id="23" idx="0"/>
          </p:cNvCxnSpPr>
          <p:nvPr/>
        </p:nvCxnSpPr>
        <p:spPr>
          <a:xfrm flipH="1">
            <a:off x="3907387" y="3738910"/>
            <a:ext cx="269616" cy="657032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6"/>
            <a:endCxn id="31" idx="2"/>
          </p:cNvCxnSpPr>
          <p:nvPr/>
        </p:nvCxnSpPr>
        <p:spPr>
          <a:xfrm flipV="1">
            <a:off x="5045352" y="2850270"/>
            <a:ext cx="1135308" cy="5044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0"/>
            <a:endCxn id="42" idx="4"/>
          </p:cNvCxnSpPr>
          <p:nvPr/>
        </p:nvCxnSpPr>
        <p:spPr>
          <a:xfrm flipV="1">
            <a:off x="4246463" y="1364670"/>
            <a:ext cx="136063" cy="87567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2"/>
            <a:endCxn id="20" idx="7"/>
          </p:cNvCxnSpPr>
          <p:nvPr/>
        </p:nvCxnSpPr>
        <p:spPr>
          <a:xfrm flipH="1">
            <a:off x="3787407" y="1136070"/>
            <a:ext cx="366519" cy="288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0"/>
            <a:endCxn id="20" idx="3"/>
          </p:cNvCxnSpPr>
          <p:nvPr/>
        </p:nvCxnSpPr>
        <p:spPr>
          <a:xfrm flipV="1">
            <a:off x="2745273" y="1747558"/>
            <a:ext cx="718844" cy="492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2516673" y="481850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3" name="Straight Arrow Connector 62"/>
          <p:cNvCxnSpPr>
            <a:stCxn id="3" idx="3"/>
            <a:endCxn id="62" idx="0"/>
          </p:cNvCxnSpPr>
          <p:nvPr/>
        </p:nvCxnSpPr>
        <p:spPr>
          <a:xfrm flipH="1">
            <a:off x="2745273" y="4230788"/>
            <a:ext cx="201666" cy="5877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3" idx="3"/>
            <a:endCxn id="62" idx="6"/>
          </p:cNvCxnSpPr>
          <p:nvPr/>
        </p:nvCxnSpPr>
        <p:spPr>
          <a:xfrm flipH="1">
            <a:off x="2973873" y="4786187"/>
            <a:ext cx="771869" cy="26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1"/>
            <a:endCxn id="3" idx="5"/>
          </p:cNvCxnSpPr>
          <p:nvPr/>
        </p:nvCxnSpPr>
        <p:spPr>
          <a:xfrm flipH="1" flipV="1">
            <a:off x="3270229" y="4230788"/>
            <a:ext cx="475513" cy="232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7"/>
            <a:endCxn id="52" idx="2"/>
          </p:cNvCxnSpPr>
          <p:nvPr/>
        </p:nvCxnSpPr>
        <p:spPr>
          <a:xfrm flipV="1">
            <a:off x="6570905" y="2379309"/>
            <a:ext cx="920716" cy="309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0" idx="1"/>
            <a:endCxn id="53" idx="5"/>
          </p:cNvCxnSpPr>
          <p:nvPr/>
        </p:nvCxnSpPr>
        <p:spPr>
          <a:xfrm flipH="1" flipV="1">
            <a:off x="2235197" y="1069115"/>
            <a:ext cx="1228920" cy="3551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>
            <a:spLocks noChangeAspect="1"/>
          </p:cNvSpPr>
          <p:nvPr/>
        </p:nvSpPr>
        <p:spPr>
          <a:xfrm>
            <a:off x="7034421" y="1195668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10" idx="6"/>
            <a:endCxn id="73" idx="2"/>
          </p:cNvCxnSpPr>
          <p:nvPr/>
        </p:nvCxnSpPr>
        <p:spPr>
          <a:xfrm>
            <a:off x="5698949" y="1364670"/>
            <a:ext cx="1335472" cy="59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  <a:endCxn id="12" idx="7"/>
          </p:cNvCxnSpPr>
          <p:nvPr/>
        </p:nvCxnSpPr>
        <p:spPr>
          <a:xfrm flipH="1" flipV="1">
            <a:off x="4338648" y="3348665"/>
            <a:ext cx="408514" cy="11624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6"/>
            <a:endCxn id="18" idx="2"/>
          </p:cNvCxnSpPr>
          <p:nvPr/>
        </p:nvCxnSpPr>
        <p:spPr>
          <a:xfrm>
            <a:off x="2973873" y="2468943"/>
            <a:ext cx="10439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</a:t>
            </a:r>
            <a:r>
              <a:rPr lang="en-US" sz="4400" dirty="0" smtClean="0"/>
              <a:t>ext(y) is the weakest predicate z such that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60584" y="1300366"/>
            <a:ext cx="1614259" cy="846948"/>
            <a:chOff x="1978677" y="5213188"/>
            <a:chExt cx="1614259" cy="846948"/>
          </a:xfrm>
        </p:grpSpPr>
        <p:sp>
          <p:nvSpPr>
            <p:cNvPr id="2" name="TextBox 1"/>
            <p:cNvSpPr txBox="1"/>
            <p:nvPr/>
          </p:nvSpPr>
          <p:spPr>
            <a:xfrm>
              <a:off x="1978677" y="5213188"/>
              <a:ext cx="4278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z</a:t>
              </a:r>
              <a:endParaRPr lang="en-US" sz="48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29648" y="5229139"/>
              <a:ext cx="4632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/>
                <a:t>y</a:t>
              </a:r>
              <a:endParaRPr lang="en-US" sz="4800" dirty="0"/>
            </a:p>
          </p:txBody>
        </p:sp>
        <p:cxnSp>
          <p:nvCxnSpPr>
            <p:cNvPr id="6" name="Straight Arrow Connector 5"/>
            <p:cNvCxnSpPr>
              <a:stCxn id="2" idx="3"/>
              <a:endCxn id="4" idx="1"/>
            </p:cNvCxnSpPr>
            <p:nvPr/>
          </p:nvCxnSpPr>
          <p:spPr>
            <a:xfrm>
              <a:off x="2406498" y="5628687"/>
              <a:ext cx="723150" cy="159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49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574" y="700764"/>
            <a:ext cx="83794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Computation Tree Logic</a:t>
            </a:r>
          </a:p>
          <a:p>
            <a:r>
              <a:rPr lang="en-US" sz="4400" dirty="0"/>
              <a:t>a</a:t>
            </a:r>
            <a:r>
              <a:rPr lang="en-US" sz="4400" dirty="0" smtClean="0"/>
              <a:t>lways(x): AG(x)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620182" y="2805965"/>
            <a:ext cx="59426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ll paths starting from a vertex</a:t>
            </a:r>
            <a:endParaRPr lang="en-US" sz="3200" dirty="0"/>
          </a:p>
        </p:txBody>
      </p:sp>
      <p:cxnSp>
        <p:nvCxnSpPr>
          <p:cNvPr id="8" name="Straight Arrow Connector 7"/>
          <p:cNvCxnSpPr>
            <a:stCxn id="3" idx="0"/>
          </p:cNvCxnSpPr>
          <p:nvPr/>
        </p:nvCxnSpPr>
        <p:spPr>
          <a:xfrm flipH="1" flipV="1">
            <a:off x="2938484" y="1964176"/>
            <a:ext cx="653024" cy="841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91508" y="2147314"/>
            <a:ext cx="5482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</a:t>
            </a:r>
            <a:r>
              <a:rPr lang="en-US" sz="3200" dirty="0" smtClean="0"/>
              <a:t>lobally: for all vertices on path</a:t>
            </a:r>
            <a:endParaRPr lang="en-US" sz="3200" dirty="0"/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 flipV="1">
            <a:off x="3351939" y="1964176"/>
            <a:ext cx="239569" cy="475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2052" y="4223716"/>
            <a:ext cx="341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</a:t>
            </a:r>
            <a:r>
              <a:rPr lang="en-US" sz="4400" dirty="0" smtClean="0"/>
              <a:t>ext(y):  AX(y)</a:t>
            </a:r>
            <a:endParaRPr lang="en-US" sz="4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3574" y="5764330"/>
            <a:ext cx="59426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For </a:t>
            </a:r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/>
              <a:t>ll paths starting from a vertex</a:t>
            </a:r>
            <a:endParaRPr lang="en-US" sz="3200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H="1" flipV="1">
            <a:off x="2776055" y="4873518"/>
            <a:ext cx="428845" cy="890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34730" y="5012609"/>
            <a:ext cx="49848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ne</a:t>
            </a:r>
            <a:r>
              <a:rPr lang="en-US" sz="3200" b="1" dirty="0" smtClean="0">
                <a:solidFill>
                  <a:srgbClr val="FF0000"/>
                </a:solidFill>
              </a:rPr>
              <a:t>x</a:t>
            </a:r>
            <a:r>
              <a:rPr lang="en-US" sz="3200" b="1" dirty="0" smtClean="0">
                <a:solidFill>
                  <a:srgbClr val="000000"/>
                </a:solidFill>
              </a:rPr>
              <a:t>t</a:t>
            </a:r>
            <a:r>
              <a:rPr lang="en-US" sz="3200" dirty="0" smtClean="0"/>
              <a:t>: for next vertex on path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0409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314</Words>
  <Application>Microsoft Macintosh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10</cp:revision>
  <dcterms:created xsi:type="dcterms:W3CDTF">2021-05-18T20:19:29Z</dcterms:created>
  <dcterms:modified xsi:type="dcterms:W3CDTF">2021-09-08T18:26:32Z</dcterms:modified>
</cp:coreProperties>
</file>