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9" r:id="rId2"/>
    <p:sldId id="279" r:id="rId3"/>
    <p:sldId id="262" r:id="rId4"/>
    <p:sldId id="261" r:id="rId5"/>
    <p:sldId id="263" r:id="rId6"/>
    <p:sldId id="287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944" y="16"/>
      </p:cViewPr>
      <p:guideLst>
        <p:guide orient="horz" pos="3464"/>
        <p:guide pos="55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891FE-27CB-0C4D-B1E1-043FC199E573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5DC65-ED86-E54A-B4E4-1C86E0EF6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2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7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0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9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8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5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1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E7B2A-8733-2840-8D5C-95E6C767432A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091223" y="1256475"/>
            <a:ext cx="2517726" cy="731520"/>
            <a:chOff x="563880" y="1267426"/>
            <a:chExt cx="2517726" cy="73152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563880" y="1267426"/>
              <a:ext cx="731520" cy="7315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447800" y="1267426"/>
              <a:ext cx="731520" cy="7315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2350086" y="1267426"/>
              <a:ext cx="731520" cy="7315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Y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01503" y="1256475"/>
            <a:ext cx="2517726" cy="731520"/>
            <a:chOff x="4921404" y="1256475"/>
            <a:chExt cx="2517726" cy="73152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921404" y="1256475"/>
              <a:ext cx="731520" cy="73152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Z</a:t>
              </a:r>
              <a:endParaRPr lang="en-US" sz="3200" dirty="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5805324" y="1256475"/>
              <a:ext cx="731520" cy="73152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6707610" y="1256475"/>
              <a:ext cx="731520" cy="73152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>
            <a:spLocks noChangeAspect="1"/>
          </p:cNvSpPr>
          <p:nvPr/>
        </p:nvSpPr>
        <p:spPr>
          <a:xfrm>
            <a:off x="4198696" y="4019837"/>
            <a:ext cx="731520" cy="731520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33346" y="4126966"/>
            <a:ext cx="26725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Slow red agent</a:t>
            </a:r>
            <a:endParaRPr lang="en-US" sz="3200" dirty="0"/>
          </a:p>
        </p:txBody>
      </p:sp>
      <p:cxnSp>
        <p:nvCxnSpPr>
          <p:cNvPr id="15" name="Straight Arrow Connector 14"/>
          <p:cNvCxnSpPr>
            <a:stCxn id="10" idx="7"/>
            <a:endCxn id="7" idx="4"/>
          </p:cNvCxnSpPr>
          <p:nvPr/>
        </p:nvCxnSpPr>
        <p:spPr>
          <a:xfrm flipV="1">
            <a:off x="4823087" y="1987995"/>
            <a:ext cx="1244176" cy="2138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6" idx="6"/>
          </p:cNvCxnSpPr>
          <p:nvPr/>
        </p:nvCxnSpPr>
        <p:spPr>
          <a:xfrm flipH="1">
            <a:off x="3608949" y="1622235"/>
            <a:ext cx="209255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8837" y="259501"/>
            <a:ext cx="2472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 blue agents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701503" y="277996"/>
            <a:ext cx="23054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 red agents</a:t>
            </a:r>
            <a:endParaRPr lang="en-US" sz="3200" dirty="0"/>
          </a:p>
        </p:txBody>
      </p:sp>
      <p:cxnSp>
        <p:nvCxnSpPr>
          <p:cNvPr id="22" name="Straight Arrow Connector 21"/>
          <p:cNvCxnSpPr>
            <a:stCxn id="10" idx="1"/>
            <a:endCxn id="6" idx="4"/>
          </p:cNvCxnSpPr>
          <p:nvPr/>
        </p:nvCxnSpPr>
        <p:spPr>
          <a:xfrm flipH="1" flipV="1">
            <a:off x="3243189" y="1987995"/>
            <a:ext cx="1062636" cy="2138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5152091" y="2491782"/>
            <a:ext cx="596851" cy="292608"/>
            <a:chOff x="6161793" y="5148327"/>
            <a:chExt cx="1155149" cy="566315"/>
          </a:xfrm>
        </p:grpSpPr>
        <p:sp>
          <p:nvSpPr>
            <p:cNvPr id="25" name="Rectangle 24"/>
            <p:cNvSpPr/>
            <p:nvPr/>
          </p:nvSpPr>
          <p:spPr>
            <a:xfrm>
              <a:off x="6161793" y="5148327"/>
              <a:ext cx="1155149" cy="566315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6161793" y="5148327"/>
              <a:ext cx="669389" cy="274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6831182" y="5148327"/>
              <a:ext cx="485760" cy="274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5876925" y="2206155"/>
            <a:ext cx="311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Message arrives at Z before Z’s clock reads T</a:t>
            </a:r>
            <a:endParaRPr lang="en-US" sz="2400" dirty="0"/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3601845" y="3037152"/>
            <a:ext cx="596851" cy="292608"/>
            <a:chOff x="6161793" y="5148327"/>
            <a:chExt cx="1155149" cy="566315"/>
          </a:xfrm>
        </p:grpSpPr>
        <p:sp>
          <p:nvSpPr>
            <p:cNvPr id="35" name="Rectangle 34"/>
            <p:cNvSpPr/>
            <p:nvPr/>
          </p:nvSpPr>
          <p:spPr>
            <a:xfrm>
              <a:off x="6161793" y="5148327"/>
              <a:ext cx="1155149" cy="566315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161793" y="5148327"/>
              <a:ext cx="669389" cy="274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6831182" y="5148327"/>
              <a:ext cx="485760" cy="274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16697" y="2774053"/>
            <a:ext cx="311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Message arrives at Y before Y’s clock reads 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762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976"/>
            <a:ext cx="8229600" cy="847724"/>
          </a:xfrm>
        </p:spPr>
        <p:txBody>
          <a:bodyPr/>
          <a:lstStyle/>
          <a:p>
            <a:r>
              <a:rPr lang="en-US" dirty="0" smtClean="0"/>
              <a:t>Proposers, Acceptors, Learners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98700" y="527990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45188" y="5279904"/>
            <a:ext cx="914400" cy="914400"/>
          </a:xfrm>
          <a:prstGeom prst="ellips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" y="3281446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98700" y="3295734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3281446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45188" y="3295734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4763" y="3281446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98700" y="1727284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45188" y="1727284"/>
            <a:ext cx="914400" cy="9144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0"/>
          </p:cNvCxnSpPr>
          <p:nvPr/>
        </p:nvCxnSpPr>
        <p:spPr>
          <a:xfrm flipH="1" flipV="1">
            <a:off x="1051466" y="4210134"/>
            <a:ext cx="1704434" cy="106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  <a:endCxn id="7" idx="4"/>
          </p:cNvCxnSpPr>
          <p:nvPr/>
        </p:nvCxnSpPr>
        <p:spPr>
          <a:xfrm flipV="1">
            <a:off x="2755900" y="4210134"/>
            <a:ext cx="0" cy="106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0"/>
            <a:endCxn id="8" idx="4"/>
          </p:cNvCxnSpPr>
          <p:nvPr/>
        </p:nvCxnSpPr>
        <p:spPr>
          <a:xfrm flipV="1">
            <a:off x="2755900" y="4195846"/>
            <a:ext cx="1816100" cy="1084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0"/>
            <a:endCxn id="9" idx="4"/>
          </p:cNvCxnSpPr>
          <p:nvPr/>
        </p:nvCxnSpPr>
        <p:spPr>
          <a:xfrm flipV="1">
            <a:off x="2755900" y="4210134"/>
            <a:ext cx="3646488" cy="106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0"/>
            <a:endCxn id="7" idx="4"/>
          </p:cNvCxnSpPr>
          <p:nvPr/>
        </p:nvCxnSpPr>
        <p:spPr>
          <a:xfrm flipH="1" flipV="1">
            <a:off x="2755900" y="4210134"/>
            <a:ext cx="3646488" cy="106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0"/>
          </p:cNvCxnSpPr>
          <p:nvPr/>
        </p:nvCxnSpPr>
        <p:spPr>
          <a:xfrm flipH="1" flipV="1">
            <a:off x="4572000" y="4210134"/>
            <a:ext cx="1830388" cy="106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0"/>
            <a:endCxn id="9" idx="4"/>
          </p:cNvCxnSpPr>
          <p:nvPr/>
        </p:nvCxnSpPr>
        <p:spPr>
          <a:xfrm flipV="1">
            <a:off x="6402388" y="4210134"/>
            <a:ext cx="0" cy="106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0"/>
          </p:cNvCxnSpPr>
          <p:nvPr/>
        </p:nvCxnSpPr>
        <p:spPr>
          <a:xfrm flipV="1">
            <a:off x="6402388" y="4210134"/>
            <a:ext cx="1827212" cy="106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0"/>
            <a:endCxn id="11" idx="4"/>
          </p:cNvCxnSpPr>
          <p:nvPr/>
        </p:nvCxnSpPr>
        <p:spPr>
          <a:xfrm flipV="1">
            <a:off x="2755900" y="2641684"/>
            <a:ext cx="0" cy="654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0"/>
            <a:endCxn id="11" idx="4"/>
          </p:cNvCxnSpPr>
          <p:nvPr/>
        </p:nvCxnSpPr>
        <p:spPr>
          <a:xfrm flipV="1">
            <a:off x="914400" y="2641684"/>
            <a:ext cx="1841500" cy="639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0"/>
            <a:endCxn id="12" idx="4"/>
          </p:cNvCxnSpPr>
          <p:nvPr/>
        </p:nvCxnSpPr>
        <p:spPr>
          <a:xfrm flipV="1">
            <a:off x="914400" y="2641684"/>
            <a:ext cx="5487988" cy="639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0"/>
            <a:endCxn id="12" idx="4"/>
          </p:cNvCxnSpPr>
          <p:nvPr/>
        </p:nvCxnSpPr>
        <p:spPr>
          <a:xfrm flipV="1">
            <a:off x="2755900" y="2641684"/>
            <a:ext cx="3646488" cy="654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0"/>
            <a:endCxn id="11" idx="4"/>
          </p:cNvCxnSpPr>
          <p:nvPr/>
        </p:nvCxnSpPr>
        <p:spPr>
          <a:xfrm flipH="1" flipV="1">
            <a:off x="2755900" y="2641684"/>
            <a:ext cx="1816100" cy="639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0"/>
            <a:endCxn id="12" idx="4"/>
          </p:cNvCxnSpPr>
          <p:nvPr/>
        </p:nvCxnSpPr>
        <p:spPr>
          <a:xfrm flipV="1">
            <a:off x="4572000" y="2641684"/>
            <a:ext cx="1830388" cy="639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0"/>
            <a:endCxn id="11" idx="4"/>
          </p:cNvCxnSpPr>
          <p:nvPr/>
        </p:nvCxnSpPr>
        <p:spPr>
          <a:xfrm flipH="1" flipV="1">
            <a:off x="2755900" y="2641684"/>
            <a:ext cx="3646488" cy="654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0"/>
            <a:endCxn id="12" idx="4"/>
          </p:cNvCxnSpPr>
          <p:nvPr/>
        </p:nvCxnSpPr>
        <p:spPr>
          <a:xfrm flipV="1">
            <a:off x="6402388" y="2641684"/>
            <a:ext cx="0" cy="654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1" idx="4"/>
          </p:cNvCxnSpPr>
          <p:nvPr/>
        </p:nvCxnSpPr>
        <p:spPr>
          <a:xfrm flipH="1" flipV="1">
            <a:off x="2755900" y="2641684"/>
            <a:ext cx="5473700" cy="654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2" idx="4"/>
          </p:cNvCxnSpPr>
          <p:nvPr/>
        </p:nvCxnSpPr>
        <p:spPr>
          <a:xfrm flipH="1" flipV="1">
            <a:off x="6402388" y="2641684"/>
            <a:ext cx="1827212" cy="654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64479" y="5455240"/>
            <a:ext cx="1890261" cy="584776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Proposers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062563" y="2085735"/>
            <a:ext cx="1876034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Acceptors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26869" y="1434896"/>
            <a:ext cx="1649610" cy="584776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Learners</a:t>
            </a:r>
          </a:p>
        </p:txBody>
      </p:sp>
      <p:cxnSp>
        <p:nvCxnSpPr>
          <p:cNvPr id="53" name="Straight Arrow Connector 52"/>
          <p:cNvCxnSpPr>
            <a:stCxn id="11" idx="6"/>
            <a:endCxn id="12" idx="2"/>
          </p:cNvCxnSpPr>
          <p:nvPr/>
        </p:nvCxnSpPr>
        <p:spPr>
          <a:xfrm>
            <a:off x="3213100" y="2184484"/>
            <a:ext cx="27320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077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2646"/>
            <a:ext cx="8686800" cy="1699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Meaning of </a:t>
            </a:r>
            <a:r>
              <a:rPr lang="en-US" sz="2800" dirty="0" err="1" smtClean="0"/>
              <a:t>A.</a:t>
            </a:r>
            <a:r>
              <a:rPr lang="en-US" sz="2800" b="1" dirty="0" err="1" smtClean="0"/>
              <a:t>t</a:t>
            </a:r>
            <a:r>
              <a:rPr lang="en-US" sz="2800" dirty="0"/>
              <a:t> </a:t>
            </a:r>
            <a:r>
              <a:rPr lang="en-US" sz="2800" dirty="0" smtClean="0"/>
              <a:t>for an acceptor </a:t>
            </a:r>
            <a:r>
              <a:rPr lang="en-US" sz="2800" dirty="0"/>
              <a:t>A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i="1" dirty="0" smtClean="0"/>
              <a:t>Acceptor </a:t>
            </a:r>
            <a:r>
              <a:rPr lang="en-US" sz="2800" i="1" dirty="0"/>
              <a:t>A</a:t>
            </a:r>
            <a:r>
              <a:rPr lang="en-US" sz="2800" i="1" dirty="0" smtClean="0"/>
              <a:t> will ignore all </a:t>
            </a:r>
            <a:r>
              <a:rPr lang="en-US" sz="2800" b="1" i="1" dirty="0" smtClean="0"/>
              <a:t>prepare</a:t>
            </a:r>
            <a:r>
              <a:rPr lang="en-US" sz="2800" i="1" dirty="0" smtClean="0"/>
              <a:t>(</a:t>
            </a:r>
            <a:r>
              <a:rPr lang="en-US" sz="2800" b="1" i="1" dirty="0" smtClean="0"/>
              <a:t>t’</a:t>
            </a:r>
            <a:r>
              <a:rPr lang="en-US" sz="2800" i="1" dirty="0" smtClean="0"/>
              <a:t>) and </a:t>
            </a:r>
            <a:r>
              <a:rPr lang="en-US" sz="2800" b="1" i="1" dirty="0" smtClean="0"/>
              <a:t>propose</a:t>
            </a:r>
            <a:r>
              <a:rPr lang="en-US" sz="2800" i="1" dirty="0" smtClean="0"/>
              <a:t>(</a:t>
            </a:r>
            <a:r>
              <a:rPr lang="en-US" sz="2800" i="1" dirty="0" smtClean="0"/>
              <a:t>t</a:t>
            </a:r>
            <a:r>
              <a:rPr lang="en-US" sz="2800" i="1" dirty="0" smtClean="0"/>
              <a:t>’, -, -) </a:t>
            </a:r>
            <a:r>
              <a:rPr lang="en-US" sz="2800" i="1" dirty="0" smtClean="0"/>
              <a:t>messages with t’ &lt; </a:t>
            </a:r>
            <a:r>
              <a:rPr lang="en-US" sz="2800" i="1" dirty="0" err="1" smtClean="0"/>
              <a:t>A.t</a:t>
            </a:r>
            <a:r>
              <a:rPr lang="en-US" sz="2800" i="1" dirty="0" smtClean="0"/>
              <a:t>.</a:t>
            </a:r>
            <a:endParaRPr lang="en-US" sz="2800" i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9618" y="3657820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9618" y="4834691"/>
            <a:ext cx="842578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72132" y="3657820"/>
            <a:ext cx="765028" cy="1176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69947" y="3947270"/>
            <a:ext cx="13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repare(</a:t>
            </a:r>
            <a:r>
              <a:rPr lang="en-US" dirty="0"/>
              <a:t>t</a:t>
            </a:r>
            <a:r>
              <a:rPr lang="en-US" dirty="0" smtClean="0"/>
              <a:t>=4)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2900" y="50444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9618" y="287630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44592" y="2876306"/>
            <a:ext cx="1141751" cy="1958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18524" y="3947270"/>
            <a:ext cx="13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repare(t=6)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80880" y="3657820"/>
            <a:ext cx="459017" cy="1176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86286" y="4070620"/>
            <a:ext cx="13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repare(t=5)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981915" y="2835768"/>
            <a:ext cx="831416" cy="1958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50165" y="3026730"/>
            <a:ext cx="161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propose(</a:t>
            </a:r>
            <a:r>
              <a:rPr lang="en-US" dirty="0" smtClean="0"/>
              <a:t>t=</a:t>
            </a:r>
            <a:r>
              <a:rPr lang="en-US" dirty="0" smtClean="0"/>
              <a:t>6, v)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42932" y="50783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96542" y="50783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95691" y="50783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1637160" y="4834691"/>
            <a:ext cx="0" cy="997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886343" y="4834691"/>
            <a:ext cx="0" cy="997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272348" y="4834691"/>
            <a:ext cx="0" cy="997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72132" y="2323380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72132" y="3211396"/>
            <a:ext cx="1557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Z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46521" y="2369814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26" idx="3"/>
          </p:cNvCxnSpPr>
          <p:nvPr/>
        </p:nvCxnSpPr>
        <p:spPr>
          <a:xfrm>
            <a:off x="1004560" y="5229161"/>
            <a:ext cx="6495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1" idx="1"/>
          </p:cNvCxnSpPr>
          <p:nvPr/>
        </p:nvCxnSpPr>
        <p:spPr>
          <a:xfrm>
            <a:off x="1637160" y="5263027"/>
            <a:ext cx="805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1" idx="3"/>
          </p:cNvCxnSpPr>
          <p:nvPr/>
        </p:nvCxnSpPr>
        <p:spPr>
          <a:xfrm>
            <a:off x="2744592" y="5263027"/>
            <a:ext cx="11417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42" idx="1"/>
          </p:cNvCxnSpPr>
          <p:nvPr/>
        </p:nvCxnSpPr>
        <p:spPr>
          <a:xfrm>
            <a:off x="3886343" y="5263027"/>
            <a:ext cx="1310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2" idx="3"/>
          </p:cNvCxnSpPr>
          <p:nvPr/>
        </p:nvCxnSpPr>
        <p:spPr>
          <a:xfrm>
            <a:off x="5498202" y="5263027"/>
            <a:ext cx="1774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3" idx="1"/>
          </p:cNvCxnSpPr>
          <p:nvPr/>
        </p:nvCxnSpPr>
        <p:spPr>
          <a:xfrm>
            <a:off x="7272348" y="5263027"/>
            <a:ext cx="523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3" idx="3"/>
          </p:cNvCxnSpPr>
          <p:nvPr/>
        </p:nvCxnSpPr>
        <p:spPr>
          <a:xfrm>
            <a:off x="8097351" y="5263027"/>
            <a:ext cx="74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816125" y="4332488"/>
            <a:ext cx="1595309" cy="46166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Acceptor </a:t>
            </a:r>
            <a:r>
              <a:rPr lang="en-US" sz="2400" b="1" dirty="0">
                <a:solidFill>
                  <a:srgbClr val="3366FF"/>
                </a:solidFill>
              </a:rPr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28600" y="6098274"/>
            <a:ext cx="8915121" cy="46166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 </a:t>
            </a:r>
            <a:r>
              <a:rPr lang="en-US" sz="2400" b="1" dirty="0" err="1">
                <a:solidFill>
                  <a:srgbClr val="3366FF"/>
                </a:solidFill>
              </a:rPr>
              <a:t>A</a:t>
            </a:r>
            <a:r>
              <a:rPr lang="en-US" sz="2400" b="1" dirty="0" err="1" smtClean="0">
                <a:solidFill>
                  <a:srgbClr val="3366FF"/>
                </a:solidFill>
              </a:rPr>
              <a:t>.t</a:t>
            </a:r>
            <a:r>
              <a:rPr lang="en-US" sz="2400" b="1" dirty="0" smtClean="0">
                <a:solidFill>
                  <a:srgbClr val="3366FF"/>
                </a:solidFill>
              </a:rPr>
              <a:t> is highest t received by acceptor A in prepare(t) or </a:t>
            </a:r>
            <a:r>
              <a:rPr lang="en-US" sz="2400" b="1" dirty="0" smtClean="0">
                <a:solidFill>
                  <a:srgbClr val="3366FF"/>
                </a:solidFill>
              </a:rPr>
              <a:t>propose(t,-,-)</a:t>
            </a:r>
            <a:endParaRPr lang="en-US" sz="2400" b="1" dirty="0">
              <a:solidFill>
                <a:srgbClr val="3366FF"/>
              </a:solidFill>
            </a:endParaRPr>
          </a:p>
        </p:txBody>
      </p:sp>
      <p:cxnSp>
        <p:nvCxnSpPr>
          <p:cNvPr id="75" name="Straight Arrow Connector 74"/>
          <p:cNvCxnSpPr>
            <a:stCxn id="73" idx="0"/>
            <a:endCxn id="42" idx="2"/>
          </p:cNvCxnSpPr>
          <p:nvPr/>
        </p:nvCxnSpPr>
        <p:spPr>
          <a:xfrm flipV="1">
            <a:off x="4686161" y="5447693"/>
            <a:ext cx="661211" cy="650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813331" y="3673061"/>
            <a:ext cx="459017" cy="1176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87106" y="3947270"/>
            <a:ext cx="13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repare(t=9)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6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386330" y="3033871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6330" y="4210742"/>
            <a:ext cx="842578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8844" y="3033871"/>
            <a:ext cx="765028" cy="1176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5312" y="2673860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repare</a:t>
            </a:r>
            <a:r>
              <a:rPr lang="en-US" dirty="0" smtClean="0"/>
              <a:t>(4)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86330" y="2252357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41304" y="2252357"/>
            <a:ext cx="1141751" cy="1958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68753" y="1881627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r>
              <a:rPr lang="en-US" dirty="0" smtClean="0"/>
              <a:t>(6)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777592" y="3033871"/>
            <a:ext cx="459017" cy="1176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65948" y="2673860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repare</a:t>
            </a:r>
            <a:r>
              <a:rPr lang="en-US" dirty="0" smtClean="0"/>
              <a:t>(5)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154643" y="2252357"/>
            <a:ext cx="831416" cy="1958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61929" y="1921754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repare</a:t>
            </a:r>
            <a:r>
              <a:rPr lang="en-US" dirty="0" smtClean="0"/>
              <a:t>(9)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39644" y="44544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093254" y="44544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41573" y="44544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1533872" y="4210742"/>
            <a:ext cx="0" cy="997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783055" y="4210742"/>
            <a:ext cx="0" cy="997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970152" y="4210742"/>
            <a:ext cx="0" cy="997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55009" y="4639078"/>
            <a:ext cx="578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1" idx="1"/>
          </p:cNvCxnSpPr>
          <p:nvPr/>
        </p:nvCxnSpPr>
        <p:spPr>
          <a:xfrm>
            <a:off x="1533872" y="4639078"/>
            <a:ext cx="805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1" idx="3"/>
          </p:cNvCxnSpPr>
          <p:nvPr/>
        </p:nvCxnSpPr>
        <p:spPr>
          <a:xfrm>
            <a:off x="2641304" y="4639078"/>
            <a:ext cx="11417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42" idx="1"/>
          </p:cNvCxnSpPr>
          <p:nvPr/>
        </p:nvCxnSpPr>
        <p:spPr>
          <a:xfrm>
            <a:off x="3783055" y="4639078"/>
            <a:ext cx="1310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2" idx="3"/>
          </p:cNvCxnSpPr>
          <p:nvPr/>
        </p:nvCxnSpPr>
        <p:spPr>
          <a:xfrm>
            <a:off x="5394914" y="4639078"/>
            <a:ext cx="15911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970152" y="4639078"/>
            <a:ext cx="4544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3" idx="3"/>
          </p:cNvCxnSpPr>
          <p:nvPr/>
        </p:nvCxnSpPr>
        <p:spPr>
          <a:xfrm>
            <a:off x="7843233" y="4639078"/>
            <a:ext cx="74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1533872" y="3033871"/>
            <a:ext cx="459017" cy="1176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732256" y="2252357"/>
            <a:ext cx="275410" cy="1958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970152" y="2252357"/>
            <a:ext cx="454438" cy="1958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644537" y="3512929"/>
            <a:ext cx="156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romise</a:t>
            </a:r>
            <a:r>
              <a:rPr lang="en-US" dirty="0" smtClean="0"/>
              <a:t>(</a:t>
            </a:r>
            <a:r>
              <a:rPr lang="en-US" dirty="0" smtClean="0"/>
              <a:t>4, -, -)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67399" y="3691423"/>
            <a:ext cx="156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romise</a:t>
            </a:r>
            <a:r>
              <a:rPr lang="en-US" dirty="0" smtClean="0"/>
              <a:t>(</a:t>
            </a:r>
            <a:r>
              <a:rPr lang="en-US" dirty="0" smtClean="0"/>
              <a:t>6, -. -)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033653" y="3651428"/>
            <a:ext cx="146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romise</a:t>
            </a:r>
            <a:r>
              <a:rPr lang="en-US" dirty="0" smtClean="0"/>
              <a:t>(</a:t>
            </a:r>
            <a:r>
              <a:rPr lang="en-US" dirty="0" smtClean="0"/>
              <a:t>9,-,-)</a:t>
            </a:r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 flipH="1" flipV="1">
            <a:off x="5082998" y="4066927"/>
            <a:ext cx="287631" cy="2876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47269" y="5254692"/>
            <a:ext cx="3096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Ignore prepare(5)</a:t>
            </a:r>
            <a:endParaRPr lang="en-US" sz="2400" b="1" dirty="0"/>
          </a:p>
        </p:txBody>
      </p:sp>
      <p:cxnSp>
        <p:nvCxnSpPr>
          <p:cNvPr id="16" name="Straight Arrow Connector 15"/>
          <p:cNvCxnSpPr>
            <a:stCxn id="13" idx="0"/>
            <a:endCxn id="12" idx="0"/>
          </p:cNvCxnSpPr>
          <p:nvPr/>
        </p:nvCxnSpPr>
        <p:spPr>
          <a:xfrm flipV="1">
            <a:off x="4995680" y="4354558"/>
            <a:ext cx="231133" cy="900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>
            <a:spLocks/>
          </p:cNvSpPr>
          <p:nvPr/>
        </p:nvSpPr>
        <p:spPr>
          <a:xfrm>
            <a:off x="228600" y="192646"/>
            <a:ext cx="8686800" cy="1280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Meaning </a:t>
            </a:r>
            <a:r>
              <a:rPr lang="en-US" sz="2400" b="1" dirty="0" smtClean="0"/>
              <a:t>t</a:t>
            </a:r>
            <a:r>
              <a:rPr lang="en-US" sz="2400" dirty="0" smtClean="0"/>
              <a:t> in of </a:t>
            </a:r>
            <a:r>
              <a:rPr lang="en-US" sz="2400" b="1" dirty="0" smtClean="0"/>
              <a:t>promise</a:t>
            </a:r>
            <a:r>
              <a:rPr lang="en-US" sz="2400" dirty="0" smtClean="0"/>
              <a:t>(</a:t>
            </a:r>
            <a:r>
              <a:rPr lang="en-US" sz="2400" b="1" dirty="0" smtClean="0"/>
              <a:t>t, -, -</a:t>
            </a:r>
            <a:r>
              <a:rPr lang="en-US" sz="2400" dirty="0" smtClean="0"/>
              <a:t>) </a:t>
            </a:r>
            <a:r>
              <a:rPr lang="en-US" sz="2400" dirty="0" smtClean="0"/>
              <a:t>sent by an acceptor</a:t>
            </a:r>
          </a:p>
          <a:p>
            <a:r>
              <a:rPr lang="en-US" sz="2400" dirty="0" smtClean="0"/>
              <a:t>Example: Acceptor ignores </a:t>
            </a:r>
            <a:r>
              <a:rPr lang="en-US" sz="2400" b="1" dirty="0" smtClean="0"/>
              <a:t>prepare</a:t>
            </a:r>
            <a:r>
              <a:rPr lang="en-US" sz="2400" dirty="0" smtClean="0"/>
              <a:t>(</a:t>
            </a:r>
            <a:r>
              <a:rPr lang="en-US" sz="2400" b="1" dirty="0"/>
              <a:t>5</a:t>
            </a:r>
            <a:r>
              <a:rPr lang="en-US" sz="2400" dirty="0" smtClean="0"/>
              <a:t>) after it sent </a:t>
            </a:r>
            <a:r>
              <a:rPr lang="en-US" sz="2400" b="1" dirty="0">
                <a:solidFill>
                  <a:srgbClr val="000000"/>
                </a:solidFill>
              </a:rPr>
              <a:t>p</a:t>
            </a:r>
            <a:r>
              <a:rPr lang="en-US" sz="2400" b="1" dirty="0" smtClean="0">
                <a:solidFill>
                  <a:srgbClr val="000000"/>
                </a:solidFill>
              </a:rPr>
              <a:t>romise</a:t>
            </a:r>
            <a:r>
              <a:rPr lang="en-US" sz="2400" b="1" dirty="0" smtClean="0">
                <a:solidFill>
                  <a:srgbClr val="000000"/>
                </a:solidFill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</a:rPr>
              <a:t>6, -.-)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48578" y="502386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Acceptor_t</a:t>
            </a:r>
            <a:endParaRPr lang="en-US" dirty="0"/>
          </a:p>
        </p:txBody>
      </p:sp>
      <p:cxnSp>
        <p:nvCxnSpPr>
          <p:cNvPr id="5" name="Straight Arrow Connector 4"/>
          <p:cNvCxnSpPr>
            <a:stCxn id="52" idx="0"/>
            <a:endCxn id="41" idx="2"/>
          </p:cNvCxnSpPr>
          <p:nvPr/>
        </p:nvCxnSpPr>
        <p:spPr>
          <a:xfrm flipV="1">
            <a:off x="2260284" y="4823744"/>
            <a:ext cx="230190" cy="200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30168" y="515064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Acceptor_t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3" idx="0"/>
          </p:cNvCxnSpPr>
          <p:nvPr/>
        </p:nvCxnSpPr>
        <p:spPr>
          <a:xfrm flipH="1" flipV="1">
            <a:off x="7843233" y="4823744"/>
            <a:ext cx="298641" cy="326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38" idx="1"/>
          </p:cNvCxnSpPr>
          <p:nvPr/>
        </p:nvCxnSpPr>
        <p:spPr>
          <a:xfrm flipH="1">
            <a:off x="4765948" y="1054100"/>
            <a:ext cx="110852" cy="18044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962400" y="1054100"/>
            <a:ext cx="3462190" cy="1804426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1132" y="178929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08709" y="3651428"/>
            <a:ext cx="377026" cy="46166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66FF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6541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89618" y="3347315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9618" y="4834691"/>
            <a:ext cx="842578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9618" y="287630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18" y="5107407"/>
            <a:ext cx="8371807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912" y="5340017"/>
            <a:ext cx="8430250" cy="0"/>
          </a:xfrm>
          <a:prstGeom prst="straightConnector1">
            <a:avLst/>
          </a:prstGeom>
          <a:ln w="76200" cmpd="sng"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7999" y="5610730"/>
            <a:ext cx="8380163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9618" y="5831976"/>
            <a:ext cx="8371807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912" y="383392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9618" y="289129"/>
            <a:ext cx="8032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Theorem: </a:t>
            </a:r>
            <a:r>
              <a:rPr lang="en-US" sz="2400" dirty="0" smtClean="0"/>
              <a:t> </a:t>
            </a:r>
            <a:r>
              <a:rPr lang="en-US" sz="2400" dirty="0"/>
              <a:t>I</a:t>
            </a:r>
            <a:r>
              <a:rPr lang="en-US" sz="2400" dirty="0" smtClean="0"/>
              <a:t>f a majority of </a:t>
            </a:r>
            <a:r>
              <a:rPr lang="en-US" sz="2400" dirty="0" smtClean="0"/>
              <a:t>acceptors accepts (T, </a:t>
            </a:r>
            <a:r>
              <a:rPr lang="en-US" sz="2400" dirty="0"/>
              <a:t>V</a:t>
            </a:r>
            <a:r>
              <a:rPr lang="en-US" sz="2400" dirty="0" smtClean="0"/>
              <a:t>) </a:t>
            </a:r>
            <a:r>
              <a:rPr lang="en-US" sz="2400" dirty="0" smtClean="0"/>
              <a:t> and any acceptor accepts (T’, V’) where T’ &gt; T, then V’ = V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229894" y="5610730"/>
            <a:ext cx="0" cy="3829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88594" y="5380131"/>
            <a:ext cx="0" cy="3829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5394" y="5188631"/>
            <a:ext cx="0" cy="3829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9108" y="2414641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4055" y="2890777"/>
            <a:ext cx="1583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B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673" y="3372261"/>
            <a:ext cx="1573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8257" y="5956251"/>
            <a:ext cx="192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Acceptors 1-5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98890" y="4137035"/>
            <a:ext cx="1888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a</a:t>
            </a:r>
            <a:r>
              <a:rPr lang="en-US" sz="2400" b="1" dirty="0" smtClean="0">
                <a:solidFill>
                  <a:srgbClr val="660066"/>
                </a:solidFill>
              </a:rPr>
              <a:t>ccepts (T, </a:t>
            </a:r>
            <a:r>
              <a:rPr lang="en-US" sz="2400" b="1" dirty="0" smtClean="0">
                <a:solidFill>
                  <a:srgbClr val="660066"/>
                </a:solidFill>
              </a:rPr>
              <a:t>V)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>
            <a:off x="988594" y="4367868"/>
            <a:ext cx="1310296" cy="1203762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1"/>
          </p:cNvCxnSpPr>
          <p:nvPr/>
        </p:nvCxnSpPr>
        <p:spPr>
          <a:xfrm flipH="1">
            <a:off x="785394" y="4367868"/>
            <a:ext cx="1513496" cy="972149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1"/>
          </p:cNvCxnSpPr>
          <p:nvPr/>
        </p:nvCxnSpPr>
        <p:spPr>
          <a:xfrm flipH="1">
            <a:off x="1229894" y="4367868"/>
            <a:ext cx="1068996" cy="1395262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97032" y="4100521"/>
            <a:ext cx="1886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a</a:t>
            </a:r>
            <a:r>
              <a:rPr lang="en-US" sz="2400" b="1" dirty="0" smtClean="0">
                <a:solidFill>
                  <a:srgbClr val="0000FF"/>
                </a:solidFill>
              </a:rPr>
              <a:t>ccept</a:t>
            </a:r>
            <a:r>
              <a:rPr lang="en-US" sz="2400" b="1" dirty="0" smtClean="0">
                <a:solidFill>
                  <a:srgbClr val="660066"/>
                </a:solidFill>
              </a:rPr>
              <a:t>(</a:t>
            </a:r>
            <a:r>
              <a:rPr lang="en-US" sz="2400" b="1" dirty="0" smtClean="0">
                <a:solidFill>
                  <a:srgbClr val="660066"/>
                </a:solidFill>
              </a:rPr>
              <a:t>T’</a:t>
            </a:r>
            <a:r>
              <a:rPr lang="en-US" sz="2400" b="1" dirty="0" smtClean="0">
                <a:solidFill>
                  <a:srgbClr val="660066"/>
                </a:solidFill>
              </a:rPr>
              <a:t>, </a:t>
            </a:r>
            <a:r>
              <a:rPr lang="en-US" sz="2400" b="1" dirty="0" smtClean="0">
                <a:solidFill>
                  <a:srgbClr val="660066"/>
                </a:solidFill>
              </a:rPr>
              <a:t>V’</a:t>
            </a:r>
            <a:r>
              <a:rPr lang="en-US" sz="2400" b="1" dirty="0" smtClean="0">
                <a:solidFill>
                  <a:srgbClr val="660066"/>
                </a:solidFill>
              </a:rPr>
              <a:t>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43752" y="4562186"/>
            <a:ext cx="0" cy="318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751775" y="4562186"/>
            <a:ext cx="2188588" cy="1568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17833" y="438702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1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45071" y="583197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5</a:t>
            </a:r>
            <a:endParaRPr lang="en-US" sz="24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907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89618" y="3347315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9618" y="4834691"/>
            <a:ext cx="842578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9618" y="287630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18" y="5107407"/>
            <a:ext cx="8371807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912" y="5340017"/>
            <a:ext cx="8430250" cy="0"/>
          </a:xfrm>
          <a:prstGeom prst="straightConnector1">
            <a:avLst/>
          </a:prstGeom>
          <a:ln w="76200" cmpd="sng"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7999" y="5610730"/>
            <a:ext cx="8380163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9618" y="5831976"/>
            <a:ext cx="8371807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912" y="383392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4189" y="289129"/>
            <a:ext cx="8602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roposer C sent propose(T’, V’) to the acceptor (1)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roposer C received promise(T’, -, -) from a majority of acceptors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743752" y="4562186"/>
            <a:ext cx="0" cy="318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97032" y="4100521"/>
            <a:ext cx="1886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a</a:t>
            </a:r>
            <a:r>
              <a:rPr lang="en-US" sz="2400" b="1" dirty="0" smtClean="0">
                <a:solidFill>
                  <a:srgbClr val="0000FF"/>
                </a:solidFill>
              </a:rPr>
              <a:t>ccept</a:t>
            </a:r>
            <a:r>
              <a:rPr lang="en-US" sz="2400" b="1" dirty="0" smtClean="0">
                <a:solidFill>
                  <a:srgbClr val="660066"/>
                </a:solidFill>
              </a:rPr>
              <a:t>(</a:t>
            </a:r>
            <a:r>
              <a:rPr lang="en-US" sz="2400" b="1" dirty="0" smtClean="0">
                <a:solidFill>
                  <a:srgbClr val="660066"/>
                </a:solidFill>
              </a:rPr>
              <a:t>T’</a:t>
            </a:r>
            <a:r>
              <a:rPr lang="en-US" sz="2400" b="1" dirty="0" smtClean="0">
                <a:solidFill>
                  <a:srgbClr val="660066"/>
                </a:solidFill>
              </a:rPr>
              <a:t>, </a:t>
            </a:r>
            <a:r>
              <a:rPr lang="en-US" sz="2400" b="1" dirty="0" smtClean="0">
                <a:solidFill>
                  <a:srgbClr val="660066"/>
                </a:solidFill>
              </a:rPr>
              <a:t>V’</a:t>
            </a:r>
            <a:r>
              <a:rPr lang="en-US" sz="2400" b="1" dirty="0" smtClean="0">
                <a:solidFill>
                  <a:srgbClr val="660066"/>
                </a:solidFill>
              </a:rPr>
              <a:t>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>
            <a:off x="5751775" y="4562186"/>
            <a:ext cx="2188588" cy="1568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43752" y="4562186"/>
            <a:ext cx="0" cy="318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87531" y="3746226"/>
            <a:ext cx="0" cy="318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87531" y="3347316"/>
            <a:ext cx="220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p</a:t>
            </a:r>
            <a:r>
              <a:rPr lang="en-US" sz="2400" b="1" dirty="0" smtClean="0">
                <a:solidFill>
                  <a:srgbClr val="660066"/>
                </a:solidFill>
              </a:rPr>
              <a:t>ropose(T’, V’)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287531" y="3854295"/>
            <a:ext cx="456221" cy="1026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87531" y="3746226"/>
            <a:ext cx="0" cy="318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518526" y="3854295"/>
            <a:ext cx="401053" cy="980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251158" y="3833926"/>
            <a:ext cx="454526" cy="1273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814329" y="3854295"/>
            <a:ext cx="704197" cy="1485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00819" y="3347316"/>
            <a:ext cx="2619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p</a:t>
            </a:r>
            <a:r>
              <a:rPr lang="en-US" sz="2400" b="1" dirty="0" smtClean="0">
                <a:solidFill>
                  <a:srgbClr val="660066"/>
                </a:solidFill>
              </a:rPr>
              <a:t>romise(</a:t>
            </a:r>
            <a:r>
              <a:rPr lang="en-US" sz="2400" b="1" dirty="0" smtClean="0">
                <a:solidFill>
                  <a:srgbClr val="660066"/>
                </a:solidFill>
              </a:rPr>
              <a:t>T’</a:t>
            </a:r>
            <a:r>
              <a:rPr lang="en-US" sz="2400" b="1" dirty="0" smtClean="0">
                <a:solidFill>
                  <a:srgbClr val="660066"/>
                </a:solidFill>
              </a:rPr>
              <a:t>, </a:t>
            </a:r>
            <a:r>
              <a:rPr lang="en-US" sz="2400" b="1" dirty="0">
                <a:solidFill>
                  <a:srgbClr val="660066"/>
                </a:solidFill>
              </a:rPr>
              <a:t>-</a:t>
            </a:r>
            <a:r>
              <a:rPr lang="en-US" sz="2400" b="1" dirty="0" smtClean="0">
                <a:solidFill>
                  <a:srgbClr val="660066"/>
                </a:solidFill>
              </a:rPr>
              <a:t>,  </a:t>
            </a:r>
            <a:r>
              <a:rPr lang="en-US" sz="2400" b="1" dirty="0">
                <a:solidFill>
                  <a:srgbClr val="660066"/>
                </a:solidFill>
              </a:rPr>
              <a:t>-</a:t>
            </a:r>
            <a:r>
              <a:rPr lang="en-US" sz="2400" b="1" dirty="0" smtClean="0">
                <a:solidFill>
                  <a:srgbClr val="660066"/>
                </a:solidFill>
              </a:rPr>
              <a:t>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>
            <a:off x="3810462" y="3808981"/>
            <a:ext cx="440696" cy="54711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229894" y="5610730"/>
            <a:ext cx="0" cy="3829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88594" y="5380131"/>
            <a:ext cx="0" cy="3829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85394" y="5188631"/>
            <a:ext cx="0" cy="3829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85394" y="4515093"/>
            <a:ext cx="1056106" cy="824924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988594" y="4515093"/>
            <a:ext cx="852906" cy="1056537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229894" y="4562186"/>
            <a:ext cx="611606" cy="1200944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9108" y="2414641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4055" y="2890777"/>
            <a:ext cx="1583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B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673" y="3372261"/>
            <a:ext cx="1573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717833" y="438702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1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745071" y="583197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5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52735" y="4053428"/>
            <a:ext cx="1888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a</a:t>
            </a:r>
            <a:r>
              <a:rPr lang="en-US" sz="2400" b="1" dirty="0" smtClean="0">
                <a:solidFill>
                  <a:srgbClr val="660066"/>
                </a:solidFill>
              </a:rPr>
              <a:t>ccepts (T, </a:t>
            </a:r>
            <a:r>
              <a:rPr lang="en-US" sz="2400" b="1" dirty="0" smtClean="0">
                <a:solidFill>
                  <a:srgbClr val="660066"/>
                </a:solidFill>
              </a:rPr>
              <a:t>V)</a:t>
            </a:r>
            <a:endParaRPr lang="en-US" sz="24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89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81315" y="850558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77471" y="28440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Proposer Z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1315" y="3706974"/>
            <a:ext cx="842578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2882" y="850558"/>
            <a:ext cx="277514" cy="2856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6771" y="1980475"/>
            <a:ext cx="2519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promise(10, -, -)</a:t>
            </a:r>
            <a:endParaRPr lang="en-US" sz="28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40396" y="850559"/>
            <a:ext cx="472907" cy="2856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35755" y="1318662"/>
            <a:ext cx="1923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prepare(10)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13303" y="850558"/>
            <a:ext cx="506047" cy="28564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21364" y="2592924"/>
            <a:ext cx="2247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propose(</a:t>
            </a:r>
            <a:r>
              <a:rPr lang="en-US" sz="2800" dirty="0" smtClean="0"/>
              <a:t>10, -)</a:t>
            </a:r>
            <a:endParaRPr lang="en-US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19350" y="3706974"/>
            <a:ext cx="302014" cy="1422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1676" y="4238032"/>
            <a:ext cx="2150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ccepts(</a:t>
            </a:r>
            <a:r>
              <a:rPr lang="en-US" sz="2800" dirty="0" smtClean="0"/>
              <a:t>10, -)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833103" y="3771624"/>
            <a:ext cx="182614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Acceptor </a:t>
            </a:r>
            <a:r>
              <a:rPr lang="en-US" sz="2800" b="1" dirty="0">
                <a:solidFill>
                  <a:srgbClr val="3366FF"/>
                </a:solidFill>
              </a:rPr>
              <a:t>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878" y="320827"/>
            <a:ext cx="111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Z.t</a:t>
            </a:r>
            <a:r>
              <a:rPr lang="en-US" sz="2400" dirty="0" smtClean="0"/>
              <a:t> = 10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1315" y="3771624"/>
            <a:ext cx="1147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</a:t>
            </a:r>
            <a:r>
              <a:rPr lang="en-US" sz="2400" dirty="0" err="1" smtClean="0"/>
              <a:t>.t</a:t>
            </a:r>
            <a:r>
              <a:rPr lang="en-US" sz="2400" dirty="0" smtClean="0"/>
              <a:t> = </a:t>
            </a:r>
            <a:r>
              <a:rPr lang="en-US" sz="2400" dirty="0" smtClean="0"/>
              <a:t>10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1315" y="5129312"/>
            <a:ext cx="8425782" cy="0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13303" y="374056"/>
            <a:ext cx="111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Z.t</a:t>
            </a:r>
            <a:r>
              <a:rPr lang="en-US" sz="2400" dirty="0" smtClean="0"/>
              <a:t> = </a:t>
            </a:r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2038678" y="3706975"/>
            <a:ext cx="1147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</a:t>
            </a:r>
            <a:r>
              <a:rPr lang="en-US" sz="2400" dirty="0" err="1" smtClean="0"/>
              <a:t>.t</a:t>
            </a:r>
            <a:r>
              <a:rPr lang="en-US" sz="2400" dirty="0" smtClean="0"/>
              <a:t> = </a:t>
            </a:r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835755" y="5147997"/>
            <a:ext cx="109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L.t</a:t>
            </a:r>
            <a:r>
              <a:rPr lang="en-US" sz="2400" dirty="0" smtClean="0"/>
              <a:t> = </a:t>
            </a:r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6877471" y="5335869"/>
            <a:ext cx="1556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Learner </a:t>
            </a:r>
            <a:r>
              <a:rPr lang="en-US" sz="2800" b="1" dirty="0">
                <a:solidFill>
                  <a:srgbClr val="000000"/>
                </a:solidFill>
              </a:rPr>
              <a:t>L</a:t>
            </a:r>
          </a:p>
        </p:txBody>
      </p:sp>
      <p:cxnSp>
        <p:nvCxnSpPr>
          <p:cNvPr id="37" name="Straight Arrow Connector 36"/>
          <p:cNvCxnSpPr>
            <a:stCxn id="13" idx="1"/>
          </p:cNvCxnSpPr>
          <p:nvPr/>
        </p:nvCxnSpPr>
        <p:spPr>
          <a:xfrm flipH="1">
            <a:off x="878257" y="1580272"/>
            <a:ext cx="95749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1"/>
          </p:cNvCxnSpPr>
          <p:nvPr/>
        </p:nvCxnSpPr>
        <p:spPr>
          <a:xfrm flipH="1">
            <a:off x="1310629" y="2242085"/>
            <a:ext cx="8361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</p:cNvCxnSpPr>
          <p:nvPr/>
        </p:nvCxnSpPr>
        <p:spPr>
          <a:xfrm flipH="1">
            <a:off x="1835756" y="2854534"/>
            <a:ext cx="48560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1"/>
          </p:cNvCxnSpPr>
          <p:nvPr/>
        </p:nvCxnSpPr>
        <p:spPr>
          <a:xfrm flipH="1">
            <a:off x="2146772" y="4499642"/>
            <a:ext cx="51490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989807" y="813877"/>
            <a:ext cx="277514" cy="2856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267321" y="813877"/>
            <a:ext cx="472907" cy="2856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740228" y="813877"/>
            <a:ext cx="506047" cy="28564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246275" y="3670293"/>
            <a:ext cx="302014" cy="1422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65238" y="337374"/>
            <a:ext cx="111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Z.t</a:t>
            </a:r>
            <a:r>
              <a:rPr lang="en-US" sz="2400" dirty="0" smtClean="0"/>
              <a:t> = 11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728616" y="3715433"/>
            <a:ext cx="1147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</a:t>
            </a:r>
            <a:r>
              <a:rPr lang="en-US" sz="2400" dirty="0" err="1" smtClean="0"/>
              <a:t>.t</a:t>
            </a:r>
            <a:r>
              <a:rPr lang="en-US" sz="2400" dirty="0" smtClean="0"/>
              <a:t> = 11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5449010" y="5122674"/>
            <a:ext cx="109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L.t</a:t>
            </a:r>
            <a:r>
              <a:rPr lang="en-US" sz="2400" dirty="0" smtClean="0"/>
              <a:t> = 11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991821" y="6205460"/>
            <a:ext cx="7204216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Example: </a:t>
            </a:r>
            <a:r>
              <a:rPr lang="en-US" sz="3200" b="1" dirty="0" smtClean="0">
                <a:solidFill>
                  <a:srgbClr val="000000"/>
                </a:solidFill>
              </a:rPr>
              <a:t>Steps of Proposer and Acceptor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94070" y="1318662"/>
            <a:ext cx="1923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prepare(11)</a:t>
            </a:r>
            <a:endParaRPr lang="en-US" sz="2800" dirty="0"/>
          </a:p>
        </p:txBody>
      </p:sp>
      <p:cxnSp>
        <p:nvCxnSpPr>
          <p:cNvPr id="39" name="Straight Arrow Connector 38"/>
          <p:cNvCxnSpPr>
            <a:stCxn id="36" idx="1"/>
          </p:cNvCxnSpPr>
          <p:nvPr/>
        </p:nvCxnSpPr>
        <p:spPr>
          <a:xfrm flipH="1">
            <a:off x="4989808" y="1580272"/>
            <a:ext cx="120426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94070" y="1982270"/>
            <a:ext cx="2519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promise(11, -, -)</a:t>
            </a:r>
            <a:endParaRPr lang="en-US" sz="28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458515" y="2242085"/>
            <a:ext cx="8361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91758" y="2648368"/>
            <a:ext cx="2247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dirty="0" smtClean="0"/>
              <a:t>ropose(</a:t>
            </a:r>
            <a:r>
              <a:rPr lang="en-US" sz="2800" dirty="0" smtClean="0"/>
              <a:t>1</a:t>
            </a:r>
            <a:r>
              <a:rPr lang="en-US" sz="2800" dirty="0"/>
              <a:t>1</a:t>
            </a:r>
            <a:r>
              <a:rPr lang="en-US" sz="2800" dirty="0" smtClean="0"/>
              <a:t>, -)</a:t>
            </a:r>
            <a:endParaRPr lang="en-US" sz="2800" dirty="0"/>
          </a:p>
        </p:txBody>
      </p:sp>
      <p:cxnSp>
        <p:nvCxnSpPr>
          <p:cNvPr id="44" name="Straight Arrow Connector 43"/>
          <p:cNvCxnSpPr>
            <a:stCxn id="43" idx="1"/>
          </p:cNvCxnSpPr>
          <p:nvPr/>
        </p:nvCxnSpPr>
        <p:spPr>
          <a:xfrm flipH="1">
            <a:off x="6096000" y="2909978"/>
            <a:ext cx="19575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88364" y="4318996"/>
            <a:ext cx="2150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ccepts(</a:t>
            </a:r>
            <a:r>
              <a:rPr lang="en-US" sz="2800" dirty="0" smtClean="0"/>
              <a:t>11, -)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4924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10782</TotalTime>
  <Words>444</Words>
  <Application>Microsoft Macintosh PowerPoint</Application>
  <PresentationFormat>On-screen Show (4:3)</PresentationFormat>
  <Paragraphs>84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Proposers, Acceptors, Learners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Consensus impossible with a faulty agent</dc:title>
  <dc:creator>Mani  Kanianthra Mani Chandy</dc:creator>
  <cp:lastModifiedBy>Mani  Kanianthra Mani Chandy</cp:lastModifiedBy>
  <cp:revision>59</cp:revision>
  <dcterms:created xsi:type="dcterms:W3CDTF">2021-06-07T22:28:13Z</dcterms:created>
  <dcterms:modified xsi:type="dcterms:W3CDTF">2021-10-29T19:56:27Z</dcterms:modified>
</cp:coreProperties>
</file>