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9" r:id="rId10"/>
    <p:sldId id="270" r:id="rId11"/>
    <p:sldId id="266" r:id="rId12"/>
    <p:sldId id="271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6" r:id="rId21"/>
    <p:sldId id="284" r:id="rId22"/>
    <p:sldId id="287" r:id="rId23"/>
    <p:sldId id="285" r:id="rId24"/>
    <p:sldId id="288" r:id="rId25"/>
    <p:sldId id="289" r:id="rId26"/>
    <p:sldId id="291" r:id="rId27"/>
    <p:sldId id="293" r:id="rId28"/>
    <p:sldId id="292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91" d="100"/>
          <a:sy n="91" d="100"/>
        </p:scale>
        <p:origin x="-816" y="-104"/>
      </p:cViewPr>
      <p:guideLst>
        <p:guide orient="horz" pos="4319"/>
        <p:guide pos="24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3D56-00BB-5741-9273-561FF9F59001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53E75-3FC1-1748-BFA4-AAC92256D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6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E75-3FC1-1748-BFA4-AAC92256D5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553E75-3FC1-1748-BFA4-AAC92256D5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3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BCD5-BD3B-814C-9633-412FE343E02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447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3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3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1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0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2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9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19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6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9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54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AD58-FDB1-E648-B24C-BDECB6C800BE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D1F4E-8E65-7F4B-BC67-B219D1347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0303" y="184034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904521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65347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24703" y="228600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11067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11067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84727" y="4313076"/>
            <a:ext cx="6719794" cy="280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7818921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184727" y="229754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1990792" y="1433962"/>
            <a:ext cx="1648658" cy="540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1990792" y="2620835"/>
            <a:ext cx="3579058" cy="26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3" idx="1"/>
          </p:cNvCxnSpPr>
          <p:nvPr/>
        </p:nvCxnSpPr>
        <p:spPr>
          <a:xfrm>
            <a:off x="4286028" y="1433962"/>
            <a:ext cx="2752404" cy="2609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7"/>
            <a:endCxn id="3" idx="3"/>
          </p:cNvCxnSpPr>
          <p:nvPr/>
        </p:nvCxnSpPr>
        <p:spPr>
          <a:xfrm flipV="1">
            <a:off x="6216428" y="4689780"/>
            <a:ext cx="822004" cy="5910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8149" y="141316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4311" y="19180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638557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167106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577001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23017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7817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Z=5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55095" y="175171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093638" y="308553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31960" y="252354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=2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50717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v’s state has been recorded,  and v is referenced in the next event, agent B records its own state and the state of all variables referenced in this event.  The cut is shown by the thick green line.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9995" y="348652"/>
              <a:ext cx="7877332" cy="3449032"/>
              <a:chOff x="489995" y="348652"/>
              <a:chExt cx="7877332" cy="3449032"/>
            </a:xfrm>
          </p:grpSpPr>
          <p:sp>
            <p:nvSpPr>
              <p:cNvPr id="178" name="Oval 177"/>
              <p:cNvSpPr/>
              <p:nvPr/>
            </p:nvSpPr>
            <p:spPr>
              <a:xfrm flipH="1">
                <a:off x="3480503" y="34865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stCxn id="187" idx="1"/>
              </p:cNvCxnSpPr>
              <p:nvPr/>
            </p:nvCxnSpPr>
            <p:spPr>
              <a:xfrm>
                <a:off x="1680016" y="1007449"/>
                <a:ext cx="180048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497411" y="1726686"/>
                <a:ext cx="986319" cy="32902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643805" y="68428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A</a:t>
                </a:r>
                <a:endParaRPr 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6130" y="133061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836130" y="186013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4F81BD"/>
                    </a:solidFill>
                  </a:rPr>
                  <a:t>B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928145" y="261974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w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 flipH="1">
                <a:off x="4399665" y="1603508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 flipH="1">
                <a:off x="1471796" y="823680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 flipH="1">
                <a:off x="2057100" y="241302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flipH="1">
                <a:off x="6726788" y="2348046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>
                <a:off x="1715741" y="1790286"/>
                <a:ext cx="272082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flipH="1">
                <a:off x="872847" y="1927791"/>
                <a:ext cx="229401" cy="13716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>
                <a:off x="4643610" y="1790286"/>
                <a:ext cx="3192520" cy="69848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4643610" y="2200760"/>
                <a:ext cx="3192520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1116792" y="2200760"/>
                <a:ext cx="3319772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489995" y="2200760"/>
                <a:ext cx="467483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2301045" y="2413022"/>
                <a:ext cx="2098620" cy="445342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4643610" y="2413022"/>
                <a:ext cx="2083178" cy="32397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9" idx="2"/>
              </p:cNvCxnSpPr>
              <p:nvPr/>
            </p:nvCxnSpPr>
            <p:spPr>
              <a:xfrm>
                <a:off x="6970733" y="2975474"/>
                <a:ext cx="892663" cy="49103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endCxn id="187" idx="7"/>
              </p:cNvCxnSpPr>
              <p:nvPr/>
            </p:nvCxnSpPr>
            <p:spPr>
              <a:xfrm>
                <a:off x="489995" y="1007449"/>
                <a:ext cx="1017526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1116792" y="3040450"/>
                <a:ext cx="990988" cy="28611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89995" y="3069061"/>
                <a:ext cx="46748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2278376" y="2926370"/>
                <a:ext cx="4448412" cy="98207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8" idx="1"/>
                <a:endCxn id="178" idx="6"/>
              </p:cNvCxnSpPr>
              <p:nvPr/>
            </p:nvCxnSpPr>
            <p:spPr>
              <a:xfrm flipV="1">
                <a:off x="2265320" y="976080"/>
                <a:ext cx="1215183" cy="1620711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81" idx="1"/>
              </p:cNvCxnSpPr>
              <p:nvPr/>
            </p:nvCxnSpPr>
            <p:spPr>
              <a:xfrm>
                <a:off x="3724448" y="1007449"/>
                <a:ext cx="391935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78" idx="2"/>
                <a:endCxn id="189" idx="7"/>
              </p:cNvCxnSpPr>
              <p:nvPr/>
            </p:nvCxnSpPr>
            <p:spPr>
              <a:xfrm>
                <a:off x="3724448" y="976080"/>
                <a:ext cx="3038065" cy="155573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21202" y="3452058"/>
                <a:ext cx="1571623" cy="3205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2272562" y="3419133"/>
                <a:ext cx="4489951" cy="3292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935008" y="3419133"/>
                <a:ext cx="960315" cy="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151282" y="3299391"/>
                <a:ext cx="0" cy="407711"/>
              </a:xfrm>
              <a:prstGeom prst="line">
                <a:avLst/>
              </a:prstGeom>
              <a:ln w="762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1619813" y="2811276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6494" y="772224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42281" y="1522830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Connector 42"/>
          <p:cNvCxnSpPr/>
          <p:nvPr/>
        </p:nvCxnSpPr>
        <p:spPr>
          <a:xfrm>
            <a:off x="3724448" y="1996904"/>
            <a:ext cx="0" cy="40771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5" idx="0"/>
          </p:cNvCxnSpPr>
          <p:nvPr/>
        </p:nvCxnSpPr>
        <p:spPr>
          <a:xfrm flipH="1" flipV="1">
            <a:off x="3724448" y="2200760"/>
            <a:ext cx="834058" cy="2325058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808182" y="138545"/>
            <a:ext cx="3074592" cy="4289393"/>
          </a:xfrm>
          <a:custGeom>
            <a:avLst/>
            <a:gdLst>
              <a:gd name="connsiteX0" fmla="*/ 1293091 w 3074592"/>
              <a:gd name="connsiteY0" fmla="*/ 0 h 4289393"/>
              <a:gd name="connsiteX1" fmla="*/ 1778000 w 3074592"/>
              <a:gd name="connsiteY1" fmla="*/ 669637 h 4289393"/>
              <a:gd name="connsiteX2" fmla="*/ 1754909 w 3074592"/>
              <a:gd name="connsiteY2" fmla="*/ 1870364 h 4289393"/>
              <a:gd name="connsiteX3" fmla="*/ 2909454 w 3074592"/>
              <a:gd name="connsiteY3" fmla="*/ 1870364 h 4289393"/>
              <a:gd name="connsiteX4" fmla="*/ 2909454 w 3074592"/>
              <a:gd name="connsiteY4" fmla="*/ 2262910 h 4289393"/>
              <a:gd name="connsiteX5" fmla="*/ 1431636 w 3074592"/>
              <a:gd name="connsiteY5" fmla="*/ 2193637 h 4289393"/>
              <a:gd name="connsiteX6" fmla="*/ 900545 w 3074592"/>
              <a:gd name="connsiteY6" fmla="*/ 2401455 h 4289393"/>
              <a:gd name="connsiteX7" fmla="*/ 831273 w 3074592"/>
              <a:gd name="connsiteY7" fmla="*/ 2770910 h 4289393"/>
              <a:gd name="connsiteX8" fmla="*/ 392545 w 3074592"/>
              <a:gd name="connsiteY8" fmla="*/ 3140364 h 4289393"/>
              <a:gd name="connsiteX9" fmla="*/ 300182 w 3074592"/>
              <a:gd name="connsiteY9" fmla="*/ 4202546 h 4289393"/>
              <a:gd name="connsiteX10" fmla="*/ 0 w 3074592"/>
              <a:gd name="connsiteY10" fmla="*/ 4225637 h 4289393"/>
              <a:gd name="connsiteX11" fmla="*/ 0 w 3074592"/>
              <a:gd name="connsiteY11" fmla="*/ 4225637 h 428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74592" h="4289393">
                <a:moveTo>
                  <a:pt x="1293091" y="0"/>
                </a:moveTo>
                <a:cubicBezTo>
                  <a:pt x="1497060" y="178955"/>
                  <a:pt x="1701030" y="357910"/>
                  <a:pt x="1778000" y="669637"/>
                </a:cubicBezTo>
                <a:cubicBezTo>
                  <a:pt x="1854970" y="981364"/>
                  <a:pt x="1566333" y="1670243"/>
                  <a:pt x="1754909" y="1870364"/>
                </a:cubicBezTo>
                <a:cubicBezTo>
                  <a:pt x="1943485" y="2070485"/>
                  <a:pt x="2717030" y="1804940"/>
                  <a:pt x="2909454" y="1870364"/>
                </a:cubicBezTo>
                <a:cubicBezTo>
                  <a:pt x="3101878" y="1935788"/>
                  <a:pt x="3155757" y="2209031"/>
                  <a:pt x="2909454" y="2262910"/>
                </a:cubicBezTo>
                <a:cubicBezTo>
                  <a:pt x="2663151" y="2316789"/>
                  <a:pt x="1766454" y="2170546"/>
                  <a:pt x="1431636" y="2193637"/>
                </a:cubicBezTo>
                <a:cubicBezTo>
                  <a:pt x="1096818" y="2216728"/>
                  <a:pt x="1000605" y="2305243"/>
                  <a:pt x="900545" y="2401455"/>
                </a:cubicBezTo>
                <a:cubicBezTo>
                  <a:pt x="800485" y="2497667"/>
                  <a:pt x="915940" y="2647759"/>
                  <a:pt x="831273" y="2770910"/>
                </a:cubicBezTo>
                <a:cubicBezTo>
                  <a:pt x="746606" y="2894061"/>
                  <a:pt x="481060" y="2901758"/>
                  <a:pt x="392545" y="3140364"/>
                </a:cubicBezTo>
                <a:cubicBezTo>
                  <a:pt x="304030" y="3378970"/>
                  <a:pt x="365606" y="4021667"/>
                  <a:pt x="300182" y="4202546"/>
                </a:cubicBezTo>
                <a:cubicBezTo>
                  <a:pt x="234758" y="4383425"/>
                  <a:pt x="0" y="4225637"/>
                  <a:pt x="0" y="4225637"/>
                </a:cubicBezTo>
                <a:lnTo>
                  <a:pt x="0" y="4225637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60374" y="99507"/>
            <a:ext cx="852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8000"/>
                </a:solidFill>
              </a:rPr>
              <a:t>cut</a:t>
            </a:r>
            <a:endParaRPr lang="en-US" sz="40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300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C’s state has been recorded,  </a:t>
            </a:r>
          </a:p>
          <a:p>
            <a:r>
              <a:rPr lang="en-US" sz="3200" dirty="0" smtClean="0">
                <a:solidFill>
                  <a:srgbClr val="000000"/>
                </a:solidFill>
              </a:rPr>
              <a:t>C records the states of all variables referenced before executing next event. So w’s state is recorded.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177" name="Group 176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sp>
          <p:nvSpPr>
            <p:cNvPr id="178" name="Oval 177"/>
            <p:cNvSpPr/>
            <p:nvPr/>
          </p:nvSpPr>
          <p:spPr>
            <a:xfrm flipH="1">
              <a:off x="3480503" y="34865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Straight Arrow Connector 178"/>
            <p:cNvCxnSpPr>
              <a:stCxn id="187" idx="1"/>
            </p:cNvCxnSpPr>
            <p:nvPr/>
          </p:nvCxnSpPr>
          <p:spPr>
            <a:xfrm>
              <a:off x="1680016" y="1007449"/>
              <a:ext cx="180048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1">
              <a:off x="497411" y="1726686"/>
              <a:ext cx="986319" cy="3290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TextBox 180"/>
            <p:cNvSpPr txBox="1"/>
            <p:nvPr/>
          </p:nvSpPr>
          <p:spPr>
            <a:xfrm>
              <a:off x="7643805" y="68428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A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7836130" y="133061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7836130" y="186013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4F81BD"/>
                  </a:solidFill>
                </a:rPr>
                <a:t>B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7928145" y="261974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w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flipH="1">
              <a:off x="4399665" y="1603508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/>
            <p:cNvSpPr/>
            <p:nvPr/>
          </p:nvSpPr>
          <p:spPr>
            <a:xfrm flipH="1">
              <a:off x="1471796" y="823680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 flipH="1">
              <a:off x="2057100" y="241302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 flipH="1">
              <a:off x="6726788" y="2348046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1715741" y="1790286"/>
              <a:ext cx="272082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>
              <a:spLocks noChangeAspect="1"/>
            </p:cNvSpPr>
            <p:nvPr/>
          </p:nvSpPr>
          <p:spPr>
            <a:xfrm flipH="1">
              <a:off x="872847" y="1927791"/>
              <a:ext cx="229401" cy="1371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2" name="Straight Arrow Connector 191"/>
            <p:cNvCxnSpPr/>
            <p:nvPr/>
          </p:nvCxnSpPr>
          <p:spPr>
            <a:xfrm>
              <a:off x="4643610" y="1790286"/>
              <a:ext cx="3192520" cy="6984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/>
            <p:cNvCxnSpPr/>
            <p:nvPr/>
          </p:nvCxnSpPr>
          <p:spPr>
            <a:xfrm>
              <a:off x="4643610" y="2200760"/>
              <a:ext cx="319252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/>
            <p:nvPr/>
          </p:nvCxnSpPr>
          <p:spPr>
            <a:xfrm>
              <a:off x="1116792" y="2200760"/>
              <a:ext cx="3319772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>
              <a:off x="489995" y="2200760"/>
              <a:ext cx="467483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/>
            <p:nvPr/>
          </p:nvCxnSpPr>
          <p:spPr>
            <a:xfrm flipV="1">
              <a:off x="2301045" y="2413022"/>
              <a:ext cx="2098620" cy="445342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/>
            <p:cNvCxnSpPr/>
            <p:nvPr/>
          </p:nvCxnSpPr>
          <p:spPr>
            <a:xfrm>
              <a:off x="4643610" y="2413022"/>
              <a:ext cx="2083178" cy="32397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/>
            <p:cNvCxnSpPr>
              <a:stCxn id="189" idx="2"/>
            </p:cNvCxnSpPr>
            <p:nvPr/>
          </p:nvCxnSpPr>
          <p:spPr>
            <a:xfrm>
              <a:off x="6970733" y="2975474"/>
              <a:ext cx="892663" cy="4910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>
              <a:endCxn id="187" idx="7"/>
            </p:cNvCxnSpPr>
            <p:nvPr/>
          </p:nvCxnSpPr>
          <p:spPr>
            <a:xfrm>
              <a:off x="489995" y="1007449"/>
              <a:ext cx="1017526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/>
            <p:nvPr/>
          </p:nvCxnSpPr>
          <p:spPr>
            <a:xfrm flipV="1">
              <a:off x="1116792" y="3040450"/>
              <a:ext cx="990988" cy="2861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489995" y="3069061"/>
              <a:ext cx="46748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/>
            <p:cNvCxnSpPr/>
            <p:nvPr/>
          </p:nvCxnSpPr>
          <p:spPr>
            <a:xfrm flipV="1">
              <a:off x="2278376" y="2926370"/>
              <a:ext cx="4448412" cy="9820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88" idx="1"/>
              <a:endCxn id="178" idx="6"/>
            </p:cNvCxnSpPr>
            <p:nvPr/>
          </p:nvCxnSpPr>
          <p:spPr>
            <a:xfrm flipV="1">
              <a:off x="2265320" y="976080"/>
              <a:ext cx="1215183" cy="1620711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/>
            <p:cNvCxnSpPr>
              <a:endCxn id="181" idx="1"/>
            </p:cNvCxnSpPr>
            <p:nvPr/>
          </p:nvCxnSpPr>
          <p:spPr>
            <a:xfrm>
              <a:off x="3724448" y="1007449"/>
              <a:ext cx="391935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/>
            <p:cNvCxnSpPr>
              <a:stCxn id="178" idx="2"/>
              <a:endCxn id="189" idx="7"/>
            </p:cNvCxnSpPr>
            <p:nvPr/>
          </p:nvCxnSpPr>
          <p:spPr>
            <a:xfrm>
              <a:off x="3724448" y="976080"/>
              <a:ext cx="3038065" cy="155573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/>
            <p:nvPr/>
          </p:nvCxnSpPr>
          <p:spPr>
            <a:xfrm>
              <a:off x="521202" y="3452058"/>
              <a:ext cx="1571623" cy="3205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208" name="Straight Arrow Connector 207"/>
            <p:cNvCxnSpPr/>
            <p:nvPr/>
          </p:nvCxnSpPr>
          <p:spPr>
            <a:xfrm flipV="1">
              <a:off x="2272562" y="3419133"/>
              <a:ext cx="4489951" cy="3292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/>
            <p:nvPr/>
          </p:nvCxnSpPr>
          <p:spPr>
            <a:xfrm>
              <a:off x="6935008" y="3419133"/>
              <a:ext cx="960315" cy="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1151282" y="3299391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1" name="Straight Connector 210"/>
          <p:cNvCxnSpPr/>
          <p:nvPr/>
        </p:nvCxnSpPr>
        <p:spPr>
          <a:xfrm>
            <a:off x="1619813" y="2811276"/>
            <a:ext cx="0" cy="407711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5" idx="0"/>
          </p:cNvCxnSpPr>
          <p:nvPr/>
        </p:nvCxnSpPr>
        <p:spPr>
          <a:xfrm flipH="1" flipV="1">
            <a:off x="1619813" y="3218987"/>
            <a:ext cx="2938693" cy="13068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203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9159" y="87438"/>
            <a:ext cx="277301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Timestamps</a:t>
            </a:r>
            <a:endParaRPr lang="en-US" sz="4000" b="1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1801091" y="795324"/>
            <a:ext cx="884576" cy="228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5667" y="657938"/>
            <a:ext cx="1216697" cy="1041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5667" y="657938"/>
            <a:ext cx="2047969" cy="47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6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8" name="Freeform 7"/>
          <p:cNvSpPr/>
          <p:nvPr/>
        </p:nvSpPr>
        <p:spPr>
          <a:xfrm>
            <a:off x="2227701" y="438727"/>
            <a:ext cx="5906234" cy="6465455"/>
          </a:xfrm>
          <a:custGeom>
            <a:avLst/>
            <a:gdLst>
              <a:gd name="connsiteX0" fmla="*/ 35208 w 5906234"/>
              <a:gd name="connsiteY0" fmla="*/ 0 h 6465455"/>
              <a:gd name="connsiteX1" fmla="*/ 289208 w 5906234"/>
              <a:gd name="connsiteY1" fmla="*/ 1731818 h 6465455"/>
              <a:gd name="connsiteX2" fmla="*/ 2159572 w 5906234"/>
              <a:gd name="connsiteY2" fmla="*/ 3001818 h 6465455"/>
              <a:gd name="connsiteX3" fmla="*/ 5692481 w 5906234"/>
              <a:gd name="connsiteY3" fmla="*/ 4802909 h 6465455"/>
              <a:gd name="connsiteX4" fmla="*/ 5530844 w 5906234"/>
              <a:gd name="connsiteY4" fmla="*/ 6465455 h 6465455"/>
              <a:gd name="connsiteX5" fmla="*/ 5530844 w 5906234"/>
              <a:gd name="connsiteY5" fmla="*/ 6465455 h 646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06234" h="6465455">
                <a:moveTo>
                  <a:pt x="35208" y="0"/>
                </a:moveTo>
                <a:cubicBezTo>
                  <a:pt x="-14823" y="615757"/>
                  <a:pt x="-64853" y="1231515"/>
                  <a:pt x="289208" y="1731818"/>
                </a:cubicBezTo>
                <a:cubicBezTo>
                  <a:pt x="643269" y="2232121"/>
                  <a:pt x="1259027" y="2489970"/>
                  <a:pt x="2159572" y="3001818"/>
                </a:cubicBezTo>
                <a:cubicBezTo>
                  <a:pt x="3060117" y="3513666"/>
                  <a:pt x="5130602" y="4225636"/>
                  <a:pt x="5692481" y="4802909"/>
                </a:cubicBezTo>
                <a:cubicBezTo>
                  <a:pt x="6254360" y="5380182"/>
                  <a:pt x="5530844" y="6465455"/>
                  <a:pt x="5530844" y="6465455"/>
                </a:cubicBezTo>
                <a:lnTo>
                  <a:pt x="5530844" y="6465455"/>
                </a:lnTo>
              </a:path>
            </a:pathLst>
          </a:custGeom>
          <a:ln w="7620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09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19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7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727" y="1942079"/>
            <a:ext cx="345472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128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2399279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12520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T(Z)=0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350339" y="1357303"/>
            <a:ext cx="148991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T(X)=10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7205" y="2061576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12690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T(Y)=7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142779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T(W)=</a:t>
            </a:r>
            <a:r>
              <a:rPr lang="en-US" sz="3200" b="1" dirty="0"/>
              <a:t>5</a:t>
            </a:r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18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8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74312" y="5688448"/>
            <a:ext cx="415498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1304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151255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T(A)=18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556411" y="6273224"/>
            <a:ext cx="128592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T(B)=</a:t>
            </a:r>
            <a:r>
              <a:rPr lang="en-US" sz="32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40187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743139" y="74304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743139" y="90895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43139" y="108409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743139" y="1250008"/>
            <a:ext cx="2580723" cy="135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/>
          <p:cNvSpPr/>
          <p:nvPr/>
        </p:nvSpPr>
        <p:spPr>
          <a:xfrm>
            <a:off x="1534891" y="553909"/>
            <a:ext cx="718758" cy="959208"/>
          </a:xfrm>
          <a:custGeom>
            <a:avLst/>
            <a:gdLst>
              <a:gd name="connsiteX0" fmla="*/ 0 w 718758"/>
              <a:gd name="connsiteY0" fmla="*/ 0 h 959208"/>
              <a:gd name="connsiteX1" fmla="*/ 716117 w 718758"/>
              <a:gd name="connsiteY1" fmla="*/ 472849 h 959208"/>
              <a:gd name="connsiteX2" fmla="*/ 256721 w 718758"/>
              <a:gd name="connsiteY2" fmla="*/ 648479 h 959208"/>
              <a:gd name="connsiteX3" fmla="*/ 648559 w 718758"/>
              <a:gd name="connsiteY3" fmla="*/ 959208 h 959208"/>
              <a:gd name="connsiteX4" fmla="*/ 648559 w 718758"/>
              <a:gd name="connsiteY4" fmla="*/ 959208 h 959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8758" h="959208">
                <a:moveTo>
                  <a:pt x="0" y="0"/>
                </a:moveTo>
                <a:cubicBezTo>
                  <a:pt x="336665" y="182384"/>
                  <a:pt x="673330" y="364769"/>
                  <a:pt x="716117" y="472849"/>
                </a:cubicBezTo>
                <a:cubicBezTo>
                  <a:pt x="758904" y="580929"/>
                  <a:pt x="267981" y="567419"/>
                  <a:pt x="256721" y="648479"/>
                </a:cubicBezTo>
                <a:cubicBezTo>
                  <a:pt x="245461" y="729539"/>
                  <a:pt x="648559" y="959208"/>
                  <a:pt x="648559" y="959208"/>
                </a:cubicBezTo>
                <a:lnTo>
                  <a:pt x="648559" y="959208"/>
                </a:lnTo>
              </a:path>
            </a:pathLst>
          </a:cu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999861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787169" y="553909"/>
            <a:ext cx="13512" cy="959208"/>
          </a:xfrm>
          <a:prstGeom prst="line">
            <a:avLst/>
          </a:prstGeom>
          <a:ln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8377" y="2303169"/>
            <a:ext cx="8771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init</a:t>
            </a:r>
            <a:endParaRPr lang="en-US" sz="4000" baseline="-25000" dirty="0" smtClean="0"/>
          </a:p>
        </p:txBody>
      </p:sp>
      <p:cxnSp>
        <p:nvCxnSpPr>
          <p:cNvPr id="14" name="Straight Arrow Connector 13"/>
          <p:cNvCxnSpPr>
            <a:stCxn id="12" idx="0"/>
          </p:cNvCxnSpPr>
          <p:nvPr/>
        </p:nvCxnSpPr>
        <p:spPr>
          <a:xfrm flipV="1">
            <a:off x="646959" y="1263519"/>
            <a:ext cx="366414" cy="10396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64539" y="1797933"/>
            <a:ext cx="1077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snap</a:t>
            </a:r>
            <a:endParaRPr lang="en-US" sz="4000" baseline="-25000" dirty="0" smtClean="0"/>
          </a:p>
        </p:txBody>
      </p:sp>
      <p:cxnSp>
        <p:nvCxnSpPr>
          <p:cNvPr id="19" name="Straight Arrow Connector 18"/>
          <p:cNvCxnSpPr>
            <a:stCxn id="16" idx="0"/>
            <a:endCxn id="8" idx="3"/>
          </p:cNvCxnSpPr>
          <p:nvPr/>
        </p:nvCxnSpPr>
        <p:spPr>
          <a:xfrm flipV="1">
            <a:off x="2003166" y="1513117"/>
            <a:ext cx="180284" cy="28481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89707" y="1950333"/>
            <a:ext cx="859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 smtClean="0"/>
              <a:t>S</a:t>
            </a:r>
            <a:r>
              <a:rPr lang="en-US" sz="4000" baseline="-25000" dirty="0" err="1" smtClean="0"/>
              <a:t>fini</a:t>
            </a:r>
            <a:endParaRPr lang="en-US" sz="4000" baseline="-25000" dirty="0" smtClean="0"/>
          </a:p>
        </p:txBody>
      </p:sp>
      <p:cxnSp>
        <p:nvCxnSpPr>
          <p:cNvPr id="22" name="Straight Arrow Connector 21"/>
          <p:cNvCxnSpPr>
            <a:stCxn id="21" idx="0"/>
          </p:cNvCxnSpPr>
          <p:nvPr/>
        </p:nvCxnSpPr>
        <p:spPr>
          <a:xfrm flipH="1" flipV="1">
            <a:off x="2800681" y="1415919"/>
            <a:ext cx="718783" cy="5344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27263" y="3011055"/>
            <a:ext cx="1231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 state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387290" y="2505819"/>
            <a:ext cx="157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Snapshot state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287099" y="2690485"/>
            <a:ext cx="115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Final state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4688538" y="179841"/>
            <a:ext cx="4185478" cy="3015880"/>
            <a:chOff x="4688538" y="179841"/>
            <a:chExt cx="4185478" cy="3015880"/>
          </a:xfrm>
        </p:grpSpPr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4688538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init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6232637" y="1055917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snap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7776736" y="1100908"/>
              <a:ext cx="1097280" cy="109728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solidFill>
                    <a:srgbClr val="000000"/>
                  </a:solidFill>
                </a:rPr>
                <a:t>S</a:t>
              </a:r>
              <a:r>
                <a:rPr lang="en-US" sz="2400" baseline="-25000" dirty="0" err="1" smtClean="0">
                  <a:solidFill>
                    <a:srgbClr val="000000"/>
                  </a:solidFill>
                </a:rPr>
                <a:t>fini</a:t>
              </a:r>
              <a:endParaRPr lang="en-US" sz="24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5229003" y="2148086"/>
              <a:ext cx="1553839" cy="706323"/>
            </a:xfrm>
            <a:custGeom>
              <a:avLst/>
              <a:gdLst>
                <a:gd name="connsiteX0" fmla="*/ 0 w 1553839"/>
                <a:gd name="connsiteY0" fmla="*/ 54040 h 706323"/>
                <a:gd name="connsiteX1" fmla="*/ 324280 w 1553839"/>
                <a:gd name="connsiteY1" fmla="*/ 675498 h 706323"/>
                <a:gd name="connsiteX2" fmla="*/ 716117 w 1553839"/>
                <a:gd name="connsiteY2" fmla="*/ 297219 h 706323"/>
                <a:gd name="connsiteX3" fmla="*/ 1067420 w 1553839"/>
                <a:gd name="connsiteY3" fmla="*/ 702518 h 706323"/>
                <a:gd name="connsiteX4" fmla="*/ 1553839 w 1553839"/>
                <a:gd name="connsiteY4" fmla="*/ 0 h 706323"/>
                <a:gd name="connsiteX5" fmla="*/ 1553839 w 1553839"/>
                <a:gd name="connsiteY5" fmla="*/ 0 h 706323"/>
                <a:gd name="connsiteX6" fmla="*/ 1553839 w 1553839"/>
                <a:gd name="connsiteY6" fmla="*/ 0 h 706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3839" h="706323">
                  <a:moveTo>
                    <a:pt x="0" y="54040"/>
                  </a:moveTo>
                  <a:cubicBezTo>
                    <a:pt x="102463" y="344504"/>
                    <a:pt x="204927" y="634968"/>
                    <a:pt x="324280" y="675498"/>
                  </a:cubicBezTo>
                  <a:cubicBezTo>
                    <a:pt x="443633" y="716028"/>
                    <a:pt x="592260" y="292716"/>
                    <a:pt x="716117" y="297219"/>
                  </a:cubicBezTo>
                  <a:cubicBezTo>
                    <a:pt x="839974" y="301722"/>
                    <a:pt x="927800" y="752055"/>
                    <a:pt x="1067420" y="702518"/>
                  </a:cubicBezTo>
                  <a:cubicBezTo>
                    <a:pt x="1207040" y="652981"/>
                    <a:pt x="1553839" y="0"/>
                    <a:pt x="1553839" y="0"/>
                  </a:cubicBezTo>
                  <a:lnTo>
                    <a:pt x="1553839" y="0"/>
                  </a:lnTo>
                  <a:lnTo>
                    <a:pt x="1553839" y="0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6769330" y="594355"/>
              <a:ext cx="1567350" cy="540483"/>
            </a:xfrm>
            <a:custGeom>
              <a:avLst/>
              <a:gdLst>
                <a:gd name="connsiteX0" fmla="*/ 0 w 1567350"/>
                <a:gd name="connsiteY0" fmla="*/ 459423 h 540483"/>
                <a:gd name="connsiteX1" fmla="*/ 175651 w 1567350"/>
                <a:gd name="connsiteY1" fmla="*/ 84 h 540483"/>
                <a:gd name="connsiteX2" fmla="*/ 513442 w 1567350"/>
                <a:gd name="connsiteY2" fmla="*/ 418893 h 540483"/>
                <a:gd name="connsiteX3" fmla="*/ 743140 w 1567350"/>
                <a:gd name="connsiteY3" fmla="*/ 162203 h 540483"/>
                <a:gd name="connsiteX4" fmla="*/ 1013373 w 1567350"/>
                <a:gd name="connsiteY4" fmla="*/ 432403 h 540483"/>
                <a:gd name="connsiteX5" fmla="*/ 1337652 w 1567350"/>
                <a:gd name="connsiteY5" fmla="*/ 189223 h 540483"/>
                <a:gd name="connsiteX6" fmla="*/ 1567350 w 1567350"/>
                <a:gd name="connsiteY6" fmla="*/ 540483 h 540483"/>
                <a:gd name="connsiteX7" fmla="*/ 1567350 w 1567350"/>
                <a:gd name="connsiteY7" fmla="*/ 540483 h 540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67350" h="540483">
                  <a:moveTo>
                    <a:pt x="0" y="459423"/>
                  </a:moveTo>
                  <a:cubicBezTo>
                    <a:pt x="45038" y="233131"/>
                    <a:pt x="90077" y="6839"/>
                    <a:pt x="175651" y="84"/>
                  </a:cubicBezTo>
                  <a:cubicBezTo>
                    <a:pt x="261225" y="-6671"/>
                    <a:pt x="418861" y="391873"/>
                    <a:pt x="513442" y="418893"/>
                  </a:cubicBezTo>
                  <a:cubicBezTo>
                    <a:pt x="608023" y="445913"/>
                    <a:pt x="659818" y="159951"/>
                    <a:pt x="743140" y="162203"/>
                  </a:cubicBezTo>
                  <a:cubicBezTo>
                    <a:pt x="826462" y="164455"/>
                    <a:pt x="914288" y="427900"/>
                    <a:pt x="1013373" y="432403"/>
                  </a:cubicBezTo>
                  <a:cubicBezTo>
                    <a:pt x="1112458" y="436906"/>
                    <a:pt x="1245323" y="171210"/>
                    <a:pt x="1337652" y="189223"/>
                  </a:cubicBezTo>
                  <a:cubicBezTo>
                    <a:pt x="1429981" y="207236"/>
                    <a:pt x="1567350" y="540483"/>
                    <a:pt x="1567350" y="540483"/>
                  </a:cubicBezTo>
                  <a:lnTo>
                    <a:pt x="1567350" y="540483"/>
                  </a:lnTo>
                </a:path>
              </a:pathLst>
            </a:custGeom>
            <a:ln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875494" y="2826389"/>
              <a:ext cx="3454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init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endParaRPr lang="en-US" baseline="-25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887599" y="179841"/>
              <a:ext cx="3449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There is trajectory from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snap</a:t>
              </a:r>
              <a:r>
                <a:rPr lang="en-US" baseline="-25000" dirty="0" smtClean="0"/>
                <a:t> </a:t>
              </a:r>
              <a:r>
                <a:rPr lang="en-US" dirty="0" smtClean="0"/>
                <a:t>to </a:t>
              </a:r>
              <a:r>
                <a:rPr lang="en-US" dirty="0" err="1" smtClean="0"/>
                <a:t>S</a:t>
              </a:r>
              <a:r>
                <a:rPr lang="en-US" baseline="-25000" dirty="0" err="1" smtClean="0"/>
                <a:t>fini</a:t>
              </a:r>
              <a:endParaRPr lang="en-US" baseline="-25000" dirty="0"/>
            </a:p>
          </p:txBody>
        </p:sp>
      </p:grpSp>
      <p:sp>
        <p:nvSpPr>
          <p:cNvPr id="38" name="Oval 37"/>
          <p:cNvSpPr>
            <a:spLocks noChangeAspect="1"/>
          </p:cNvSpPr>
          <p:nvPr/>
        </p:nvSpPr>
        <p:spPr>
          <a:xfrm>
            <a:off x="127263" y="4361374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671362" y="4316383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3215461" y="4361374"/>
            <a:ext cx="1097280" cy="1097280"/>
          </a:xfrm>
          <a:prstGeom prst="ellipse">
            <a:avLst/>
          </a:prstGeom>
          <a:solidFill>
            <a:srgbClr val="FF6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1" name="Freeform 40"/>
          <p:cNvSpPr/>
          <p:nvPr/>
        </p:nvSpPr>
        <p:spPr>
          <a:xfrm>
            <a:off x="667728" y="5408552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208055" y="3854821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-1421" y="6141895"/>
            <a:ext cx="3775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If a stable property P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init</a:t>
            </a:r>
            <a:r>
              <a:rPr lang="en-US" dirty="0" smtClean="0"/>
              <a:t> then </a:t>
            </a:r>
          </a:p>
          <a:p>
            <a:pPr algn="ctr"/>
            <a:r>
              <a:rPr lang="en-US" dirty="0" smtClean="0"/>
              <a:t>it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snao</a:t>
            </a:r>
            <a:r>
              <a:rPr lang="en-US" dirty="0" smtClean="0"/>
              <a:t> too. 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682144" y="4468783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init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6226243" y="4423792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snap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7770342" y="4468783"/>
            <a:ext cx="1097280" cy="1097280"/>
          </a:xfrm>
          <a:prstGeom prst="ellipse">
            <a:avLst/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rgbClr val="000000"/>
                </a:solidFill>
              </a:rPr>
              <a:t>S</a:t>
            </a:r>
            <a:r>
              <a:rPr lang="en-US" sz="2400" baseline="-25000" dirty="0" err="1" smtClean="0">
                <a:solidFill>
                  <a:srgbClr val="000000"/>
                </a:solidFill>
              </a:rPr>
              <a:t>fini</a:t>
            </a:r>
            <a:endParaRPr lang="en-US" sz="2400" baseline="-25000" dirty="0">
              <a:solidFill>
                <a:srgbClr val="000000"/>
              </a:solidFill>
            </a:endParaRPr>
          </a:p>
        </p:txBody>
      </p:sp>
      <p:sp>
        <p:nvSpPr>
          <p:cNvPr id="49" name="Freeform 48"/>
          <p:cNvSpPr/>
          <p:nvPr/>
        </p:nvSpPr>
        <p:spPr>
          <a:xfrm>
            <a:off x="5222609" y="5515961"/>
            <a:ext cx="1553839" cy="706323"/>
          </a:xfrm>
          <a:custGeom>
            <a:avLst/>
            <a:gdLst>
              <a:gd name="connsiteX0" fmla="*/ 0 w 1553839"/>
              <a:gd name="connsiteY0" fmla="*/ 54040 h 706323"/>
              <a:gd name="connsiteX1" fmla="*/ 324280 w 1553839"/>
              <a:gd name="connsiteY1" fmla="*/ 675498 h 706323"/>
              <a:gd name="connsiteX2" fmla="*/ 716117 w 1553839"/>
              <a:gd name="connsiteY2" fmla="*/ 297219 h 706323"/>
              <a:gd name="connsiteX3" fmla="*/ 1067420 w 1553839"/>
              <a:gd name="connsiteY3" fmla="*/ 702518 h 706323"/>
              <a:gd name="connsiteX4" fmla="*/ 1553839 w 1553839"/>
              <a:gd name="connsiteY4" fmla="*/ 0 h 706323"/>
              <a:gd name="connsiteX5" fmla="*/ 1553839 w 1553839"/>
              <a:gd name="connsiteY5" fmla="*/ 0 h 706323"/>
              <a:gd name="connsiteX6" fmla="*/ 1553839 w 1553839"/>
              <a:gd name="connsiteY6" fmla="*/ 0 h 706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3839" h="706323">
                <a:moveTo>
                  <a:pt x="0" y="54040"/>
                </a:moveTo>
                <a:cubicBezTo>
                  <a:pt x="102463" y="344504"/>
                  <a:pt x="204927" y="634968"/>
                  <a:pt x="324280" y="675498"/>
                </a:cubicBezTo>
                <a:cubicBezTo>
                  <a:pt x="443633" y="716028"/>
                  <a:pt x="592260" y="292716"/>
                  <a:pt x="716117" y="297219"/>
                </a:cubicBezTo>
                <a:cubicBezTo>
                  <a:pt x="839974" y="301722"/>
                  <a:pt x="927800" y="752055"/>
                  <a:pt x="1067420" y="702518"/>
                </a:cubicBezTo>
                <a:cubicBezTo>
                  <a:pt x="1207040" y="652981"/>
                  <a:pt x="1553839" y="0"/>
                  <a:pt x="1553839" y="0"/>
                </a:cubicBezTo>
                <a:lnTo>
                  <a:pt x="1553839" y="0"/>
                </a:lnTo>
                <a:lnTo>
                  <a:pt x="1553839" y="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6762936" y="3962230"/>
            <a:ext cx="1567350" cy="540483"/>
          </a:xfrm>
          <a:custGeom>
            <a:avLst/>
            <a:gdLst>
              <a:gd name="connsiteX0" fmla="*/ 0 w 1567350"/>
              <a:gd name="connsiteY0" fmla="*/ 459423 h 540483"/>
              <a:gd name="connsiteX1" fmla="*/ 175651 w 1567350"/>
              <a:gd name="connsiteY1" fmla="*/ 84 h 540483"/>
              <a:gd name="connsiteX2" fmla="*/ 513442 w 1567350"/>
              <a:gd name="connsiteY2" fmla="*/ 418893 h 540483"/>
              <a:gd name="connsiteX3" fmla="*/ 743140 w 1567350"/>
              <a:gd name="connsiteY3" fmla="*/ 162203 h 540483"/>
              <a:gd name="connsiteX4" fmla="*/ 1013373 w 1567350"/>
              <a:gd name="connsiteY4" fmla="*/ 432403 h 540483"/>
              <a:gd name="connsiteX5" fmla="*/ 1337652 w 1567350"/>
              <a:gd name="connsiteY5" fmla="*/ 189223 h 540483"/>
              <a:gd name="connsiteX6" fmla="*/ 1567350 w 1567350"/>
              <a:gd name="connsiteY6" fmla="*/ 540483 h 540483"/>
              <a:gd name="connsiteX7" fmla="*/ 1567350 w 1567350"/>
              <a:gd name="connsiteY7" fmla="*/ 540483 h 54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67350" h="540483">
                <a:moveTo>
                  <a:pt x="0" y="459423"/>
                </a:moveTo>
                <a:cubicBezTo>
                  <a:pt x="45038" y="233131"/>
                  <a:pt x="90077" y="6839"/>
                  <a:pt x="175651" y="84"/>
                </a:cubicBezTo>
                <a:cubicBezTo>
                  <a:pt x="261225" y="-6671"/>
                  <a:pt x="418861" y="391873"/>
                  <a:pt x="513442" y="418893"/>
                </a:cubicBezTo>
                <a:cubicBezTo>
                  <a:pt x="608023" y="445913"/>
                  <a:pt x="659818" y="159951"/>
                  <a:pt x="743140" y="162203"/>
                </a:cubicBezTo>
                <a:cubicBezTo>
                  <a:pt x="826462" y="164455"/>
                  <a:pt x="914288" y="427900"/>
                  <a:pt x="1013373" y="432403"/>
                </a:cubicBezTo>
                <a:cubicBezTo>
                  <a:pt x="1112458" y="436906"/>
                  <a:pt x="1245323" y="171210"/>
                  <a:pt x="1337652" y="189223"/>
                </a:cubicBezTo>
                <a:cubicBezTo>
                  <a:pt x="1429981" y="207236"/>
                  <a:pt x="1567350" y="540483"/>
                  <a:pt x="1567350" y="540483"/>
                </a:cubicBezTo>
                <a:lnTo>
                  <a:pt x="1567350" y="540483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612988" y="3382610"/>
            <a:ext cx="2896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P does not hold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fini</a:t>
            </a:r>
            <a:r>
              <a:rPr lang="en-US" dirty="0" smtClean="0"/>
              <a:t> then </a:t>
            </a:r>
          </a:p>
          <a:p>
            <a:r>
              <a:rPr lang="en-US" dirty="0" smtClean="0"/>
              <a:t>it does not holds in </a:t>
            </a:r>
            <a:r>
              <a:rPr lang="en-US" dirty="0" err="1" smtClean="0"/>
              <a:t>S</a:t>
            </a:r>
            <a:r>
              <a:rPr lang="en-US" baseline="-25000" dirty="0" err="1" smtClean="0"/>
              <a:t>snao</a:t>
            </a:r>
            <a:r>
              <a:rPr lang="en-US" dirty="0" smtClean="0"/>
              <a:t> too. </a:t>
            </a:r>
            <a:r>
              <a:rPr lang="en-US" baseline="-25000" dirty="0" smtClean="0"/>
              <a:t>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830892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727" y="342011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84727" y="5495104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289538" y="937846"/>
            <a:ext cx="914400" cy="9144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193505" y="349009"/>
            <a:ext cx="4026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x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557524" y="1159748"/>
            <a:ext cx="403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53015" y="1531143"/>
            <a:ext cx="2270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m</a:t>
            </a:r>
            <a:r>
              <a:rPr lang="en-US" sz="3600" b="1" dirty="0" err="1" smtClean="0"/>
              <a:t>ax_value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6405029" y="2108025"/>
            <a:ext cx="21911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min_value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30847" y="2863204"/>
            <a:ext cx="109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span</a:t>
            </a:r>
            <a:endParaRPr lang="en-US" sz="36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471548" y="3843893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avg</a:t>
            </a:r>
            <a:endParaRPr lang="en-US" sz="3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889797" y="4422834"/>
            <a:ext cx="79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/>
              <a:t>var</a:t>
            </a:r>
            <a:endParaRPr lang="en-US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7552096" y="4848773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diff</a:t>
            </a:r>
            <a:endParaRPr lang="en-US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5858921" y="3408823"/>
            <a:ext cx="2626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/>
              <a:t>s</a:t>
            </a:r>
            <a:r>
              <a:rPr lang="en-US" sz="3600" b="1" dirty="0" err="1" smtClean="0"/>
              <a:t>pan_square</a:t>
            </a:r>
            <a:endParaRPr lang="en-US" sz="3600" b="1" dirty="0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2808849" y="2623840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2808849" y="1970456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4153095" y="3145799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4854135" y="3572519"/>
            <a:ext cx="548640" cy="54864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5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5565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W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3808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41549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Y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24587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43333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41469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B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A=0</a:t>
            </a:r>
            <a:endParaRPr lang="en-US" sz="32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99159" y="87438"/>
            <a:ext cx="277301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Timestamps</a:t>
            </a:r>
            <a:endParaRPr lang="en-US" sz="4000" b="1" dirty="0"/>
          </a:p>
        </p:txBody>
      </p:sp>
      <p:cxnSp>
        <p:nvCxnSpPr>
          <p:cNvPr id="10" name="Straight Arrow Connector 9"/>
          <p:cNvCxnSpPr>
            <a:stCxn id="6" idx="2"/>
          </p:cNvCxnSpPr>
          <p:nvPr/>
        </p:nvCxnSpPr>
        <p:spPr>
          <a:xfrm flipH="1">
            <a:off x="1801091" y="795324"/>
            <a:ext cx="884576" cy="22828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685667" y="657938"/>
            <a:ext cx="1216697" cy="10419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685667" y="657938"/>
            <a:ext cx="2047969" cy="4734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736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84727" y="342011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84903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0</a:t>
            </a:r>
            <a:endParaRPr lang="en-US" sz="6000" dirty="0"/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1</a:t>
            </a:r>
            <a:endParaRPr lang="en-US" sz="6000" dirty="0"/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4</a:t>
            </a:r>
          </a:p>
        </p:txBody>
      </p:sp>
      <p:sp>
        <p:nvSpPr>
          <p:cNvPr id="31" name="Oval 30"/>
          <p:cNvSpPr/>
          <p:nvPr/>
        </p:nvSpPr>
        <p:spPr>
          <a:xfrm>
            <a:off x="7181727" y="2476581"/>
            <a:ext cx="762000" cy="236369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332154" y="5998308"/>
            <a:ext cx="2583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Agent Timelines</a:t>
            </a:r>
            <a:endParaRPr lang="en-US" sz="2800" b="1" dirty="0"/>
          </a:p>
        </p:txBody>
      </p:sp>
      <p:cxnSp>
        <p:nvCxnSpPr>
          <p:cNvPr id="40" name="Straight Arrow Connector 39"/>
          <p:cNvCxnSpPr>
            <a:stCxn id="14" idx="0"/>
          </p:cNvCxnSpPr>
          <p:nvPr/>
        </p:nvCxnSpPr>
        <p:spPr>
          <a:xfrm flipV="1">
            <a:off x="7623909" y="5069165"/>
            <a:ext cx="319818" cy="92914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132365" y="5736698"/>
            <a:ext cx="11708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Events</a:t>
            </a:r>
            <a:endParaRPr lang="en-US" sz="2800" b="1" dirty="0"/>
          </a:p>
        </p:txBody>
      </p:sp>
      <p:cxnSp>
        <p:nvCxnSpPr>
          <p:cNvPr id="43" name="Straight Arrow Connector 42"/>
          <p:cNvCxnSpPr>
            <a:stCxn id="41" idx="0"/>
            <a:endCxn id="29" idx="3"/>
          </p:cNvCxnSpPr>
          <p:nvPr/>
        </p:nvCxnSpPr>
        <p:spPr>
          <a:xfrm flipV="1">
            <a:off x="3717809" y="5411693"/>
            <a:ext cx="289753" cy="32500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1" idx="0"/>
            <a:endCxn id="28" idx="4"/>
          </p:cNvCxnSpPr>
          <p:nvPr/>
        </p:nvCxnSpPr>
        <p:spPr>
          <a:xfrm flipH="1" flipV="1">
            <a:off x="3147647" y="4300238"/>
            <a:ext cx="570162" cy="14364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6089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85261" y="17702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85261" y="2184401"/>
            <a:ext cx="172466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85960" y="5224996"/>
            <a:ext cx="236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Post-recording</a:t>
            </a:r>
            <a:endParaRPr lang="en-US" sz="28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335086" y="-7797"/>
            <a:ext cx="81377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Points at which agents record their local states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341633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10303" y="184034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6904521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973190" y="61421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036786" y="50866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24703" y="228600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5887590" y="1071419"/>
            <a:ext cx="2858941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071419"/>
            <a:ext cx="4788463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330600" y="4366491"/>
            <a:ext cx="657392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7818921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951186" y="5543838"/>
            <a:ext cx="4795345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543838"/>
            <a:ext cx="285205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184727" y="229754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1990792" y="1394708"/>
            <a:ext cx="3116309" cy="5795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1990792" y="2620835"/>
            <a:ext cx="1179905" cy="25997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" idx="5"/>
            <a:endCxn id="3" idx="1"/>
          </p:cNvCxnSpPr>
          <p:nvPr/>
        </p:nvCxnSpPr>
        <p:spPr>
          <a:xfrm>
            <a:off x="5753679" y="1394708"/>
            <a:ext cx="1284753" cy="26484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5" idx="7"/>
            <a:endCxn id="3" idx="3"/>
          </p:cNvCxnSpPr>
          <p:nvPr/>
        </p:nvCxnSpPr>
        <p:spPr>
          <a:xfrm flipV="1">
            <a:off x="3817275" y="4689780"/>
            <a:ext cx="3221157" cy="530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8149" y="141316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74311" y="19180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638557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184727" y="167106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6626901" y="555644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230170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6532088" y="508989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7817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Z=5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455095" y="175171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2209037" y="308553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731960" y="252354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X</a:t>
            </a:r>
            <a:r>
              <a:rPr lang="en-US" sz="3200" b="1" dirty="0" smtClean="0"/>
              <a:t>=2</a:t>
            </a:r>
            <a:endParaRPr lang="en-US" sz="3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496619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334062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95861" y="-43616"/>
            <a:ext cx="7874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Cut connecting points at which agents record states</a:t>
            </a:r>
            <a:endParaRPr lang="en-US" sz="28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2" name="Freeform 11"/>
          <p:cNvSpPr/>
          <p:nvPr/>
        </p:nvSpPr>
        <p:spPr>
          <a:xfrm>
            <a:off x="683846" y="410308"/>
            <a:ext cx="6301415" cy="5822461"/>
          </a:xfrm>
          <a:custGeom>
            <a:avLst/>
            <a:gdLst>
              <a:gd name="connsiteX0" fmla="*/ 0 w 6301415"/>
              <a:gd name="connsiteY0" fmla="*/ 0 h 5822461"/>
              <a:gd name="connsiteX1" fmla="*/ 5861539 w 6301415"/>
              <a:gd name="connsiteY1" fmla="*/ 976923 h 5822461"/>
              <a:gd name="connsiteX2" fmla="*/ 5470769 w 6301415"/>
              <a:gd name="connsiteY2" fmla="*/ 2657230 h 5822461"/>
              <a:gd name="connsiteX3" fmla="*/ 2207846 w 6301415"/>
              <a:gd name="connsiteY3" fmla="*/ 4357077 h 5822461"/>
              <a:gd name="connsiteX4" fmla="*/ 1524000 w 6301415"/>
              <a:gd name="connsiteY4" fmla="*/ 5822461 h 5822461"/>
              <a:gd name="connsiteX5" fmla="*/ 1524000 w 6301415"/>
              <a:gd name="connsiteY5" fmla="*/ 5822461 h 58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01415" h="5822461">
                <a:moveTo>
                  <a:pt x="0" y="0"/>
                </a:moveTo>
                <a:cubicBezTo>
                  <a:pt x="2474872" y="267025"/>
                  <a:pt x="4949744" y="534051"/>
                  <a:pt x="5861539" y="976923"/>
                </a:cubicBezTo>
                <a:cubicBezTo>
                  <a:pt x="6773334" y="1419795"/>
                  <a:pt x="6079718" y="2093871"/>
                  <a:pt x="5470769" y="2657230"/>
                </a:cubicBezTo>
                <a:cubicBezTo>
                  <a:pt x="4861820" y="3220589"/>
                  <a:pt x="2865641" y="3829539"/>
                  <a:pt x="2207846" y="4357077"/>
                </a:cubicBezTo>
                <a:cubicBezTo>
                  <a:pt x="1550051" y="4884615"/>
                  <a:pt x="1524000" y="5822461"/>
                  <a:pt x="1524000" y="5822461"/>
                </a:cubicBezTo>
                <a:lnTo>
                  <a:pt x="1524000" y="5822461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85261" y="17702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85261" y="2184401"/>
            <a:ext cx="172466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85960" y="5224996"/>
            <a:ext cx="236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Post-recording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459561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3343920" cy="69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58216" y="1830250"/>
            <a:ext cx="0" cy="791201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967047" y="2184401"/>
            <a:ext cx="2742877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85960" y="5224996"/>
            <a:ext cx="236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Post-recording</a:t>
            </a:r>
            <a:endParaRPr lang="en-US" sz="2800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558216" y="2184402"/>
            <a:ext cx="1646831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5086" y="-7797"/>
            <a:ext cx="81377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Points at which agents record their local states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772437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3343920" cy="69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305" y="-43616"/>
            <a:ext cx="8775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 connecting points at which agents record their states</a:t>
            </a:r>
            <a:endParaRPr lang="en-US" sz="28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58216" y="1830250"/>
            <a:ext cx="0" cy="791201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967047" y="2184401"/>
            <a:ext cx="2742877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29" name="TextBox 128"/>
          <p:cNvSpPr txBox="1"/>
          <p:nvPr/>
        </p:nvSpPr>
        <p:spPr>
          <a:xfrm>
            <a:off x="5385960" y="5224996"/>
            <a:ext cx="2369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Post-recording</a:t>
            </a:r>
            <a:endParaRPr lang="en-US" sz="2800" b="1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3558216" y="2184402"/>
            <a:ext cx="1646831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435112" y="664308"/>
            <a:ext cx="4794531" cy="5294923"/>
          </a:xfrm>
          <a:custGeom>
            <a:avLst/>
            <a:gdLst>
              <a:gd name="connsiteX0" fmla="*/ 945042 w 4794531"/>
              <a:gd name="connsiteY0" fmla="*/ 0 h 5294923"/>
              <a:gd name="connsiteX1" fmla="*/ 3445965 w 4794531"/>
              <a:gd name="connsiteY1" fmla="*/ 429846 h 5294923"/>
              <a:gd name="connsiteX2" fmla="*/ 4715965 w 4794531"/>
              <a:gd name="connsiteY2" fmla="*/ 1152769 h 5294923"/>
              <a:gd name="connsiteX3" fmla="*/ 1238119 w 4794531"/>
              <a:gd name="connsiteY3" fmla="*/ 1426307 h 5294923"/>
              <a:gd name="connsiteX4" fmla="*/ 4227503 w 4794531"/>
              <a:gd name="connsiteY4" fmla="*/ 2129692 h 5294923"/>
              <a:gd name="connsiteX5" fmla="*/ 456580 w 4794531"/>
              <a:gd name="connsiteY5" fmla="*/ 4005384 h 5294923"/>
              <a:gd name="connsiteX6" fmla="*/ 65811 w 4794531"/>
              <a:gd name="connsiteY6" fmla="*/ 5294923 h 5294923"/>
              <a:gd name="connsiteX7" fmla="*/ 65811 w 4794531"/>
              <a:gd name="connsiteY7" fmla="*/ 5294923 h 529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4531" h="5294923">
                <a:moveTo>
                  <a:pt x="945042" y="0"/>
                </a:moveTo>
                <a:cubicBezTo>
                  <a:pt x="1881260" y="118859"/>
                  <a:pt x="2817478" y="237718"/>
                  <a:pt x="3445965" y="429846"/>
                </a:cubicBezTo>
                <a:cubicBezTo>
                  <a:pt x="4074452" y="621974"/>
                  <a:pt x="5083939" y="986692"/>
                  <a:pt x="4715965" y="1152769"/>
                </a:cubicBezTo>
                <a:cubicBezTo>
                  <a:pt x="4347991" y="1318846"/>
                  <a:pt x="1319529" y="1263487"/>
                  <a:pt x="1238119" y="1426307"/>
                </a:cubicBezTo>
                <a:cubicBezTo>
                  <a:pt x="1156709" y="1589127"/>
                  <a:pt x="4357759" y="1699846"/>
                  <a:pt x="4227503" y="2129692"/>
                </a:cubicBezTo>
                <a:cubicBezTo>
                  <a:pt x="4097247" y="2559538"/>
                  <a:pt x="1150195" y="3477846"/>
                  <a:pt x="456580" y="4005384"/>
                </a:cubicBezTo>
                <a:cubicBezTo>
                  <a:pt x="-237035" y="4532922"/>
                  <a:pt x="65811" y="5294923"/>
                  <a:pt x="65811" y="5294923"/>
                </a:cubicBezTo>
                <a:lnTo>
                  <a:pt x="65811" y="5294923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9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995861" y="-43616"/>
            <a:ext cx="2306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Consistent cut</a:t>
            </a:r>
            <a:endParaRPr lang="en-US" sz="28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sp>
        <p:nvSpPr>
          <p:cNvPr id="12" name="Freeform 11"/>
          <p:cNvSpPr/>
          <p:nvPr/>
        </p:nvSpPr>
        <p:spPr>
          <a:xfrm>
            <a:off x="683846" y="410308"/>
            <a:ext cx="6301415" cy="5822461"/>
          </a:xfrm>
          <a:custGeom>
            <a:avLst/>
            <a:gdLst>
              <a:gd name="connsiteX0" fmla="*/ 0 w 6301415"/>
              <a:gd name="connsiteY0" fmla="*/ 0 h 5822461"/>
              <a:gd name="connsiteX1" fmla="*/ 5861539 w 6301415"/>
              <a:gd name="connsiteY1" fmla="*/ 976923 h 5822461"/>
              <a:gd name="connsiteX2" fmla="*/ 5470769 w 6301415"/>
              <a:gd name="connsiteY2" fmla="*/ 2657230 h 5822461"/>
              <a:gd name="connsiteX3" fmla="*/ 2207846 w 6301415"/>
              <a:gd name="connsiteY3" fmla="*/ 4357077 h 5822461"/>
              <a:gd name="connsiteX4" fmla="*/ 1524000 w 6301415"/>
              <a:gd name="connsiteY4" fmla="*/ 5822461 h 5822461"/>
              <a:gd name="connsiteX5" fmla="*/ 1524000 w 6301415"/>
              <a:gd name="connsiteY5" fmla="*/ 5822461 h 5822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01415" h="5822461">
                <a:moveTo>
                  <a:pt x="0" y="0"/>
                </a:moveTo>
                <a:cubicBezTo>
                  <a:pt x="2474872" y="267025"/>
                  <a:pt x="4949744" y="534051"/>
                  <a:pt x="5861539" y="976923"/>
                </a:cubicBezTo>
                <a:cubicBezTo>
                  <a:pt x="6773334" y="1419795"/>
                  <a:pt x="6079718" y="2093871"/>
                  <a:pt x="5470769" y="2657230"/>
                </a:cubicBezTo>
                <a:cubicBezTo>
                  <a:pt x="4861820" y="3220589"/>
                  <a:pt x="2865641" y="3829539"/>
                  <a:pt x="2207846" y="4357077"/>
                </a:cubicBezTo>
                <a:cubicBezTo>
                  <a:pt x="1550051" y="4884615"/>
                  <a:pt x="1524000" y="5822461"/>
                  <a:pt x="1524000" y="5822461"/>
                </a:cubicBezTo>
                <a:lnTo>
                  <a:pt x="1524000" y="5822461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985261" y="17702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840156" y="6285118"/>
            <a:ext cx="6508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Points at which agents records their states</a:t>
            </a:r>
            <a:endParaRPr lang="en-US" sz="2800" b="1" dirty="0"/>
          </a:p>
        </p:txBody>
      </p:sp>
      <p:cxnSp>
        <p:nvCxnSpPr>
          <p:cNvPr id="79" name="Straight Arrow Connector 78"/>
          <p:cNvCxnSpPr>
            <a:stCxn id="77" idx="0"/>
          </p:cNvCxnSpPr>
          <p:nvPr/>
        </p:nvCxnSpPr>
        <p:spPr>
          <a:xfrm flipH="1" flipV="1">
            <a:off x="2623650" y="5069165"/>
            <a:ext cx="1470888" cy="121595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77" idx="0"/>
          </p:cNvCxnSpPr>
          <p:nvPr/>
        </p:nvCxnSpPr>
        <p:spPr>
          <a:xfrm flipH="1" flipV="1">
            <a:off x="3309816" y="4506459"/>
            <a:ext cx="784722" cy="177865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985261" y="2184401"/>
            <a:ext cx="172466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84727" y="5069165"/>
            <a:ext cx="22172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Pre-recording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112677" y="5333990"/>
            <a:ext cx="2976246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n</a:t>
            </a:r>
            <a:r>
              <a:rPr lang="en-US" sz="2800" b="1" dirty="0" smtClean="0"/>
              <a:t>[4, 5] = n[5, 4] = 1</a:t>
            </a:r>
          </a:p>
          <a:p>
            <a:r>
              <a:rPr lang="en-US" sz="2800" b="1" dirty="0" smtClean="0"/>
              <a:t>Counts match.</a:t>
            </a:r>
            <a:endParaRPr lang="en-US" sz="2800" b="1" dirty="0"/>
          </a:p>
        </p:txBody>
      </p:sp>
      <p:cxnSp>
        <p:nvCxnSpPr>
          <p:cNvPr id="11" name="Straight Arrow Connector 10"/>
          <p:cNvCxnSpPr>
            <a:stCxn id="53" idx="0"/>
          </p:cNvCxnSpPr>
          <p:nvPr/>
        </p:nvCxnSpPr>
        <p:spPr>
          <a:xfrm flipH="1" flipV="1">
            <a:off x="5677877" y="3442430"/>
            <a:ext cx="922923" cy="189156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3" idx="0"/>
          </p:cNvCxnSpPr>
          <p:nvPr/>
        </p:nvCxnSpPr>
        <p:spPr>
          <a:xfrm flipH="1" flipV="1">
            <a:off x="4564185" y="3985600"/>
            <a:ext cx="2036615" cy="134839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229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>
            <a:off x="184727" y="1110673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184727" y="1725069"/>
            <a:ext cx="680053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84727" y="2177474"/>
            <a:ext cx="3343920" cy="692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84727" y="2779257"/>
            <a:ext cx="6309858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84727" y="3963289"/>
            <a:ext cx="421924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84727" y="4506458"/>
            <a:ext cx="3125089" cy="1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4727" y="5069165"/>
            <a:ext cx="258192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557524" y="115974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3" name="Oval 2"/>
          <p:cNvSpPr/>
          <p:nvPr/>
        </p:nvSpPr>
        <p:spPr>
          <a:xfrm>
            <a:off x="762001" y="72292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1695939" y="2025073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1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766647" y="299808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29" name="Oval 28"/>
          <p:cNvSpPr/>
          <p:nvPr/>
        </p:nvSpPr>
        <p:spPr>
          <a:xfrm>
            <a:off x="3895970" y="430023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3</a:t>
            </a:r>
          </a:p>
        </p:txBody>
      </p:sp>
      <p:sp>
        <p:nvSpPr>
          <p:cNvPr id="30" name="Oval 29"/>
          <p:cNvSpPr/>
          <p:nvPr/>
        </p:nvSpPr>
        <p:spPr>
          <a:xfrm>
            <a:off x="5205047" y="1373998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291270" y="21799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57524" y="1830250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588463" y="2476581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8635564" y="3096953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675077" y="3572518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5</a:t>
            </a:r>
            <a:endParaRPr lang="en-US" sz="36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8618150" y="4193944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75077" y="4840275"/>
            <a:ext cx="4186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7</a:t>
            </a:r>
            <a:endParaRPr lang="en-US" sz="36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176305" y="-43616"/>
            <a:ext cx="8775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Line connecting points at which agents record their states</a:t>
            </a:r>
            <a:endParaRPr lang="en-US" sz="2800" b="1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84727" y="3420119"/>
            <a:ext cx="5493150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7385538" y="2561437"/>
            <a:ext cx="762000" cy="2363694"/>
          </a:xfrm>
          <a:prstGeom prst="ellipse">
            <a:avLst/>
          </a:prstGeom>
          <a:solidFill>
            <a:srgbClr val="558E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5</a:t>
            </a:r>
            <a:endParaRPr lang="en-US" sz="6000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5677877" y="855836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985261" y="147023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558216" y="1830250"/>
            <a:ext cx="0" cy="791201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494585" y="247658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7877" y="3165282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403969" y="3743284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309816" y="4251621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623650" y="4840275"/>
            <a:ext cx="0" cy="509673"/>
          </a:xfrm>
          <a:prstGeom prst="line">
            <a:avLst/>
          </a:prstGeom>
          <a:ln w="76200" cmpd="sng">
            <a:solidFill>
              <a:srgbClr val="6600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endCxn id="15" idx="0"/>
          </p:cNvCxnSpPr>
          <p:nvPr/>
        </p:nvCxnSpPr>
        <p:spPr>
          <a:xfrm>
            <a:off x="5677877" y="1110673"/>
            <a:ext cx="3088974" cy="49075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6985261" y="1737680"/>
            <a:ext cx="178159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967047" y="2184401"/>
            <a:ext cx="2742877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494585" y="2779257"/>
            <a:ext cx="1066800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677877" y="3420119"/>
            <a:ext cx="1707661" cy="3255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endCxn id="34" idx="1"/>
          </p:cNvCxnSpPr>
          <p:nvPr/>
        </p:nvCxnSpPr>
        <p:spPr>
          <a:xfrm>
            <a:off x="7909378" y="2779257"/>
            <a:ext cx="679085" cy="2049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endCxn id="35" idx="1"/>
          </p:cNvCxnSpPr>
          <p:nvPr/>
        </p:nvCxnSpPr>
        <p:spPr>
          <a:xfrm flipV="1">
            <a:off x="8147538" y="342011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4411785" y="396328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1">
            <a:off x="8147538" y="3963289"/>
            <a:ext cx="488026" cy="2231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1">
            <a:off x="3309816" y="4506458"/>
            <a:ext cx="784722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4564185" y="4506459"/>
            <a:ext cx="2937134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stCxn id="44" idx="5"/>
          </p:cNvCxnSpPr>
          <p:nvPr/>
        </p:nvCxnSpPr>
        <p:spPr>
          <a:xfrm>
            <a:off x="8035946" y="4578976"/>
            <a:ext cx="599618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2677494" y="5077870"/>
            <a:ext cx="1218476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4624251" y="5086576"/>
            <a:ext cx="3933273" cy="0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3558216" y="2184402"/>
            <a:ext cx="1646831" cy="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reeform 15"/>
          <p:cNvSpPr/>
          <p:nvPr/>
        </p:nvSpPr>
        <p:spPr>
          <a:xfrm>
            <a:off x="2435112" y="664308"/>
            <a:ext cx="4794531" cy="5294923"/>
          </a:xfrm>
          <a:custGeom>
            <a:avLst/>
            <a:gdLst>
              <a:gd name="connsiteX0" fmla="*/ 945042 w 4794531"/>
              <a:gd name="connsiteY0" fmla="*/ 0 h 5294923"/>
              <a:gd name="connsiteX1" fmla="*/ 3445965 w 4794531"/>
              <a:gd name="connsiteY1" fmla="*/ 429846 h 5294923"/>
              <a:gd name="connsiteX2" fmla="*/ 4715965 w 4794531"/>
              <a:gd name="connsiteY2" fmla="*/ 1152769 h 5294923"/>
              <a:gd name="connsiteX3" fmla="*/ 1238119 w 4794531"/>
              <a:gd name="connsiteY3" fmla="*/ 1426307 h 5294923"/>
              <a:gd name="connsiteX4" fmla="*/ 4227503 w 4794531"/>
              <a:gd name="connsiteY4" fmla="*/ 2129692 h 5294923"/>
              <a:gd name="connsiteX5" fmla="*/ 456580 w 4794531"/>
              <a:gd name="connsiteY5" fmla="*/ 4005384 h 5294923"/>
              <a:gd name="connsiteX6" fmla="*/ 65811 w 4794531"/>
              <a:gd name="connsiteY6" fmla="*/ 5294923 h 5294923"/>
              <a:gd name="connsiteX7" fmla="*/ 65811 w 4794531"/>
              <a:gd name="connsiteY7" fmla="*/ 5294923 h 5294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94531" h="5294923">
                <a:moveTo>
                  <a:pt x="945042" y="0"/>
                </a:moveTo>
                <a:cubicBezTo>
                  <a:pt x="1881260" y="118859"/>
                  <a:pt x="2817478" y="237718"/>
                  <a:pt x="3445965" y="429846"/>
                </a:cubicBezTo>
                <a:cubicBezTo>
                  <a:pt x="4074452" y="621974"/>
                  <a:pt x="5083939" y="986692"/>
                  <a:pt x="4715965" y="1152769"/>
                </a:cubicBezTo>
                <a:cubicBezTo>
                  <a:pt x="4347991" y="1318846"/>
                  <a:pt x="1319529" y="1263487"/>
                  <a:pt x="1238119" y="1426307"/>
                </a:cubicBezTo>
                <a:cubicBezTo>
                  <a:pt x="1156709" y="1589127"/>
                  <a:pt x="4357759" y="1699846"/>
                  <a:pt x="4227503" y="2129692"/>
                </a:cubicBezTo>
                <a:cubicBezTo>
                  <a:pt x="4097247" y="2559538"/>
                  <a:pt x="1150195" y="3477846"/>
                  <a:pt x="456580" y="4005384"/>
                </a:cubicBezTo>
                <a:cubicBezTo>
                  <a:pt x="-237035" y="4532922"/>
                  <a:pt x="65811" y="5294923"/>
                  <a:pt x="65811" y="5294923"/>
                </a:cubicBezTo>
                <a:lnTo>
                  <a:pt x="65811" y="5294923"/>
                </a:lnTo>
              </a:path>
            </a:pathLst>
          </a:custGeom>
          <a:ln w="762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999211" y="5880940"/>
            <a:ext cx="4825147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Problem: Counts don’t match!</a:t>
            </a:r>
          </a:p>
          <a:p>
            <a:r>
              <a:rPr lang="en-US" sz="2800" b="1" dirty="0"/>
              <a:t>n</a:t>
            </a:r>
            <a:r>
              <a:rPr lang="en-US" sz="2800" b="1" dirty="0" smtClean="0"/>
              <a:t>[1, 2] not equal to n[2, 1]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5508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H="1">
            <a:off x="0" y="1587817"/>
            <a:ext cx="8948616" cy="4424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0" y="823218"/>
            <a:ext cx="8948616" cy="5730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947617" y="-14516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0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0321" y="299998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idle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80018" y="1546814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151555" y="636559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96891" y="3234212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3836" y="299998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959225" y="1163476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rgbClr val="FFFFFF"/>
                </a:solidFill>
              </a:rPr>
              <a:t>2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10557" y="1677099"/>
            <a:ext cx="734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idle</a:t>
            </a:r>
            <a:endParaRPr lang="en-US" sz="2800" b="1" dirty="0"/>
          </a:p>
        </p:txBody>
      </p:sp>
      <p:sp>
        <p:nvSpPr>
          <p:cNvPr id="13" name="Oval 12"/>
          <p:cNvSpPr/>
          <p:nvPr/>
        </p:nvSpPr>
        <p:spPr>
          <a:xfrm>
            <a:off x="6449647" y="636559"/>
            <a:ext cx="762000" cy="130215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11647" y="356604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19621" y="1693754"/>
            <a:ext cx="107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active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36770" y="-14516"/>
            <a:ext cx="5052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58475" y="1293644"/>
            <a:ext cx="512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6546" y="2328174"/>
            <a:ext cx="20185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x activates y</a:t>
            </a:r>
            <a:endParaRPr lang="en-US" sz="2800" b="1" dirty="0"/>
          </a:p>
        </p:txBody>
      </p:sp>
      <p:cxnSp>
        <p:nvCxnSpPr>
          <p:cNvPr id="26" name="Straight Arrow Connector 25"/>
          <p:cNvCxnSpPr>
            <a:stCxn id="25" idx="0"/>
            <a:endCxn id="13" idx="4"/>
          </p:cNvCxnSpPr>
          <p:nvPr/>
        </p:nvCxnSpPr>
        <p:spPr>
          <a:xfrm flipH="1" flipV="1">
            <a:off x="6830647" y="1938709"/>
            <a:ext cx="845150" cy="389465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0" y="5081294"/>
            <a:ext cx="8948616" cy="44241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874846" y="1587817"/>
            <a:ext cx="19538" cy="3480266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280479" y="908814"/>
            <a:ext cx="0" cy="427095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089808" y="908814"/>
            <a:ext cx="0" cy="4270957"/>
          </a:xfrm>
          <a:prstGeom prst="straightConnector1">
            <a:avLst/>
          </a:prstGeom>
          <a:ln w="76200" cmpd="sng"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616180" y="4153218"/>
            <a:ext cx="2022985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x.Idle</a:t>
            </a:r>
            <a:r>
              <a:rPr lang="en-US" sz="2800" b="1" dirty="0" smtClean="0"/>
              <a:t> = True</a:t>
            </a:r>
            <a:endParaRPr lang="en-US" sz="28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6109328" y="5441381"/>
            <a:ext cx="2028069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/>
              <a:t>y</a:t>
            </a:r>
            <a:r>
              <a:rPr lang="en-US" sz="2800" b="1" dirty="0" err="1" smtClean="0"/>
              <a:t>.Idle</a:t>
            </a:r>
            <a:r>
              <a:rPr lang="en-US" sz="2800" b="1" dirty="0" smtClean="0"/>
              <a:t> = True</a:t>
            </a:r>
            <a:endParaRPr lang="en-US" sz="28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280479" y="6333193"/>
            <a:ext cx="6668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Claim falsely that trajectory has terminated</a:t>
            </a:r>
            <a:endParaRPr lang="en-US" sz="2800" b="1" dirty="0"/>
          </a:p>
        </p:txBody>
      </p:sp>
      <p:cxnSp>
        <p:nvCxnSpPr>
          <p:cNvPr id="54" name="Straight Arrow Connector 53"/>
          <p:cNvCxnSpPr>
            <a:stCxn id="52" idx="0"/>
            <a:endCxn id="51" idx="2"/>
          </p:cNvCxnSpPr>
          <p:nvPr/>
        </p:nvCxnSpPr>
        <p:spPr>
          <a:xfrm flipV="1">
            <a:off x="5614548" y="5964601"/>
            <a:ext cx="1508815" cy="36859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0" idx="3"/>
          </p:cNvCxnSpPr>
          <p:nvPr/>
        </p:nvCxnSpPr>
        <p:spPr>
          <a:xfrm>
            <a:off x="4639165" y="4414828"/>
            <a:ext cx="4725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0" idx="1"/>
          </p:cNvCxnSpPr>
          <p:nvPr/>
        </p:nvCxnSpPr>
        <p:spPr>
          <a:xfrm flipH="1">
            <a:off x="2284963" y="4414828"/>
            <a:ext cx="3312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109328" y="4175594"/>
            <a:ext cx="2098376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x.Idle</a:t>
            </a:r>
            <a:r>
              <a:rPr lang="en-US" sz="2800" b="1" dirty="0" smtClean="0"/>
              <a:t> = False</a:t>
            </a:r>
            <a:endParaRPr lang="en-US" sz="2800" b="1" dirty="0"/>
          </a:p>
        </p:txBody>
      </p:sp>
      <p:cxnSp>
        <p:nvCxnSpPr>
          <p:cNvPr id="71" name="Straight Arrow Connector 70"/>
          <p:cNvCxnSpPr>
            <a:stCxn id="69" idx="1"/>
          </p:cNvCxnSpPr>
          <p:nvPr/>
        </p:nvCxnSpPr>
        <p:spPr>
          <a:xfrm flipH="1" flipV="1">
            <a:off x="5096891" y="4414828"/>
            <a:ext cx="1012437" cy="223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9" idx="3"/>
          </p:cNvCxnSpPr>
          <p:nvPr/>
        </p:nvCxnSpPr>
        <p:spPr>
          <a:xfrm>
            <a:off x="8207704" y="4437204"/>
            <a:ext cx="93629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874846" y="5125535"/>
            <a:ext cx="19538" cy="10681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51" idx="1"/>
          </p:cNvCxnSpPr>
          <p:nvPr/>
        </p:nvCxnSpPr>
        <p:spPr>
          <a:xfrm flipH="1">
            <a:off x="4894384" y="5702991"/>
            <a:ext cx="121494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51" idx="3"/>
          </p:cNvCxnSpPr>
          <p:nvPr/>
        </p:nvCxnSpPr>
        <p:spPr>
          <a:xfrm>
            <a:off x="8137397" y="5702991"/>
            <a:ext cx="81121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709617" y="5442844"/>
            <a:ext cx="2103460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/>
              <a:t>y</a:t>
            </a:r>
            <a:r>
              <a:rPr lang="en-US" sz="2800" b="1" dirty="0" err="1" smtClean="0"/>
              <a:t>.Idle</a:t>
            </a:r>
            <a:r>
              <a:rPr lang="en-US" sz="2800" b="1" dirty="0" smtClean="0"/>
              <a:t> = False</a:t>
            </a:r>
            <a:endParaRPr lang="en-US" sz="2800" b="1" dirty="0"/>
          </a:p>
        </p:txBody>
      </p:sp>
      <p:cxnSp>
        <p:nvCxnSpPr>
          <p:cNvPr id="89" name="Straight Arrow Connector 88"/>
          <p:cNvCxnSpPr>
            <a:stCxn id="87" idx="3"/>
          </p:cNvCxnSpPr>
          <p:nvPr/>
        </p:nvCxnSpPr>
        <p:spPr>
          <a:xfrm flipV="1">
            <a:off x="3813077" y="5702991"/>
            <a:ext cx="1061769" cy="1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7" idx="1"/>
          </p:cNvCxnSpPr>
          <p:nvPr/>
        </p:nvCxnSpPr>
        <p:spPr>
          <a:xfrm flipH="1" flipV="1">
            <a:off x="136770" y="5702991"/>
            <a:ext cx="1572847" cy="14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0" y="4153218"/>
            <a:ext cx="2098376" cy="52322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x.Idle</a:t>
            </a:r>
            <a:r>
              <a:rPr lang="en-US" sz="2800" b="1" dirty="0" smtClean="0"/>
              <a:t> = False</a:t>
            </a:r>
            <a:endParaRPr lang="en-US" sz="2800" b="1" dirty="0"/>
          </a:p>
        </p:txBody>
      </p:sp>
      <p:cxnSp>
        <p:nvCxnSpPr>
          <p:cNvPr id="94" name="Straight Arrow Connector 93"/>
          <p:cNvCxnSpPr>
            <a:stCxn id="92" idx="3"/>
          </p:cNvCxnSpPr>
          <p:nvPr/>
        </p:nvCxnSpPr>
        <p:spPr>
          <a:xfrm>
            <a:off x="2098376" y="4414828"/>
            <a:ext cx="18210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7996386" y="4619629"/>
            <a:ext cx="1258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detector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2981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30600" y="440839"/>
            <a:ext cx="8426751" cy="1206788"/>
            <a:chOff x="330600" y="440839"/>
            <a:chExt cx="8426751" cy="1206788"/>
          </a:xfrm>
        </p:grpSpPr>
        <p:sp>
          <p:nvSpPr>
            <p:cNvPr id="4" name="Oval 3"/>
            <p:cNvSpPr/>
            <p:nvPr/>
          </p:nvSpPr>
          <p:spPr>
            <a:xfrm>
              <a:off x="2137951" y="704577"/>
              <a:ext cx="914400" cy="914400"/>
            </a:xfrm>
            <a:prstGeom prst="ellipse">
              <a:avLst/>
            </a:prstGeom>
            <a:no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4" idx="6"/>
            </p:cNvCxnSpPr>
            <p:nvPr/>
          </p:nvCxnSpPr>
          <p:spPr>
            <a:xfrm>
              <a:off x="3052351" y="1161777"/>
              <a:ext cx="2388230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4" idx="2"/>
            </p:cNvCxnSpPr>
            <p:nvPr/>
          </p:nvCxnSpPr>
          <p:spPr>
            <a:xfrm>
              <a:off x="330600" y="1161777"/>
              <a:ext cx="1807351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191271" y="655880"/>
              <a:ext cx="56608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0600" y="638557"/>
              <a:ext cx="7432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X</a:t>
              </a:r>
              <a:r>
                <a:rPr lang="en-US" sz="2800" b="1" dirty="0" smtClean="0"/>
                <a:t>=0</a:t>
              </a:r>
              <a:endParaRPr lang="en-US" sz="28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88957" y="605651"/>
              <a:ext cx="8230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X=2</a:t>
              </a:r>
              <a:endParaRPr lang="en-US" sz="3200" b="1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5440581" y="733227"/>
              <a:ext cx="914400" cy="914400"/>
            </a:xfrm>
            <a:prstGeom prst="ellipse">
              <a:avLst/>
            </a:prstGeom>
            <a:noFill/>
            <a:ln w="5715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7" idx="6"/>
            </p:cNvCxnSpPr>
            <p:nvPr/>
          </p:nvCxnSpPr>
          <p:spPr>
            <a:xfrm flipV="1">
              <a:off x="6354981" y="1161777"/>
              <a:ext cx="1807351" cy="2865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6557947" y="440839"/>
              <a:ext cx="82306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/>
                <a:t>X</a:t>
              </a:r>
              <a:r>
                <a:rPr lang="en-US" sz="3200" b="1" dirty="0" smtClean="0"/>
                <a:t>=8</a:t>
              </a:r>
              <a:endParaRPr lang="en-US" sz="3200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44244" y="2875091"/>
            <a:ext cx="76470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There is an edge from an event that modifies a variable to the next event that modifies that variable.</a:t>
            </a:r>
            <a:endParaRPr lang="en-US" sz="4000" dirty="0"/>
          </a:p>
        </p:txBody>
      </p:sp>
      <p:cxnSp>
        <p:nvCxnSpPr>
          <p:cNvPr id="14" name="Straight Arrow Connector 13"/>
          <p:cNvCxnSpPr>
            <a:stCxn id="12" idx="0"/>
            <a:endCxn id="4" idx="4"/>
          </p:cNvCxnSpPr>
          <p:nvPr/>
        </p:nvCxnSpPr>
        <p:spPr>
          <a:xfrm flipH="1" flipV="1">
            <a:off x="2595151" y="1618977"/>
            <a:ext cx="1772607" cy="125611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0"/>
            <a:endCxn id="37" idx="4"/>
          </p:cNvCxnSpPr>
          <p:nvPr/>
        </p:nvCxnSpPr>
        <p:spPr>
          <a:xfrm flipV="1">
            <a:off x="4367758" y="1647627"/>
            <a:ext cx="1530023" cy="1227464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927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endCxn id="37" idx="2"/>
          </p:cNvCxnSpPr>
          <p:nvPr/>
        </p:nvCxnSpPr>
        <p:spPr>
          <a:xfrm>
            <a:off x="544244" y="1178364"/>
            <a:ext cx="4089563" cy="2865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91271" y="655880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8957" y="605651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dirty="0" smtClean="0"/>
              <a:t>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633807" y="74981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37" idx="6"/>
          </p:cNvCxnSpPr>
          <p:nvPr/>
        </p:nvCxnSpPr>
        <p:spPr>
          <a:xfrm>
            <a:off x="5548207" y="1207014"/>
            <a:ext cx="264306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57947" y="440839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dirty="0" smtClean="0"/>
              <a:t>=8</a:t>
            </a:r>
            <a:endParaRPr lang="en-US" sz="3200" b="1" dirty="0"/>
          </a:p>
        </p:txBody>
      </p:sp>
      <p:sp>
        <p:nvSpPr>
          <p:cNvPr id="18" name="Oval 17"/>
          <p:cNvSpPr/>
          <p:nvPr/>
        </p:nvSpPr>
        <p:spPr>
          <a:xfrm>
            <a:off x="2351595" y="293653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24" idx="2"/>
          </p:cNvCxnSpPr>
          <p:nvPr/>
        </p:nvCxnSpPr>
        <p:spPr>
          <a:xfrm>
            <a:off x="3265995" y="3393734"/>
            <a:ext cx="2845430" cy="973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2"/>
          </p:cNvCxnSpPr>
          <p:nvPr/>
        </p:nvCxnSpPr>
        <p:spPr>
          <a:xfrm>
            <a:off x="544244" y="3393734"/>
            <a:ext cx="180735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20934" y="358567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244" y="2870514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W=1</a:t>
            </a:r>
            <a:endParaRPr lang="en-US" sz="2800" b="1" dirty="0"/>
          </a:p>
        </p:txBody>
      </p:sp>
      <p:sp>
        <p:nvSpPr>
          <p:cNvPr id="24" name="Oval 23"/>
          <p:cNvSpPr/>
          <p:nvPr/>
        </p:nvSpPr>
        <p:spPr>
          <a:xfrm>
            <a:off x="6111425" y="29375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C</a:t>
            </a:r>
            <a:endParaRPr lang="en-US" sz="54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6"/>
          </p:cNvCxnSpPr>
          <p:nvPr/>
        </p:nvCxnSpPr>
        <p:spPr>
          <a:xfrm>
            <a:off x="7025825" y="3394707"/>
            <a:ext cx="180735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67034" y="280895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</a:t>
            </a:r>
            <a:r>
              <a:rPr lang="en-US" sz="3200" b="1" dirty="0"/>
              <a:t>7</a:t>
            </a:r>
            <a:endParaRPr lang="en-US" sz="3200" b="1" dirty="0"/>
          </a:p>
        </p:txBody>
      </p:sp>
      <p:cxnSp>
        <p:nvCxnSpPr>
          <p:cNvPr id="15" name="Straight Arrow Connector 14"/>
          <p:cNvCxnSpPr>
            <a:stCxn id="18" idx="0"/>
            <a:endCxn id="37" idx="3"/>
          </p:cNvCxnSpPr>
          <p:nvPr/>
        </p:nvCxnSpPr>
        <p:spPr>
          <a:xfrm flipV="1">
            <a:off x="2808795" y="1530303"/>
            <a:ext cx="1958923" cy="1406231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29587" y="1780763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W=2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52888" y="2913352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W=2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37" idx="5"/>
            <a:endCxn id="24" idx="0"/>
          </p:cNvCxnSpPr>
          <p:nvPr/>
        </p:nvCxnSpPr>
        <p:spPr>
          <a:xfrm>
            <a:off x="5414296" y="1530303"/>
            <a:ext cx="1154329" cy="14072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75298" y="1780763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W=2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44244" y="4131199"/>
            <a:ext cx="7940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is an edge from an event (</a:t>
            </a:r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) that modifies a variable to events that read that modified value.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A</a:t>
            </a:r>
            <a:r>
              <a:rPr lang="en-US" sz="2800" dirty="0" smtClean="0"/>
              <a:t> to </a:t>
            </a:r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148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Arrow Connector 8"/>
          <p:cNvCxnSpPr>
            <a:endCxn id="37" idx="2"/>
          </p:cNvCxnSpPr>
          <p:nvPr/>
        </p:nvCxnSpPr>
        <p:spPr>
          <a:xfrm>
            <a:off x="544244" y="1178364"/>
            <a:ext cx="4089563" cy="2865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191271" y="655880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488957" y="605651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dirty="0" smtClean="0"/>
              <a:t>=3</a:t>
            </a:r>
            <a:endParaRPr lang="en-US" sz="3200" b="1" dirty="0"/>
          </a:p>
        </p:txBody>
      </p:sp>
      <p:sp>
        <p:nvSpPr>
          <p:cNvPr id="37" name="Oval 36"/>
          <p:cNvSpPr/>
          <p:nvPr/>
        </p:nvSpPr>
        <p:spPr>
          <a:xfrm>
            <a:off x="4633807" y="74981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/>
          <p:cNvCxnSpPr>
            <a:stCxn id="37" idx="6"/>
          </p:cNvCxnSpPr>
          <p:nvPr/>
        </p:nvCxnSpPr>
        <p:spPr>
          <a:xfrm>
            <a:off x="5548207" y="1207014"/>
            <a:ext cx="2643064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557947" y="440839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</a:t>
            </a:r>
            <a:r>
              <a:rPr lang="en-US" sz="3200" b="1" dirty="0" smtClean="0"/>
              <a:t>=8</a:t>
            </a:r>
            <a:endParaRPr lang="en-US" sz="3200" b="1" dirty="0"/>
          </a:p>
        </p:txBody>
      </p:sp>
      <p:sp>
        <p:nvSpPr>
          <p:cNvPr id="18" name="Oval 17"/>
          <p:cNvSpPr/>
          <p:nvPr/>
        </p:nvSpPr>
        <p:spPr>
          <a:xfrm>
            <a:off x="2351595" y="293653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18" idx="6"/>
            <a:endCxn id="24" idx="2"/>
          </p:cNvCxnSpPr>
          <p:nvPr/>
        </p:nvCxnSpPr>
        <p:spPr>
          <a:xfrm>
            <a:off x="3265995" y="3393734"/>
            <a:ext cx="2845430" cy="973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8" idx="2"/>
          </p:cNvCxnSpPr>
          <p:nvPr/>
        </p:nvCxnSpPr>
        <p:spPr>
          <a:xfrm>
            <a:off x="544244" y="3393734"/>
            <a:ext cx="180735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020934" y="358567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44244" y="2870514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W=1</a:t>
            </a:r>
            <a:endParaRPr lang="en-US" sz="2800" b="1" dirty="0"/>
          </a:p>
        </p:txBody>
      </p:sp>
      <p:sp>
        <p:nvSpPr>
          <p:cNvPr id="24" name="Oval 23"/>
          <p:cNvSpPr/>
          <p:nvPr/>
        </p:nvSpPr>
        <p:spPr>
          <a:xfrm>
            <a:off x="6111425" y="29375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C</a:t>
            </a:r>
            <a:endParaRPr lang="en-US" sz="5400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/>
          <p:cNvCxnSpPr>
            <a:stCxn id="24" idx="6"/>
          </p:cNvCxnSpPr>
          <p:nvPr/>
        </p:nvCxnSpPr>
        <p:spPr>
          <a:xfrm>
            <a:off x="7025825" y="3394707"/>
            <a:ext cx="1807351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67034" y="280895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</a:t>
            </a:r>
            <a:r>
              <a:rPr lang="en-US" sz="3200" b="1" dirty="0"/>
              <a:t>7</a:t>
            </a:r>
            <a:endParaRPr lang="en-US" sz="3200" b="1" dirty="0"/>
          </a:p>
        </p:txBody>
      </p:sp>
      <p:cxnSp>
        <p:nvCxnSpPr>
          <p:cNvPr id="15" name="Straight Arrow Connector 14"/>
          <p:cNvCxnSpPr>
            <a:stCxn id="18" idx="0"/>
            <a:endCxn id="37" idx="3"/>
          </p:cNvCxnSpPr>
          <p:nvPr/>
        </p:nvCxnSpPr>
        <p:spPr>
          <a:xfrm flipV="1">
            <a:off x="2808795" y="1530303"/>
            <a:ext cx="1958923" cy="14062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29587" y="1780763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W=2</a:t>
            </a:r>
            <a:endParaRPr lang="en-US" sz="28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4052888" y="2913352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W=2</a:t>
            </a:r>
            <a:endParaRPr lang="en-US" sz="2800" b="1" dirty="0"/>
          </a:p>
        </p:txBody>
      </p:sp>
      <p:cxnSp>
        <p:nvCxnSpPr>
          <p:cNvPr id="27" name="Straight Arrow Connector 26"/>
          <p:cNvCxnSpPr>
            <a:stCxn id="37" idx="5"/>
            <a:endCxn id="24" idx="0"/>
          </p:cNvCxnSpPr>
          <p:nvPr/>
        </p:nvCxnSpPr>
        <p:spPr>
          <a:xfrm>
            <a:off x="5414296" y="1530303"/>
            <a:ext cx="1154329" cy="1407204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875298" y="1780763"/>
            <a:ext cx="87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W=2</a:t>
            </a:r>
            <a:endParaRPr lang="en-US" sz="2800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41827" y="4509004"/>
            <a:ext cx="82125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is an edge from an event (</a:t>
            </a:r>
            <a:r>
              <a:rPr lang="en-US" sz="2800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) that reads a variable to the next event (</a:t>
            </a:r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r>
              <a:rPr lang="en-US" sz="2800" dirty="0" smtClean="0"/>
              <a:t>) that modifies the variable.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B</a:t>
            </a:r>
            <a:r>
              <a:rPr lang="en-US" sz="2800" dirty="0" smtClean="0"/>
              <a:t> to </a:t>
            </a:r>
            <a:r>
              <a:rPr lang="en-US" sz="2800" b="1" dirty="0" smtClean="0">
                <a:solidFill>
                  <a:srgbClr val="FF0000"/>
                </a:solidFill>
              </a:rPr>
              <a:t>C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24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781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4337509" y="1469963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10482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5251909" y="1927163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016697" y="1927163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624882" y="5604164"/>
            <a:ext cx="494174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 flipV="1">
            <a:off x="122272" y="5589730"/>
            <a:ext cx="2588210" cy="14434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50452"/>
            <a:ext cx="2406584" cy="5461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779557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6511170" y="1140925"/>
            <a:ext cx="791505" cy="2902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4136617" y="4689780"/>
            <a:ext cx="3166058" cy="1114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5596770" y="68372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3679417" y="58044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1507431" y="114092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11170" y="1157222"/>
            <a:ext cx="226344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5117998" y="1464214"/>
            <a:ext cx="612683" cy="139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184727" y="6261679"/>
            <a:ext cx="349469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3490971" y="5927453"/>
            <a:ext cx="188446" cy="13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4593817" y="6261679"/>
            <a:ext cx="413108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6782903" y="633639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185522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541276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5139570" y="157899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710482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6053970" y="2036192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18758" y="2036192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557239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455676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3624882" y="5604164"/>
            <a:ext cx="4941747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 flipV="1">
            <a:off x="122272" y="5589730"/>
            <a:ext cx="2588210" cy="14434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359481"/>
            <a:ext cx="3208645" cy="437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779557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6895781" y="1140925"/>
            <a:ext cx="779406" cy="29022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4136617" y="4689780"/>
            <a:ext cx="3538570" cy="11146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5981381" y="68372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3679417" y="58044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1892042" y="114092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6511170" y="1157222"/>
            <a:ext cx="2263449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5920059" y="1464214"/>
            <a:ext cx="195233" cy="2486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184727" y="6261679"/>
            <a:ext cx="3494690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3490971" y="5927453"/>
            <a:ext cx="188446" cy="1339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4593817" y="6261679"/>
            <a:ext cx="413108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401042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7060432" y="1078118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773994" y="0"/>
            <a:ext cx="0" cy="6858000"/>
          </a:xfrm>
          <a:prstGeom prst="line">
            <a:avLst/>
          </a:prstGeom>
          <a:ln w="762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99609" y="28465"/>
            <a:ext cx="794208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T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66657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90929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5146964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4313076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366491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604164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604164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1115138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689780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2235487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417761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1115138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689780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469963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49339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756315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959062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408407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2061576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5036765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3323086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574041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907862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566670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65793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93205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1115138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1115138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438427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389255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932055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389255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03766" y="210548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582803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575312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5643567" y="365550"/>
            <a:ext cx="84570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</a:t>
            </a:r>
            <a:r>
              <a:rPr lang="en-US" sz="3200" b="1" dirty="0" smtClean="0"/>
              <a:t>=</a:t>
            </a:r>
            <a:r>
              <a:rPr lang="en-US" sz="3200" b="1" dirty="0"/>
              <a:t>4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28607" y="5804479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2516144" y="277091"/>
            <a:ext cx="5542583" cy="6488545"/>
          </a:xfrm>
          <a:custGeom>
            <a:avLst/>
            <a:gdLst>
              <a:gd name="connsiteX0" fmla="*/ 439492 w 5542583"/>
              <a:gd name="connsiteY0" fmla="*/ 0 h 6488545"/>
              <a:gd name="connsiteX1" fmla="*/ 46947 w 5542583"/>
              <a:gd name="connsiteY1" fmla="*/ 1293091 h 6488545"/>
              <a:gd name="connsiteX2" fmla="*/ 324038 w 5542583"/>
              <a:gd name="connsiteY2" fmla="*/ 2586182 h 6488545"/>
              <a:gd name="connsiteX3" fmla="*/ 2864038 w 5542583"/>
              <a:gd name="connsiteY3" fmla="*/ 3417454 h 6488545"/>
              <a:gd name="connsiteX4" fmla="*/ 4457311 w 5542583"/>
              <a:gd name="connsiteY4" fmla="*/ 4849091 h 6488545"/>
              <a:gd name="connsiteX5" fmla="*/ 5542583 w 5542583"/>
              <a:gd name="connsiteY5" fmla="*/ 6488545 h 6488545"/>
              <a:gd name="connsiteX6" fmla="*/ 5542583 w 5542583"/>
              <a:gd name="connsiteY6" fmla="*/ 6488545 h 648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2583" h="6488545">
                <a:moveTo>
                  <a:pt x="439492" y="0"/>
                </a:moveTo>
                <a:cubicBezTo>
                  <a:pt x="252840" y="431030"/>
                  <a:pt x="66189" y="862061"/>
                  <a:pt x="46947" y="1293091"/>
                </a:cubicBezTo>
                <a:cubicBezTo>
                  <a:pt x="27705" y="1724121"/>
                  <a:pt x="-145477" y="2232122"/>
                  <a:pt x="324038" y="2586182"/>
                </a:cubicBezTo>
                <a:cubicBezTo>
                  <a:pt x="793553" y="2940242"/>
                  <a:pt x="2175159" y="3040303"/>
                  <a:pt x="2864038" y="3417454"/>
                </a:cubicBezTo>
                <a:cubicBezTo>
                  <a:pt x="3552917" y="3794606"/>
                  <a:pt x="4010887" y="4337243"/>
                  <a:pt x="4457311" y="4849091"/>
                </a:cubicBezTo>
                <a:cubicBezTo>
                  <a:pt x="4903735" y="5360940"/>
                  <a:pt x="5542583" y="6488545"/>
                  <a:pt x="5542583" y="6488545"/>
                </a:cubicBezTo>
                <a:lnTo>
                  <a:pt x="5542583" y="6488545"/>
                </a:lnTo>
              </a:path>
            </a:pathLst>
          </a:custGeom>
          <a:ln w="76200" cmpd="sng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828817" y="2678"/>
            <a:ext cx="794208" cy="156966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9600" b="1" dirty="0" smtClean="0"/>
              <a:t>T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764630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33560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0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68764" y="3582228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1578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5435939" y="4819901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2781260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615016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615016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3" idx="2"/>
          </p:cNvCxnSpPr>
          <p:nvPr/>
        </p:nvCxnSpPr>
        <p:spPr>
          <a:xfrm>
            <a:off x="184727" y="3986013"/>
            <a:ext cx="6984037" cy="53415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6"/>
          </p:cNvCxnSpPr>
          <p:nvPr/>
        </p:nvCxnSpPr>
        <p:spPr>
          <a:xfrm>
            <a:off x="8083164" y="4039428"/>
            <a:ext cx="1047988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50339" y="5277101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84727" y="5277101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2792806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" idx="7"/>
            <a:endCxn id="4" idx="3"/>
          </p:cNvCxnSpPr>
          <p:nvPr/>
        </p:nvCxnSpPr>
        <p:spPr>
          <a:xfrm flipV="1">
            <a:off x="2064836" y="1938305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116095"/>
            <a:ext cx="3505014" cy="18377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6"/>
            <a:endCxn id="3" idx="1"/>
          </p:cNvCxnSpPr>
          <p:nvPr/>
        </p:nvCxnSpPr>
        <p:spPr>
          <a:xfrm>
            <a:off x="5334339" y="788075"/>
            <a:ext cx="1968336" cy="2928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8" idx="0"/>
            <a:endCxn id="3" idx="3"/>
          </p:cNvCxnSpPr>
          <p:nvPr/>
        </p:nvCxnSpPr>
        <p:spPr>
          <a:xfrm flipV="1">
            <a:off x="7059757" y="4362717"/>
            <a:ext cx="242918" cy="12422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302193" y="1908424"/>
            <a:ext cx="8122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W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566629" y="3090698"/>
            <a:ext cx="5156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Z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4873" y="788075"/>
            <a:ext cx="5660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474311" y="4362717"/>
            <a:ext cx="5444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Y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30600" y="1142900"/>
            <a:ext cx="743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dirty="0" smtClean="0"/>
              <a:t>=0</a:t>
            </a:r>
            <a:endParaRPr lang="en-US" sz="28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58771" y="216632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W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464789" y="3429252"/>
            <a:ext cx="79320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Z=0</a:t>
            </a:r>
            <a:endParaRPr lang="en-US" sz="3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330600" y="4631999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Y=0</a:t>
            </a:r>
            <a:endParaRPr lang="en-US" sz="3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5158319" y="1081344"/>
            <a:ext cx="82306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X=2</a:t>
            </a:r>
            <a:endParaRPr lang="en-US" sz="3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124703" y="1734513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7483284" y="4709702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7773423" y="2996023"/>
            <a:ext cx="100119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Z=10</a:t>
            </a:r>
            <a:endParaRPr lang="en-US" sz="3200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3529139" y="2246978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3167682" y="3580799"/>
            <a:ext cx="96893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W=1</a:t>
            </a:r>
            <a:endParaRPr lang="en-US" sz="32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053970" y="4239607"/>
            <a:ext cx="744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Y=3</a:t>
            </a:r>
            <a:endParaRPr lang="en-US" sz="2800" b="1" dirty="0"/>
          </a:p>
        </p:txBody>
      </p:sp>
      <p:sp>
        <p:nvSpPr>
          <p:cNvPr id="37" name="Oval 36"/>
          <p:cNvSpPr/>
          <p:nvPr/>
        </p:nvSpPr>
        <p:spPr>
          <a:xfrm>
            <a:off x="4419939" y="330875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6602557" y="5604992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7" name="Straight Arrow Connector 46"/>
          <p:cNvCxnSpPr>
            <a:endCxn id="37" idx="2"/>
          </p:cNvCxnSpPr>
          <p:nvPr/>
        </p:nvCxnSpPr>
        <p:spPr>
          <a:xfrm flipV="1">
            <a:off x="330600" y="788075"/>
            <a:ext cx="4089339" cy="16297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7" idx="6"/>
            <a:endCxn id="45" idx="0"/>
          </p:cNvCxnSpPr>
          <p:nvPr/>
        </p:nvCxnSpPr>
        <p:spPr>
          <a:xfrm>
            <a:off x="5334339" y="788075"/>
            <a:ext cx="3323574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4" idx="7"/>
            <a:endCxn id="37" idx="3"/>
          </p:cNvCxnSpPr>
          <p:nvPr/>
        </p:nvCxnSpPr>
        <p:spPr>
          <a:xfrm flipV="1">
            <a:off x="4286028" y="1111364"/>
            <a:ext cx="267822" cy="1803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30600" y="6062192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053970" y="5604992"/>
            <a:ext cx="548587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516957" y="6062192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958770" y="158014"/>
            <a:ext cx="607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A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409962" y="5255740"/>
            <a:ext cx="5728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</a:rPr>
              <a:t>B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42280" y="248249"/>
            <a:ext cx="763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A=0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17063" y="5477416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=0</a:t>
            </a:r>
            <a:endParaRPr lang="en-US" sz="3200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628607" y="5477416"/>
            <a:ext cx="82706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</a:t>
            </a:r>
            <a:r>
              <a:rPr lang="en-US" sz="3200" b="1" dirty="0" smtClean="0"/>
              <a:t>=6</a:t>
            </a:r>
            <a:endParaRPr lang="en-US" sz="3200" b="1" dirty="0"/>
          </a:p>
        </p:txBody>
      </p:sp>
      <p:sp>
        <p:nvSpPr>
          <p:cNvPr id="6" name="Freeform 5"/>
          <p:cNvSpPr/>
          <p:nvPr/>
        </p:nvSpPr>
        <p:spPr>
          <a:xfrm>
            <a:off x="2516144" y="277091"/>
            <a:ext cx="5542583" cy="6488545"/>
          </a:xfrm>
          <a:custGeom>
            <a:avLst/>
            <a:gdLst>
              <a:gd name="connsiteX0" fmla="*/ 439492 w 5542583"/>
              <a:gd name="connsiteY0" fmla="*/ 0 h 6488545"/>
              <a:gd name="connsiteX1" fmla="*/ 46947 w 5542583"/>
              <a:gd name="connsiteY1" fmla="*/ 1293091 h 6488545"/>
              <a:gd name="connsiteX2" fmla="*/ 324038 w 5542583"/>
              <a:gd name="connsiteY2" fmla="*/ 2586182 h 6488545"/>
              <a:gd name="connsiteX3" fmla="*/ 2864038 w 5542583"/>
              <a:gd name="connsiteY3" fmla="*/ 3417454 h 6488545"/>
              <a:gd name="connsiteX4" fmla="*/ 4457311 w 5542583"/>
              <a:gd name="connsiteY4" fmla="*/ 4849091 h 6488545"/>
              <a:gd name="connsiteX5" fmla="*/ 5542583 w 5542583"/>
              <a:gd name="connsiteY5" fmla="*/ 6488545 h 6488545"/>
              <a:gd name="connsiteX6" fmla="*/ 5542583 w 5542583"/>
              <a:gd name="connsiteY6" fmla="*/ 6488545 h 648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42583" h="6488545">
                <a:moveTo>
                  <a:pt x="439492" y="0"/>
                </a:moveTo>
                <a:cubicBezTo>
                  <a:pt x="252840" y="431030"/>
                  <a:pt x="66189" y="862061"/>
                  <a:pt x="46947" y="1293091"/>
                </a:cubicBezTo>
                <a:cubicBezTo>
                  <a:pt x="27705" y="1724121"/>
                  <a:pt x="-145477" y="2232122"/>
                  <a:pt x="324038" y="2586182"/>
                </a:cubicBezTo>
                <a:cubicBezTo>
                  <a:pt x="793553" y="2940242"/>
                  <a:pt x="2175159" y="3040303"/>
                  <a:pt x="2864038" y="3417454"/>
                </a:cubicBezTo>
                <a:cubicBezTo>
                  <a:pt x="3552917" y="3794606"/>
                  <a:pt x="4010887" y="4337243"/>
                  <a:pt x="4457311" y="4849091"/>
                </a:cubicBezTo>
                <a:cubicBezTo>
                  <a:pt x="4903735" y="5360940"/>
                  <a:pt x="5542583" y="6488545"/>
                  <a:pt x="5542583" y="6488545"/>
                </a:cubicBezTo>
                <a:lnTo>
                  <a:pt x="5542583" y="6488545"/>
                </a:lnTo>
              </a:path>
            </a:pathLst>
          </a:cu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016335" y="38487"/>
            <a:ext cx="1403604" cy="58477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5956944" y="6240760"/>
            <a:ext cx="2101783" cy="731153"/>
          </a:xfrm>
          <a:prstGeom prst="leftArrow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1749814" y="6179070"/>
            <a:ext cx="2880491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Straighten cut</a:t>
            </a:r>
            <a:endParaRPr lang="en-US" sz="36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20757" y="-41835"/>
            <a:ext cx="298486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Straighten cut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373184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sp>
          <p:nvSpPr>
            <p:cNvPr id="86" name="Oval 85"/>
            <p:cNvSpPr/>
            <p:nvPr/>
          </p:nvSpPr>
          <p:spPr>
            <a:xfrm flipH="1">
              <a:off x="3480503" y="34865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>
              <a:stCxn id="47" idx="1"/>
            </p:cNvCxnSpPr>
            <p:nvPr/>
          </p:nvCxnSpPr>
          <p:spPr>
            <a:xfrm>
              <a:off x="1680016" y="1007449"/>
              <a:ext cx="180048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97411" y="1726686"/>
              <a:ext cx="986319" cy="32902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7643805" y="68428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chemeClr val="accent1"/>
                  </a:solidFill>
                </a:rPr>
                <a:t>A</a:t>
              </a:r>
              <a:endParaRPr lang="en-US" sz="3600" b="1" dirty="0">
                <a:solidFill>
                  <a:schemeClr val="accent1"/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836130" y="133061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FF0000"/>
                  </a:solidFill>
                </a:rPr>
                <a:t>v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7836130" y="186013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>
                  <a:solidFill>
                    <a:srgbClr val="4F81BD"/>
                  </a:solidFill>
                </a:rPr>
                <a:t>B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928145" y="2619744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w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2" name="Oval 1"/>
            <p:cNvSpPr/>
            <p:nvPr/>
          </p:nvSpPr>
          <p:spPr>
            <a:xfrm flipH="1">
              <a:off x="4399665" y="1603508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 flipH="1">
              <a:off x="1471796" y="823680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 flipH="1">
              <a:off x="2057100" y="2413022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 flipH="1">
              <a:off x="6726788" y="2348046"/>
              <a:ext cx="243945" cy="1254856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1715741" y="1790286"/>
              <a:ext cx="272082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>
              <a:spLocks noChangeAspect="1"/>
            </p:cNvSpPr>
            <p:nvPr/>
          </p:nvSpPr>
          <p:spPr>
            <a:xfrm flipH="1">
              <a:off x="872847" y="1927791"/>
              <a:ext cx="229401" cy="13716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4643610" y="1790286"/>
              <a:ext cx="3192520" cy="69848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4643610" y="2200760"/>
              <a:ext cx="319252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1116792" y="2200760"/>
              <a:ext cx="3319772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89995" y="2200760"/>
              <a:ext cx="467483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301045" y="2413022"/>
              <a:ext cx="2098620" cy="445342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4643610" y="2413022"/>
              <a:ext cx="2083178" cy="32397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0" idx="2"/>
            </p:cNvCxnSpPr>
            <p:nvPr/>
          </p:nvCxnSpPr>
          <p:spPr>
            <a:xfrm>
              <a:off x="6970733" y="2975474"/>
              <a:ext cx="892663" cy="49103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endCxn id="47" idx="7"/>
            </p:cNvCxnSpPr>
            <p:nvPr/>
          </p:nvCxnSpPr>
          <p:spPr>
            <a:xfrm>
              <a:off x="489995" y="1007449"/>
              <a:ext cx="1017526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/>
            <p:nvPr/>
          </p:nvCxnSpPr>
          <p:spPr>
            <a:xfrm flipV="1">
              <a:off x="1116792" y="3040450"/>
              <a:ext cx="990988" cy="28611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489995" y="3069061"/>
              <a:ext cx="467483" cy="0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2278376" y="2926370"/>
              <a:ext cx="4448412" cy="98207"/>
            </a:xfrm>
            <a:prstGeom prst="straightConnector1">
              <a:avLst/>
            </a:prstGeom>
            <a:ln w="762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48" idx="1"/>
              <a:endCxn id="86" idx="6"/>
            </p:cNvCxnSpPr>
            <p:nvPr/>
          </p:nvCxnSpPr>
          <p:spPr>
            <a:xfrm flipV="1">
              <a:off x="2265320" y="976080"/>
              <a:ext cx="1215183" cy="1620711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endCxn id="68" idx="1"/>
            </p:cNvCxnSpPr>
            <p:nvPr/>
          </p:nvCxnSpPr>
          <p:spPr>
            <a:xfrm>
              <a:off x="3724448" y="1007449"/>
              <a:ext cx="3919357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86" idx="2"/>
              <a:endCxn id="50" idx="7"/>
            </p:cNvCxnSpPr>
            <p:nvPr/>
          </p:nvCxnSpPr>
          <p:spPr>
            <a:xfrm>
              <a:off x="3724448" y="976080"/>
              <a:ext cx="3038065" cy="1555735"/>
            </a:xfrm>
            <a:prstGeom prst="straightConnector1">
              <a:avLst/>
            </a:prstGeom>
            <a:ln w="76200" cmpd="sng"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521202" y="3452058"/>
              <a:ext cx="1571623" cy="3205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7863396" y="3151353"/>
              <a:ext cx="43918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4F81BD"/>
                  </a:solidFill>
                </a:rPr>
                <a:t>C</a:t>
              </a:r>
              <a:endParaRPr lang="en-US" sz="3600" b="1" dirty="0">
                <a:solidFill>
                  <a:srgbClr val="4F81BD"/>
                </a:solidFill>
              </a:endParaRPr>
            </a:p>
          </p:txBody>
        </p:sp>
        <p:cxnSp>
          <p:nvCxnSpPr>
            <p:cNvPr id="52" name="Straight Arrow Connector 51"/>
            <p:cNvCxnSpPr/>
            <p:nvPr/>
          </p:nvCxnSpPr>
          <p:spPr>
            <a:xfrm flipV="1">
              <a:off x="2272562" y="3419133"/>
              <a:ext cx="4489951" cy="32925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>
              <a:off x="6935008" y="3419133"/>
              <a:ext cx="960315" cy="1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151282" y="3299391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841640" y="4525818"/>
            <a:ext cx="621556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Agent C starts by recording its state.</a:t>
            </a:r>
            <a:endParaRPr lang="en-US" sz="3200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>
            <a:stCxn id="12" idx="0"/>
          </p:cNvCxnSpPr>
          <p:nvPr/>
        </p:nvCxnSpPr>
        <p:spPr>
          <a:xfrm flipH="1" flipV="1">
            <a:off x="1102248" y="3667878"/>
            <a:ext cx="2847174" cy="85794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95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94"/>
          <p:cNvSpPr txBox="1"/>
          <p:nvPr/>
        </p:nvSpPr>
        <p:spPr>
          <a:xfrm>
            <a:off x="-1" y="4525818"/>
            <a:ext cx="911701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Because w’s state has been recorded,  and w is referenced in the next event, agent A records its own state and the state of all variables referenced in this event. So v’s state is recorded.</a:t>
            </a:r>
            <a:endParaRPr lang="en-US" sz="3200" dirty="0">
              <a:solidFill>
                <a:srgbClr val="00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9995" y="348652"/>
            <a:ext cx="7877332" cy="3449032"/>
            <a:chOff x="489995" y="348652"/>
            <a:chExt cx="7877332" cy="3449032"/>
          </a:xfrm>
        </p:grpSpPr>
        <p:grpSp>
          <p:nvGrpSpPr>
            <p:cNvPr id="177" name="Group 176"/>
            <p:cNvGrpSpPr/>
            <p:nvPr/>
          </p:nvGrpSpPr>
          <p:grpSpPr>
            <a:xfrm>
              <a:off x="489995" y="348652"/>
              <a:ext cx="7877332" cy="3449032"/>
              <a:chOff x="489995" y="348652"/>
              <a:chExt cx="7877332" cy="3449032"/>
            </a:xfrm>
          </p:grpSpPr>
          <p:sp>
            <p:nvSpPr>
              <p:cNvPr id="178" name="Oval 177"/>
              <p:cNvSpPr/>
              <p:nvPr/>
            </p:nvSpPr>
            <p:spPr>
              <a:xfrm flipH="1">
                <a:off x="3480503" y="34865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9" name="Straight Arrow Connector 178"/>
              <p:cNvCxnSpPr>
                <a:stCxn id="187" idx="1"/>
              </p:cNvCxnSpPr>
              <p:nvPr/>
            </p:nvCxnSpPr>
            <p:spPr>
              <a:xfrm>
                <a:off x="1680016" y="1007449"/>
                <a:ext cx="180048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 flipV="1">
                <a:off x="497411" y="1726686"/>
                <a:ext cx="986319" cy="32902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7643805" y="68428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chemeClr val="accent1"/>
                    </a:solidFill>
                  </a:rPr>
                  <a:t>A</a:t>
                </a:r>
                <a:endParaRPr lang="en-US" sz="3600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7836130" y="133061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v</a:t>
                </a:r>
              </a:p>
            </p:txBody>
          </p:sp>
          <p:sp>
            <p:nvSpPr>
              <p:cNvPr id="183" name="TextBox 182"/>
              <p:cNvSpPr txBox="1"/>
              <p:nvPr/>
            </p:nvSpPr>
            <p:spPr>
              <a:xfrm>
                <a:off x="7836130" y="186013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4F81BD"/>
                    </a:solidFill>
                  </a:rPr>
                  <a:t>B</a:t>
                </a:r>
              </a:p>
            </p:txBody>
          </p:sp>
          <p:sp>
            <p:nvSpPr>
              <p:cNvPr id="184" name="TextBox 183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7928145" y="2619744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FF0000"/>
                    </a:solidFill>
                  </a:rPr>
                  <a:t>w</a:t>
                </a:r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Oval 185"/>
              <p:cNvSpPr/>
              <p:nvPr/>
            </p:nvSpPr>
            <p:spPr>
              <a:xfrm flipH="1">
                <a:off x="4399665" y="1603508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/>
              <p:cNvSpPr/>
              <p:nvPr/>
            </p:nvSpPr>
            <p:spPr>
              <a:xfrm flipH="1">
                <a:off x="1471796" y="823680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 flipH="1">
                <a:off x="2057100" y="2413022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/>
              <p:cNvSpPr/>
              <p:nvPr/>
            </p:nvSpPr>
            <p:spPr>
              <a:xfrm flipH="1">
                <a:off x="6726788" y="2348046"/>
                <a:ext cx="243945" cy="1254856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>
                <a:off x="1715741" y="1790286"/>
                <a:ext cx="272082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 flipH="1">
                <a:off x="872847" y="1927791"/>
                <a:ext cx="229401" cy="1371600"/>
              </a:xfrm>
              <a:prstGeom prst="ellipse">
                <a:avLst/>
              </a:prstGeom>
              <a:noFill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>
                <a:off x="4643610" y="1790286"/>
                <a:ext cx="3192520" cy="69848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4643610" y="2200760"/>
                <a:ext cx="3192520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/>
              <p:cNvCxnSpPr/>
              <p:nvPr/>
            </p:nvCxnSpPr>
            <p:spPr>
              <a:xfrm>
                <a:off x="1116792" y="2200760"/>
                <a:ext cx="3319772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Arrow Connector 194"/>
              <p:cNvCxnSpPr/>
              <p:nvPr/>
            </p:nvCxnSpPr>
            <p:spPr>
              <a:xfrm>
                <a:off x="489995" y="2200760"/>
                <a:ext cx="467483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 flipV="1">
                <a:off x="2301045" y="2413022"/>
                <a:ext cx="2098620" cy="445342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Arrow Connector 196"/>
              <p:cNvCxnSpPr/>
              <p:nvPr/>
            </p:nvCxnSpPr>
            <p:spPr>
              <a:xfrm>
                <a:off x="4643610" y="2413022"/>
                <a:ext cx="2083178" cy="32397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Arrow Connector 197"/>
              <p:cNvCxnSpPr>
                <a:stCxn id="189" idx="2"/>
              </p:cNvCxnSpPr>
              <p:nvPr/>
            </p:nvCxnSpPr>
            <p:spPr>
              <a:xfrm>
                <a:off x="6970733" y="2975474"/>
                <a:ext cx="892663" cy="49103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>
                <a:endCxn id="187" idx="7"/>
              </p:cNvCxnSpPr>
              <p:nvPr/>
            </p:nvCxnSpPr>
            <p:spPr>
              <a:xfrm>
                <a:off x="489995" y="1007449"/>
                <a:ext cx="1017526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1">
                <a:off x="1116792" y="3040450"/>
                <a:ext cx="990988" cy="28611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Arrow Connector 200"/>
              <p:cNvCxnSpPr/>
              <p:nvPr/>
            </p:nvCxnSpPr>
            <p:spPr>
              <a:xfrm>
                <a:off x="489995" y="3069061"/>
                <a:ext cx="467483" cy="0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Arrow Connector 201"/>
              <p:cNvCxnSpPr/>
              <p:nvPr/>
            </p:nvCxnSpPr>
            <p:spPr>
              <a:xfrm flipV="1">
                <a:off x="2278376" y="2926370"/>
                <a:ext cx="4448412" cy="98207"/>
              </a:xfrm>
              <a:prstGeom prst="straightConnector1">
                <a:avLst/>
              </a:prstGeom>
              <a:ln w="76200" cmpd="sng">
                <a:solidFill>
                  <a:srgbClr val="FF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Arrow Connector 202"/>
              <p:cNvCxnSpPr>
                <a:stCxn id="188" idx="1"/>
                <a:endCxn id="178" idx="6"/>
              </p:cNvCxnSpPr>
              <p:nvPr/>
            </p:nvCxnSpPr>
            <p:spPr>
              <a:xfrm flipV="1">
                <a:off x="2265320" y="976080"/>
                <a:ext cx="1215183" cy="1620711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Arrow Connector 203"/>
              <p:cNvCxnSpPr>
                <a:endCxn id="181" idx="1"/>
              </p:cNvCxnSpPr>
              <p:nvPr/>
            </p:nvCxnSpPr>
            <p:spPr>
              <a:xfrm>
                <a:off x="3724448" y="1007449"/>
                <a:ext cx="3919357" cy="0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Arrow Connector 204"/>
              <p:cNvCxnSpPr>
                <a:stCxn id="178" idx="2"/>
                <a:endCxn id="189" idx="7"/>
              </p:cNvCxnSpPr>
              <p:nvPr/>
            </p:nvCxnSpPr>
            <p:spPr>
              <a:xfrm>
                <a:off x="3724448" y="976080"/>
                <a:ext cx="3038065" cy="1555735"/>
              </a:xfrm>
              <a:prstGeom prst="straightConnector1">
                <a:avLst/>
              </a:prstGeom>
              <a:ln w="76200" cmpd="sng">
                <a:solidFill>
                  <a:srgbClr val="008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Arrow Connector 205"/>
              <p:cNvCxnSpPr/>
              <p:nvPr/>
            </p:nvCxnSpPr>
            <p:spPr>
              <a:xfrm>
                <a:off x="521202" y="3452058"/>
                <a:ext cx="1571623" cy="3205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TextBox 206"/>
              <p:cNvSpPr txBox="1"/>
              <p:nvPr/>
            </p:nvSpPr>
            <p:spPr>
              <a:xfrm>
                <a:off x="7863396" y="3151353"/>
                <a:ext cx="4391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 smtClean="0">
                    <a:solidFill>
                      <a:srgbClr val="4F81BD"/>
                    </a:solidFill>
                  </a:rPr>
                  <a:t>C</a:t>
                </a:r>
                <a:endParaRPr lang="en-US" sz="3600" b="1" dirty="0">
                  <a:solidFill>
                    <a:srgbClr val="4F81BD"/>
                  </a:solidFill>
                </a:endParaRPr>
              </a:p>
            </p:txBody>
          </p:sp>
          <p:cxnSp>
            <p:nvCxnSpPr>
              <p:cNvPr id="208" name="Straight Arrow Connector 207"/>
              <p:cNvCxnSpPr/>
              <p:nvPr/>
            </p:nvCxnSpPr>
            <p:spPr>
              <a:xfrm flipV="1">
                <a:off x="2272562" y="3419133"/>
                <a:ext cx="4489951" cy="32925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Arrow Connector 208"/>
              <p:cNvCxnSpPr/>
              <p:nvPr/>
            </p:nvCxnSpPr>
            <p:spPr>
              <a:xfrm>
                <a:off x="6935008" y="3419133"/>
                <a:ext cx="960315" cy="1"/>
              </a:xfrm>
              <a:prstGeom prst="straightConnector1">
                <a:avLst/>
              </a:prstGeom>
              <a:ln w="76200" cmpd="sng"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1151282" y="3299391"/>
                <a:ext cx="0" cy="407711"/>
              </a:xfrm>
              <a:prstGeom prst="line">
                <a:avLst/>
              </a:prstGeom>
              <a:ln w="76200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1" name="Straight Connector 210"/>
            <p:cNvCxnSpPr/>
            <p:nvPr/>
          </p:nvCxnSpPr>
          <p:spPr>
            <a:xfrm>
              <a:off x="1619813" y="2811276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536494" y="772224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542281" y="1522830"/>
              <a:ext cx="0" cy="407711"/>
            </a:xfrm>
            <a:prstGeom prst="line">
              <a:avLst/>
            </a:prstGeom>
            <a:ln w="762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/>
          <p:cNvCxnSpPr>
            <a:stCxn id="95" idx="0"/>
          </p:cNvCxnSpPr>
          <p:nvPr/>
        </p:nvCxnSpPr>
        <p:spPr>
          <a:xfrm flipH="1" flipV="1">
            <a:off x="2542281" y="1179935"/>
            <a:ext cx="2016225" cy="33458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2542281" y="1790286"/>
            <a:ext cx="2168626" cy="288793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02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11623</TotalTime>
  <Words>1272</Words>
  <Application>Microsoft Macintosh PowerPoint</Application>
  <PresentationFormat>On-screen Show (4:3)</PresentationFormat>
  <Paragraphs>529</Paragraphs>
  <Slides>28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67</cp:revision>
  <dcterms:created xsi:type="dcterms:W3CDTF">2021-07-28T18:33:11Z</dcterms:created>
  <dcterms:modified xsi:type="dcterms:W3CDTF">2021-09-12T01:06:39Z</dcterms:modified>
</cp:coreProperties>
</file>