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89" r:id="rId2"/>
    <p:sldId id="258" r:id="rId3"/>
    <p:sldId id="281" r:id="rId4"/>
    <p:sldId id="257" r:id="rId5"/>
    <p:sldId id="263" r:id="rId6"/>
    <p:sldId id="262" r:id="rId7"/>
    <p:sldId id="265" r:id="rId8"/>
    <p:sldId id="290" r:id="rId9"/>
    <p:sldId id="269" r:id="rId10"/>
    <p:sldId id="270" r:id="rId11"/>
    <p:sldId id="271" r:id="rId12"/>
    <p:sldId id="279" r:id="rId13"/>
    <p:sldId id="296" r:id="rId14"/>
    <p:sldId id="297" r:id="rId15"/>
    <p:sldId id="304" r:id="rId16"/>
    <p:sldId id="299" r:id="rId17"/>
    <p:sldId id="305" r:id="rId18"/>
    <p:sldId id="284" r:id="rId19"/>
    <p:sldId id="286" r:id="rId20"/>
    <p:sldId id="294" r:id="rId21"/>
    <p:sldId id="295" r:id="rId22"/>
    <p:sldId id="298" r:id="rId23"/>
    <p:sldId id="30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90" d="100"/>
          <a:sy n="90" d="100"/>
        </p:scale>
        <p:origin x="-640" y="-104"/>
      </p:cViewPr>
      <p:guideLst>
        <p:guide orient="horz" pos="4283"/>
        <p:guide pos="57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108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06B22-C872-4141-ADA1-0D64B23463E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C38D-734B-534B-9694-D26B8BF3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DAC38D-734B-534B-9694-D26B8BF371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E01A-BBAC-4444-B0EB-2834B74A04A6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26849"/>
            <a:ext cx="8462963" cy="6501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Key ideas of this module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Conflict resolution in distributed systems</a:t>
            </a:r>
            <a:r>
              <a:rPr lang="en-US" sz="3600" dirty="0" smtClean="0"/>
              <a:t>. Distributed Dining Philosophers: An example of mutual exclusion.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Key idea: Winner of a conflict eventually gets lower priority than all agents with which it competes.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Tokens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An agent that holds a token that is not created or destroyed knows that other agents don’t hold the token.</a:t>
            </a:r>
          </a:p>
        </p:txBody>
      </p:sp>
    </p:spTree>
    <p:extLst>
      <p:ext uri="{BB962C8B-B14F-4D97-AF65-F5344CB8AC3E}">
        <p14:creationId xmlns:p14="http://schemas.microsoft.com/office/powerpoint/2010/main" val="317961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 No. may cycle.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 Yes. Prove that the graph remains acyclic.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55882" y="2262981"/>
            <a:ext cx="3108325" cy="2239963"/>
            <a:chOff x="762000" y="2286000"/>
            <a:chExt cx="3108325" cy="2239963"/>
          </a:xfrm>
        </p:grpSpPr>
        <p:sp>
          <p:nvSpPr>
            <p:cNvPr id="18" name="Oval 3"/>
            <p:cNvSpPr>
              <a:spLocks noChangeAspect="1" noChangeArrowheads="1"/>
            </p:cNvSpPr>
            <p:nvPr/>
          </p:nvSpPr>
          <p:spPr bwMode="auto">
            <a:xfrm>
              <a:off x="2560638" y="2286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9" name="Oval 4"/>
            <p:cNvSpPr>
              <a:spLocks noChangeAspect="1" noChangeArrowheads="1"/>
            </p:cNvSpPr>
            <p:nvPr/>
          </p:nvSpPr>
          <p:spPr bwMode="auto">
            <a:xfrm>
              <a:off x="16764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0" name="Oval 5"/>
            <p:cNvSpPr>
              <a:spLocks noChangeAspect="1" noChangeArrowheads="1"/>
            </p:cNvSpPr>
            <p:nvPr/>
          </p:nvSpPr>
          <p:spPr bwMode="auto">
            <a:xfrm>
              <a:off x="35052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21" name="Oval 6"/>
            <p:cNvSpPr>
              <a:spLocks noChangeAspect="1" noChangeArrowheads="1"/>
            </p:cNvSpPr>
            <p:nvPr/>
          </p:nvSpPr>
          <p:spPr bwMode="auto">
            <a:xfrm>
              <a:off x="2560638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762000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23" name="AutoShape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1987550" y="2597150"/>
              <a:ext cx="627063" cy="65722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2871788" y="259715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041525" y="3382963"/>
              <a:ext cx="1463675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3"/>
              <a:endCxn id="22" idx="7"/>
            </p:cNvCxnSpPr>
            <p:nvPr/>
          </p:nvCxnSpPr>
          <p:spPr bwMode="auto">
            <a:xfrm flipH="1">
              <a:off x="1073150" y="3511550"/>
              <a:ext cx="657225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2" idx="6"/>
              <a:endCxn id="21" idx="2"/>
            </p:cNvCxnSpPr>
            <p:nvPr/>
          </p:nvCxnSpPr>
          <p:spPr bwMode="auto">
            <a:xfrm>
              <a:off x="1127125" y="4343400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987550" y="3511550"/>
              <a:ext cx="627063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2871788" y="351155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65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34450" cy="1746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How can we represent priorities in terms of forks?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All forks held by an eating agent are dirty.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An agent holding a dirty fork has lower priority.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2498725"/>
            <a:ext cx="7543800" cy="3810000"/>
            <a:chOff x="838200" y="1600200"/>
            <a:chExt cx="7543800" cy="38100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38200" y="1600200"/>
              <a:ext cx="2286000" cy="1238250"/>
              <a:chOff x="528" y="960"/>
              <a:chExt cx="1440" cy="780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28" y="96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28" y="1248"/>
                <a:ext cx="1440" cy="492"/>
                <a:chOff x="528" y="1248"/>
                <a:chExt cx="1440" cy="492"/>
              </a:xfrm>
            </p:grpSpPr>
            <p:sp>
              <p:nvSpPr>
                <p:cNvPr id="7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76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8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cxnSp>
              <p:nvCxnSpPr>
                <p:cNvPr id="9" name="AutoShape 8"/>
                <p:cNvCxnSpPr>
                  <a:cxnSpLocks noChangeShapeType="1"/>
                  <a:stCxn id="7" idx="0"/>
                  <a:endCxn id="8" idx="0"/>
                </p:cNvCxnSpPr>
                <p:nvPr/>
              </p:nvCxnSpPr>
              <p:spPr bwMode="auto">
                <a:xfrm rot="5400000" flipV="1">
                  <a:off x="1271" y="877"/>
                  <a:ext cx="1" cy="1104"/>
                </a:xfrm>
                <a:prstGeom prst="curvedConnector3">
                  <a:avLst>
                    <a:gd name="adj1" fmla="val -132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AutoShape 9"/>
                <p:cNvCxnSpPr>
                  <a:cxnSpLocks noChangeShapeType="1"/>
                  <a:stCxn id="8" idx="4"/>
                  <a:endCxn id="7" idx="3"/>
                </p:cNvCxnSpPr>
                <p:nvPr/>
              </p:nvCxnSpPr>
              <p:spPr bwMode="auto">
                <a:xfrm rot="16200000" flipV="1">
                  <a:off x="1200" y="1116"/>
                  <a:ext cx="42" cy="1206"/>
                </a:xfrm>
                <a:prstGeom prst="curvedConnector3">
                  <a:avLst>
                    <a:gd name="adj1" fmla="val -31428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248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" name="AutoShape 11"/>
                <p:cNvCxnSpPr>
                  <a:cxnSpLocks noChangeShapeType="1"/>
                  <a:stCxn id="7" idx="6"/>
                  <a:endCxn id="8" idx="2"/>
                </p:cNvCxnSpPr>
                <p:nvPr/>
              </p:nvCxnSpPr>
              <p:spPr bwMode="auto">
                <a:xfrm>
                  <a:off x="876" y="1584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50292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67818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3" idx="0"/>
              <a:endCxn id="14" idx="0"/>
            </p:cNvCxnSpPr>
            <p:nvPr/>
          </p:nvCxnSpPr>
          <p:spPr bwMode="auto">
            <a:xfrm rot="5400000" flipV="1">
              <a:off x="6133306" y="1467644"/>
              <a:ext cx="1588" cy="1752600"/>
            </a:xfrm>
            <a:prstGeom prst="curvedConnector3">
              <a:avLst>
                <a:gd name="adj1" fmla="val -132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4" idx="4"/>
              <a:endCxn id="13" idx="3"/>
            </p:cNvCxnSpPr>
            <p:nvPr/>
          </p:nvCxnSpPr>
          <p:spPr bwMode="auto">
            <a:xfrm rot="16200000" flipV="1">
              <a:off x="6019800" y="1847850"/>
              <a:ext cx="66675" cy="1914525"/>
            </a:xfrm>
            <a:prstGeom prst="curvedConnector3">
              <a:avLst>
                <a:gd name="adj1" fmla="val -314287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7"/>
            <p:cNvSpPr>
              <a:spLocks noChangeAspect="1" noChangeArrowheads="1"/>
            </p:cNvSpPr>
            <p:nvPr/>
          </p:nvSpPr>
          <p:spPr bwMode="auto">
            <a:xfrm>
              <a:off x="4953000" y="2057400"/>
              <a:ext cx="274638" cy="274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53000" y="16002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1"/>
                  </a:solidFill>
                </a:rPr>
                <a:t>dirty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5505450" y="2590800"/>
              <a:ext cx="1257300" cy="0"/>
            </a:xfrm>
            <a:prstGeom prst="straightConnector1">
              <a:avLst/>
            </a:prstGeom>
            <a:noFill/>
            <a:ln w="762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581400" y="2514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5029200" y="4171950"/>
              <a:ext cx="2209800" cy="1238250"/>
              <a:chOff x="3168" y="2628"/>
              <a:chExt cx="1392" cy="780"/>
            </a:xfrm>
          </p:grpSpPr>
          <p:sp>
            <p:nvSpPr>
              <p:cNvPr id="22" name="Oval 22"/>
              <p:cNvSpPr>
                <a:spLocks noChangeAspect="1" noChangeArrowheads="1"/>
              </p:cNvSpPr>
              <p:nvPr/>
            </p:nvSpPr>
            <p:spPr bwMode="auto">
              <a:xfrm>
                <a:off x="3168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u</a:t>
                </a:r>
              </a:p>
            </p:txBody>
          </p:sp>
          <p:sp>
            <p:nvSpPr>
              <p:cNvPr id="23" name="Oval 23"/>
              <p:cNvSpPr>
                <a:spLocks noChangeAspect="1" noChangeArrowheads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cxnSp>
            <p:nvCxnSpPr>
              <p:cNvPr id="24" name="AutoShape 24"/>
              <p:cNvCxnSpPr>
                <a:cxnSpLocks noChangeShapeType="1"/>
                <a:stCxn id="22" idx="0"/>
                <a:endCxn id="23" idx="0"/>
              </p:cNvCxnSpPr>
              <p:nvPr/>
            </p:nvCxnSpPr>
            <p:spPr bwMode="auto">
              <a:xfrm rot="5400000" flipV="1">
                <a:off x="3863" y="2077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5"/>
              <p:cNvCxnSpPr>
                <a:cxnSpLocks noChangeShapeType="1"/>
                <a:stCxn id="23" idx="4"/>
                <a:endCxn id="22" idx="3"/>
              </p:cNvCxnSpPr>
              <p:nvPr/>
            </p:nvCxnSpPr>
            <p:spPr bwMode="auto">
              <a:xfrm rot="16200000" flipV="1">
                <a:off x="3792" y="2316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Oval 26"/>
              <p:cNvSpPr>
                <a:spLocks noChangeAspect="1" noChangeArrowheads="1"/>
              </p:cNvSpPr>
              <p:nvPr/>
            </p:nvSpPr>
            <p:spPr bwMode="auto">
              <a:xfrm>
                <a:off x="3696" y="3168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888" y="312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cxnSp>
            <p:nvCxnSpPr>
              <p:cNvPr id="28" name="AutoShape 2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>
                <a:off x="3468" y="2784"/>
                <a:ext cx="792" cy="0"/>
              </a:xfrm>
              <a:prstGeom prst="straightConnector1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19800" y="3200400"/>
              <a:ext cx="0" cy="6096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838200" y="4191000"/>
              <a:ext cx="2563813" cy="1219200"/>
              <a:chOff x="528" y="2544"/>
              <a:chExt cx="1615" cy="768"/>
            </a:xfrm>
          </p:grpSpPr>
          <p:cxnSp>
            <p:nvCxnSpPr>
              <p:cNvPr id="31" name="AutoShape 31"/>
              <p:cNvCxnSpPr>
                <a:cxnSpLocks noChangeShapeType="1"/>
                <a:stCxn id="34" idx="0"/>
                <a:endCxn id="35" idx="0"/>
              </p:cNvCxnSpPr>
              <p:nvPr/>
            </p:nvCxnSpPr>
            <p:spPr bwMode="auto">
              <a:xfrm rot="5400000" flipV="1">
                <a:off x="1223" y="1993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2"/>
              <p:cNvCxnSpPr>
                <a:cxnSpLocks noChangeShapeType="1"/>
                <a:stCxn id="35" idx="4"/>
                <a:endCxn id="34" idx="3"/>
              </p:cNvCxnSpPr>
              <p:nvPr/>
            </p:nvCxnSpPr>
            <p:spPr bwMode="auto">
              <a:xfrm rot="16200000" flipV="1">
                <a:off x="1152" y="2232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528" y="2556"/>
                <a:ext cx="1615" cy="756"/>
                <a:chOff x="672" y="2556"/>
                <a:chExt cx="1615" cy="756"/>
              </a:xfrm>
            </p:grpSpPr>
            <p:sp>
              <p:nvSpPr>
                <p:cNvPr id="34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35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sp>
              <p:nvSpPr>
                <p:cNvPr id="36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832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3024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chemeClr val="accent1"/>
                      </a:solidFill>
                    </a:rPr>
                    <a:t>clean</a:t>
                  </a:r>
                </a:p>
              </p:txBody>
            </p:sp>
            <p:cxnSp>
              <p:nvCxnSpPr>
                <p:cNvPr id="38" name="AutoShape 38"/>
                <p:cNvCxnSpPr>
                  <a:cxnSpLocks noChangeShapeType="1"/>
                  <a:stCxn id="34" idx="6"/>
                  <a:endCxn id="35" idx="2"/>
                </p:cNvCxnSpPr>
                <p:nvPr/>
              </p:nvCxnSpPr>
              <p:spPr bwMode="auto">
                <a:xfrm>
                  <a:off x="972" y="2700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81400" y="4419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413125" y="1944688"/>
              <a:ext cx="1014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u eats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080125" y="3163888"/>
              <a:ext cx="23018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fork in channel to v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108325" y="3581400"/>
              <a:ext cx="1997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Clean fork received by v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66850" y="3413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892" y="6308725"/>
            <a:ext cx="708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Priority changes only when a clean fork becomes dirty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98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387" y="274638"/>
            <a:ext cx="8572573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latin typeface="Arial" charset="0"/>
              </a:rPr>
              <a:t>Can a philosopher remain hungry for ever?</a:t>
            </a:r>
            <a:endParaRPr lang="en-US" sz="3200" b="1" dirty="0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9275" y="1554162"/>
            <a:ext cx="3108325" cy="2239963"/>
            <a:chOff x="549275" y="1554162"/>
            <a:chExt cx="3108325" cy="2239963"/>
          </a:xfrm>
        </p:grpSpPr>
        <p:sp>
          <p:nvSpPr>
            <p:cNvPr id="50178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50179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50180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50181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50182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50183" name="AutoShape 10"/>
            <p:cNvCxnSpPr>
              <a:cxnSpLocks noChangeShapeType="1"/>
              <a:stCxn id="50178" idx="3"/>
              <a:endCxn id="50179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4" name="AutoShape 11"/>
            <p:cNvCxnSpPr>
              <a:cxnSpLocks noChangeShapeType="1"/>
              <a:stCxn id="50178" idx="5"/>
              <a:endCxn id="50180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5" name="AutoShape 12"/>
            <p:cNvCxnSpPr>
              <a:cxnSpLocks noChangeShapeType="1"/>
              <a:stCxn id="50179" idx="6"/>
              <a:endCxn id="50180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3"/>
            <p:cNvCxnSpPr>
              <a:cxnSpLocks noChangeShapeType="1"/>
              <a:stCxn id="50179" idx="3"/>
              <a:endCxn id="50182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4"/>
            <p:cNvCxnSpPr>
              <a:cxnSpLocks noChangeShapeType="1"/>
              <a:stCxn id="50182" idx="6"/>
              <a:endCxn id="50181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5"/>
            <p:cNvCxnSpPr>
              <a:cxnSpLocks noChangeShapeType="1"/>
              <a:stCxn id="50179" idx="5"/>
              <a:endCxn id="50181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16"/>
            <p:cNvCxnSpPr>
              <a:cxnSpLocks noChangeShapeType="1"/>
              <a:stCxn id="50180" idx="3"/>
              <a:endCxn id="50181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671711" y="1534070"/>
            <a:ext cx="52214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Could a cabal of philosophers eat repeatedly and cause others to starve for ever? For example, could philosopher y remain hungry forever because u, v, w eat repeatedly, one after the other?</a:t>
            </a:r>
          </a:p>
          <a:p>
            <a:endParaRPr lang="en-US" sz="2800" dirty="0"/>
          </a:p>
          <a:p>
            <a:r>
              <a:rPr lang="en-US" sz="2800" dirty="0" smtClean="0"/>
              <a:t>Could hungry philosophers forever hold some, but not all, forks that they need to eat?</a:t>
            </a:r>
          </a:p>
        </p:txBody>
      </p:sp>
    </p:spTree>
    <p:extLst>
      <p:ext uri="{BB962C8B-B14F-4D97-AF65-F5344CB8AC3E}">
        <p14:creationId xmlns:p14="http://schemas.microsoft.com/office/powerpoint/2010/main" val="878402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185057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progress find a variant function f such that for all k: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= k)     leads-to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(</a:t>
            </a:r>
            <a:r>
              <a:rPr lang="en-US" sz="3600" b="1" dirty="0" err="1" smtClean="0">
                <a:solidFill>
                  <a:srgbClr val="FF0000"/>
                </a:solidFill>
              </a:rPr>
              <a:t>v.eating</a:t>
            </a:r>
            <a:r>
              <a:rPr lang="en-US" sz="3600" b="1" dirty="0" smtClean="0">
                <a:solidFill>
                  <a:srgbClr val="FF0000"/>
                </a:solidFill>
              </a:rPr>
              <a:t> or 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&lt; k))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One way to prove this is to show: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-&gt;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(</a:t>
            </a:r>
            <a:r>
              <a:rPr lang="en-US" dirty="0" err="1" smtClean="0">
                <a:solidFill>
                  <a:srgbClr val="000000"/>
                </a:solidFill>
              </a:rPr>
              <a:t>v.eating</a:t>
            </a:r>
            <a:r>
              <a:rPr lang="en-US" dirty="0" smtClean="0">
                <a:solidFill>
                  <a:srgbClr val="000000"/>
                </a:solidFill>
              </a:rPr>
              <a:t> or 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 &lt;= k))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 leads-to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NOT(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</a:t>
            </a:r>
            <a:r>
              <a:rPr lang="en-US" dirty="0" smtClean="0">
                <a:solidFill>
                  <a:srgbClr val="000000"/>
                </a:solidFill>
              </a:rPr>
              <a:t>k)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 challenge is to find a variant function 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9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5248063" cy="3209459"/>
            <a:chOff x="399234" y="1184830"/>
            <a:chExt cx="5248063" cy="3209459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154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T: Thinking</a:t>
              </a:r>
              <a:endParaRPr lang="en-US" sz="24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637665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26009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808832" y="333724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073593" y="238537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637665" y="2837894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0732" y="3121713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14400" y="373144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1948715"/>
              <a:ext cx="1989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fork: red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73547" y="3932624"/>
              <a:ext cx="2200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Clean fork: blue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1948715"/>
              <a:ext cx="1405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2863" y="127783"/>
            <a:ext cx="3333606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Variant Function</a:t>
            </a:r>
          </a:p>
          <a:p>
            <a:r>
              <a:rPr lang="en-US" sz="2400" b="1" dirty="0" smtClean="0"/>
              <a:t>f(s)</a:t>
            </a:r>
            <a:r>
              <a:rPr lang="en-US" sz="2400" b="1" dirty="0"/>
              <a:t> </a:t>
            </a:r>
            <a:r>
              <a:rPr lang="en-US" sz="2400" b="1" dirty="0" smtClean="0"/>
              <a:t>is the directed acyclic </a:t>
            </a:r>
            <a:r>
              <a:rPr lang="en-US" sz="2400" b="1" dirty="0" err="1" smtClean="0"/>
              <a:t>subgraph</a:t>
            </a:r>
            <a:r>
              <a:rPr lang="en-US" sz="2400" b="1" dirty="0" smtClean="0"/>
              <a:t> of vertices with paths to 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00" y="3565390"/>
            <a:ext cx="87353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 Priority Graph. </a:t>
            </a:r>
            <a:endParaRPr lang="en-US" sz="2400" b="1" dirty="0"/>
          </a:p>
          <a:p>
            <a:r>
              <a:rPr lang="en-US" sz="2400" dirty="0" smtClean="0"/>
              <a:t>Forks located at vertices; blue for clean; red for dirty.</a:t>
            </a:r>
          </a:p>
          <a:p>
            <a:endParaRPr lang="en-US" sz="2400" dirty="0" smtClean="0"/>
          </a:p>
          <a:p>
            <a:r>
              <a:rPr lang="en-US" sz="2400" dirty="0" smtClean="0"/>
              <a:t>Variant function to prove that v will eat eventually is: (</a:t>
            </a:r>
            <a:r>
              <a:rPr lang="en-US" sz="2400" dirty="0" err="1" smtClean="0"/>
              <a:t>nT</a:t>
            </a:r>
            <a:r>
              <a:rPr lang="en-US" sz="2400" dirty="0" smtClean="0"/>
              <a:t>, </a:t>
            </a:r>
            <a:r>
              <a:rPr lang="en-US" sz="2400" dirty="0" err="1" smtClean="0"/>
              <a:t>nH</a:t>
            </a:r>
            <a:r>
              <a:rPr lang="en-US" sz="2400" dirty="0" smtClean="0"/>
              <a:t>), the number of thinking and hungry philosophers with paths to v.</a:t>
            </a:r>
          </a:p>
          <a:p>
            <a:endParaRPr lang="en-US" sz="2400" dirty="0"/>
          </a:p>
          <a:p>
            <a:r>
              <a:rPr lang="en-US" sz="2400" dirty="0" err="1" smtClean="0"/>
              <a:t>nT</a:t>
            </a:r>
            <a:r>
              <a:rPr lang="en-US" sz="2400" dirty="0" smtClean="0"/>
              <a:t> = 1 because of vertex u</a:t>
            </a:r>
          </a:p>
          <a:p>
            <a:r>
              <a:rPr lang="en-US" sz="2400" dirty="0" err="1" smtClean="0"/>
              <a:t>nH</a:t>
            </a:r>
            <a:r>
              <a:rPr lang="en-US" sz="2400" dirty="0" smtClean="0"/>
              <a:t> = 3 because of vertices w, x, 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1980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3634791" cy="3070960"/>
            <a:chOff x="399234" y="1184830"/>
            <a:chExt cx="3634791" cy="3070960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174295" y="127784"/>
            <a:ext cx="4026317" cy="307096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4699363" y="140038"/>
            <a:ext cx="4026317" cy="3058707"/>
            <a:chOff x="4699363" y="140038"/>
            <a:chExt cx="4026317" cy="3058707"/>
          </a:xfrm>
        </p:grpSpPr>
        <p:sp>
          <p:nvSpPr>
            <p:cNvPr id="38" name="Oval 5"/>
            <p:cNvSpPr>
              <a:spLocks noChangeAspect="1" noChangeArrowheads="1"/>
            </p:cNvSpPr>
            <p:nvPr/>
          </p:nvSpPr>
          <p:spPr bwMode="auto">
            <a:xfrm>
              <a:off x="6658547" y="5093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39" name="Oval 6"/>
            <p:cNvSpPr>
              <a:spLocks noChangeAspect="1" noChangeArrowheads="1"/>
            </p:cNvSpPr>
            <p:nvPr/>
          </p:nvSpPr>
          <p:spPr bwMode="auto">
            <a:xfrm>
              <a:off x="57743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y</a:t>
              </a:r>
            </a:p>
          </p:txBody>
        </p:sp>
        <p:sp>
          <p:nvSpPr>
            <p:cNvPr id="40" name="Oval 7"/>
            <p:cNvSpPr>
              <a:spLocks noChangeAspect="1" noChangeArrowheads="1"/>
            </p:cNvSpPr>
            <p:nvPr/>
          </p:nvSpPr>
          <p:spPr bwMode="auto">
            <a:xfrm>
              <a:off x="7603109" y="142377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41" name="Oval 8"/>
            <p:cNvSpPr>
              <a:spLocks noChangeAspect="1" noChangeArrowheads="1"/>
            </p:cNvSpPr>
            <p:nvPr/>
          </p:nvSpPr>
          <p:spPr bwMode="auto">
            <a:xfrm>
              <a:off x="6658547" y="238420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 dirty="0"/>
                <a:t>v</a:t>
              </a:r>
            </a:p>
          </p:txBody>
        </p:sp>
        <p:cxnSp>
          <p:nvCxnSpPr>
            <p:cNvPr id="43" name="AutoShape 10"/>
            <p:cNvCxnSpPr>
              <a:cxnSpLocks noChangeShapeType="1"/>
              <a:stCxn id="38" idx="3"/>
              <a:endCxn id="39" idx="7"/>
            </p:cNvCxnSpPr>
            <p:nvPr/>
          </p:nvCxnSpPr>
          <p:spPr bwMode="auto">
            <a:xfrm flipH="1">
              <a:off x="6085459" y="820520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11"/>
            <p:cNvCxnSpPr>
              <a:cxnSpLocks noChangeShapeType="1"/>
              <a:stCxn id="38" idx="5"/>
              <a:endCxn id="40" idx="1"/>
            </p:cNvCxnSpPr>
            <p:nvPr/>
          </p:nvCxnSpPr>
          <p:spPr bwMode="auto">
            <a:xfrm>
              <a:off x="6969697" y="82052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2"/>
            <p:cNvCxnSpPr>
              <a:cxnSpLocks noChangeShapeType="1"/>
              <a:stCxn id="39" idx="6"/>
              <a:endCxn id="40" idx="2"/>
            </p:cNvCxnSpPr>
            <p:nvPr/>
          </p:nvCxnSpPr>
          <p:spPr bwMode="auto">
            <a:xfrm>
              <a:off x="6139434" y="1606333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15"/>
            <p:cNvCxnSpPr>
              <a:cxnSpLocks noChangeShapeType="1"/>
              <a:stCxn id="39" idx="5"/>
              <a:endCxn id="41" idx="1"/>
            </p:cNvCxnSpPr>
            <p:nvPr/>
          </p:nvCxnSpPr>
          <p:spPr bwMode="auto">
            <a:xfrm>
              <a:off x="6085459" y="1734920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16"/>
            <p:cNvCxnSpPr>
              <a:cxnSpLocks noChangeShapeType="1"/>
              <a:stCxn id="40" idx="3"/>
              <a:endCxn id="41" idx="7"/>
            </p:cNvCxnSpPr>
            <p:nvPr/>
          </p:nvCxnSpPr>
          <p:spPr bwMode="auto">
            <a:xfrm flipH="1">
              <a:off x="6969697" y="173492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TextBox 50"/>
            <p:cNvSpPr txBox="1"/>
            <p:nvPr/>
          </p:nvSpPr>
          <p:spPr>
            <a:xfrm>
              <a:off x="5389276" y="1365588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968234" y="142377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6956544" y="14003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29223" y="2454483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699363" y="140039"/>
              <a:ext cx="4026317" cy="3058706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Oval 5"/>
          <p:cNvSpPr>
            <a:spLocks noChangeAspect="1" noChangeArrowheads="1"/>
          </p:cNvSpPr>
          <p:nvPr/>
        </p:nvSpPr>
        <p:spPr bwMode="auto">
          <a:xfrm>
            <a:off x="6667753" y="39085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u</a:t>
            </a:r>
          </a:p>
        </p:txBody>
      </p:sp>
      <p:sp>
        <p:nvSpPr>
          <p:cNvPr id="61" name="Oval 7"/>
          <p:cNvSpPr>
            <a:spLocks noChangeAspect="1" noChangeArrowheads="1"/>
          </p:cNvSpPr>
          <p:nvPr/>
        </p:nvSpPr>
        <p:spPr bwMode="auto">
          <a:xfrm>
            <a:off x="7612315" y="48229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/>
              <a:t>w</a:t>
            </a:r>
          </a:p>
        </p:txBody>
      </p:sp>
      <p:sp>
        <p:nvSpPr>
          <p:cNvPr id="62" name="Oval 8"/>
          <p:cNvSpPr>
            <a:spLocks noChangeAspect="1" noChangeArrowheads="1"/>
          </p:cNvSpPr>
          <p:nvPr/>
        </p:nvSpPr>
        <p:spPr bwMode="auto">
          <a:xfrm>
            <a:off x="6667753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</a:p>
        </p:txBody>
      </p:sp>
      <p:cxnSp>
        <p:nvCxnSpPr>
          <p:cNvPr id="64" name="AutoShape 11"/>
          <p:cNvCxnSpPr>
            <a:cxnSpLocks noChangeShapeType="1"/>
            <a:stCxn id="59" idx="5"/>
            <a:endCxn id="61" idx="1"/>
          </p:cNvCxnSpPr>
          <p:nvPr/>
        </p:nvCxnSpPr>
        <p:spPr bwMode="auto">
          <a:xfrm>
            <a:off x="6978903" y="4219737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AutoShape 16"/>
          <p:cNvCxnSpPr>
            <a:cxnSpLocks noChangeShapeType="1"/>
            <a:stCxn id="61" idx="3"/>
            <a:endCxn id="62" idx="7"/>
          </p:cNvCxnSpPr>
          <p:nvPr/>
        </p:nvCxnSpPr>
        <p:spPr bwMode="auto">
          <a:xfrm flipH="1">
            <a:off x="6978903" y="5134137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7977440" y="4822987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6965750" y="353925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7038429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4708569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8"/>
          <p:cNvSpPr>
            <a:spLocks noChangeAspect="1" noChangeArrowheads="1"/>
          </p:cNvSpPr>
          <p:nvPr/>
        </p:nvSpPr>
        <p:spPr bwMode="auto">
          <a:xfrm>
            <a:off x="2143984" y="578342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dirty="0"/>
              <a:t>v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514660" y="5853700"/>
            <a:ext cx="376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184800" y="3539256"/>
            <a:ext cx="4026317" cy="30587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Arrow 82"/>
          <p:cNvSpPr/>
          <p:nvPr/>
        </p:nvSpPr>
        <p:spPr>
          <a:xfrm>
            <a:off x="4026318" y="1388547"/>
            <a:ext cx="978408" cy="496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Arrow 83"/>
          <p:cNvSpPr/>
          <p:nvPr/>
        </p:nvSpPr>
        <p:spPr>
          <a:xfrm>
            <a:off x="4026318" y="4822987"/>
            <a:ext cx="978408" cy="484632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Down Arrow 84"/>
          <p:cNvSpPr/>
          <p:nvPr/>
        </p:nvSpPr>
        <p:spPr>
          <a:xfrm>
            <a:off x="5774309" y="2916148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4026318" y="1125563"/>
            <a:ext cx="74968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X eats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6258815" y="3163589"/>
            <a:ext cx="74236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Y eats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4026318" y="4453655"/>
            <a:ext cx="83869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W eats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2844201" y="2795786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</a:t>
            </a:r>
            <a:r>
              <a:rPr lang="en-US" dirty="0"/>
              <a:t>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21859" y="2829411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2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7414854" y="6207345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1, 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2844201" y="6228630"/>
            <a:ext cx="1356411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nT</a:t>
            </a:r>
            <a:r>
              <a:rPr lang="en-US" dirty="0" smtClean="0"/>
              <a:t>, </a:t>
            </a:r>
            <a:r>
              <a:rPr lang="en-US" dirty="0" err="1" smtClean="0"/>
              <a:t>nH</a:t>
            </a:r>
            <a:r>
              <a:rPr lang="en-US" dirty="0" smtClean="0"/>
              <a:t> = 0,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5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226849"/>
            <a:ext cx="8462963" cy="65012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 smtClean="0"/>
              <a:t>Key ideas of this module</a:t>
            </a:r>
            <a:endParaRPr lang="en-US" sz="36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Conflict resolution in distributed systems</a:t>
            </a:r>
            <a:r>
              <a:rPr lang="en-US" sz="3600" dirty="0" smtClean="0"/>
              <a:t>. Distributed Dining Philosophers: An example of mutual exclusion.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Key idea: Winner of a conflict eventually gets lower priority than all agents with which it competes.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 smtClean="0">
                <a:solidFill>
                  <a:srgbClr val="FF0000"/>
                </a:solidFill>
              </a:rPr>
              <a:t>Tokens</a:t>
            </a:r>
            <a:r>
              <a:rPr lang="en-US" sz="3600" dirty="0" smtClean="0">
                <a:solidFill>
                  <a:srgbClr val="FF0000"/>
                </a:solidFill>
              </a:rPr>
              <a:t>. </a:t>
            </a:r>
            <a:r>
              <a:rPr lang="en-US" sz="3600" dirty="0" smtClean="0"/>
              <a:t>An agent that holds a token that is not created or destroyed knows that other agents don’t hold the token.</a:t>
            </a:r>
          </a:p>
        </p:txBody>
      </p:sp>
    </p:spTree>
    <p:extLst>
      <p:ext uri="{BB962C8B-B14F-4D97-AF65-F5344CB8AC3E}">
        <p14:creationId xmlns:p14="http://schemas.microsoft.com/office/powerpoint/2010/main" val="25352429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The key question</a:t>
            </a:r>
            <a:r>
              <a:rPr lang="en-US" sz="2800" dirty="0">
                <a:latin typeface="Arial" charset="0"/>
              </a:rPr>
              <a:t>: What does a hungry philosopher 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If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 is clean then u holds the fork: it has priority; if the fork is dirty then u sends the (cleaned) fork to v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What does an eating philosopher u do when it gets a request for fork(</a:t>
            </a:r>
            <a:r>
              <a:rPr lang="en-US" sz="2800" dirty="0" err="1" smtClean="0">
                <a:latin typeface="Arial" charset="0"/>
              </a:rPr>
              <a:t>u,v</a:t>
            </a:r>
            <a:r>
              <a:rPr lang="en-US" sz="2800" dirty="0" smtClean="0">
                <a:latin typeface="Arial" charset="0"/>
              </a:rPr>
              <a:t>)?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Yields the fork when eating completes.</a:t>
            </a:r>
            <a:endParaRPr lang="en-US" sz="2800" dirty="0">
              <a:latin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What </a:t>
            </a:r>
            <a:r>
              <a:rPr lang="en-US" sz="2800" dirty="0">
                <a:latin typeface="Arial" charset="0"/>
              </a:rPr>
              <a:t>does a </a:t>
            </a:r>
            <a:r>
              <a:rPr lang="en-US" sz="2800" dirty="0" smtClean="0">
                <a:latin typeface="Arial" charset="0"/>
              </a:rPr>
              <a:t>thinking philosopher </a:t>
            </a:r>
            <a:r>
              <a:rPr lang="en-US" sz="2800" dirty="0">
                <a:latin typeface="Arial" charset="0"/>
              </a:rPr>
              <a:t>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Thinking philosophers must yield forks because thinking philosophers may think forever, and must not hold forks forever.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So, we must establish the following property: </a:t>
            </a:r>
            <a:r>
              <a:rPr lang="en-US" sz="2800" b="1" dirty="0" smtClean="0">
                <a:latin typeface="Arial" charset="0"/>
              </a:rPr>
              <a:t>Always: thinking philosophers do not hold clean forks. (They may hold dirty forks.)</a:t>
            </a: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 for </a:t>
            </a:r>
            <a:r>
              <a:rPr lang="en-US" sz="2800" b="1" dirty="0" err="1">
                <a:latin typeface="Arial" charset="0"/>
              </a:rPr>
              <a:t>M</a:t>
            </a:r>
            <a:r>
              <a:rPr lang="en-US" sz="2800" b="1" dirty="0" err="1" smtClean="0">
                <a:latin typeface="Arial" charset="0"/>
              </a:rPr>
              <a:t>utex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 all states reachable from initial states: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Exactly one fork shared by neighboring philosophers.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Thinking philosopher does not hold clean forks. (It may hold dirty forks.)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Eating philosopher holds all forks incident on it, and all these forks are dirty.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 clean fork is either held by a hungry philosopher or is in a channel to a hungry philosopher.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5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Proposal for an algorithm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 eating philosopher that gets a request for a fork sends the fork when it finishes eating. If it does not get a request for a fork then when it transits to thinking it continues to hold on to the (dirty)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thinking philosopher that gets a request for a fork sends the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that gets a request for a fork sends the fork if the fork is dirty. It holds on to the fork if the fork is clean.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transits to eating if it holds all forks and it does not have a request for a fork which is dirty.</a:t>
            </a:r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the algorithm correct? Safety: obvious. Progress? Not clear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4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Oval 3"/>
          <p:cNvSpPr>
            <a:spLocks noChangeAspect="1" noChangeArrowheads="1"/>
          </p:cNvSpPr>
          <p:nvPr/>
        </p:nvSpPr>
        <p:spPr bwMode="auto">
          <a:xfrm>
            <a:off x="762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spect="1" noChangeArrowheads="1"/>
          </p:cNvSpPr>
          <p:nvPr/>
        </p:nvSpPr>
        <p:spPr bwMode="auto">
          <a:xfrm>
            <a:off x="1676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spect="1" noChangeArrowheads="1"/>
          </p:cNvSpPr>
          <p:nvPr/>
        </p:nvSpPr>
        <p:spPr bwMode="auto">
          <a:xfrm>
            <a:off x="25908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7239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6248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49" name="AutoShape 8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1036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AutoShape 9"/>
          <p:cNvCxnSpPr>
            <a:cxnSpLocks noChangeShapeType="1"/>
            <a:stCxn id="61445" idx="6"/>
          </p:cNvCxnSpPr>
          <p:nvPr/>
        </p:nvCxnSpPr>
        <p:spPr bwMode="auto">
          <a:xfrm>
            <a:off x="19510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AutoShape 10"/>
          <p:cNvCxnSpPr>
            <a:cxnSpLocks noChangeShapeType="1"/>
            <a:stCxn id="61446" idx="6"/>
          </p:cNvCxnSpPr>
          <p:nvPr/>
        </p:nvCxnSpPr>
        <p:spPr bwMode="auto">
          <a:xfrm>
            <a:off x="28654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1"/>
          <p:cNvCxnSpPr>
            <a:cxnSpLocks noChangeShapeType="1"/>
            <a:endCxn id="61448" idx="2"/>
          </p:cNvCxnSpPr>
          <p:nvPr/>
        </p:nvCxnSpPr>
        <p:spPr bwMode="auto">
          <a:xfrm>
            <a:off x="5943600" y="3429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2"/>
          <p:cNvCxnSpPr>
            <a:cxnSpLocks noChangeShapeType="1"/>
            <a:stCxn id="61448" idx="6"/>
            <a:endCxn id="61447" idx="2"/>
          </p:cNvCxnSpPr>
          <p:nvPr/>
        </p:nvCxnSpPr>
        <p:spPr bwMode="auto">
          <a:xfrm>
            <a:off x="6523038" y="3429000"/>
            <a:ext cx="715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61447" idx="6"/>
          </p:cNvCxnSpPr>
          <p:nvPr/>
        </p:nvCxnSpPr>
        <p:spPr bwMode="auto">
          <a:xfrm>
            <a:off x="7513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2270125" y="4002088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9</a:t>
            </a:r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35052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6"/>
          <p:cNvSpPr>
            <a:spLocks noChangeAspect="1" noChangeArrowheads="1"/>
          </p:cNvSpPr>
          <p:nvPr/>
        </p:nvSpPr>
        <p:spPr bwMode="auto">
          <a:xfrm>
            <a:off x="4433888" y="3290888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7"/>
          <p:cNvSpPr>
            <a:spLocks noChangeAspect="1" noChangeArrowheads="1"/>
          </p:cNvSpPr>
          <p:nvPr/>
        </p:nvSpPr>
        <p:spPr bwMode="auto">
          <a:xfrm>
            <a:off x="5334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59" name="AutoShape 18"/>
          <p:cNvCxnSpPr>
            <a:cxnSpLocks noChangeShapeType="1"/>
            <a:endCxn id="61457" idx="2"/>
          </p:cNvCxnSpPr>
          <p:nvPr/>
        </p:nvCxnSpPr>
        <p:spPr bwMode="auto">
          <a:xfrm>
            <a:off x="3810000" y="3429000"/>
            <a:ext cx="623888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61460" name="AutoShape 19"/>
          <p:cNvCxnSpPr>
            <a:cxnSpLocks noChangeShapeType="1"/>
            <a:stCxn id="61456" idx="6"/>
            <a:endCxn id="61457" idx="2"/>
          </p:cNvCxnSpPr>
          <p:nvPr/>
        </p:nvCxnSpPr>
        <p:spPr bwMode="auto">
          <a:xfrm>
            <a:off x="3779838" y="3429000"/>
            <a:ext cx="6540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0"/>
          <p:cNvCxnSpPr>
            <a:cxnSpLocks noChangeShapeType="1"/>
            <a:stCxn id="61457" idx="6"/>
          </p:cNvCxnSpPr>
          <p:nvPr/>
        </p:nvCxnSpPr>
        <p:spPr bwMode="auto">
          <a:xfrm>
            <a:off x="47085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32766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8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4162425" y="41148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7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5105400" y="50292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6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5943600" y="39624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5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9342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4</a:t>
            </a:r>
          </a:p>
        </p:txBody>
      </p:sp>
      <p:sp>
        <p:nvSpPr>
          <p:cNvPr id="61467" name="Oval 26"/>
          <p:cNvSpPr>
            <a:spLocks noChangeAspect="1" noChangeArrowheads="1"/>
          </p:cNvSpPr>
          <p:nvPr/>
        </p:nvSpPr>
        <p:spPr bwMode="auto">
          <a:xfrm>
            <a:off x="81407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7425294" y="4035649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f(s) = 3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274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29"/>
          <p:cNvSpPr>
            <a:spLocks noChangeShapeType="1"/>
          </p:cNvSpPr>
          <p:nvPr/>
        </p:nvSpPr>
        <p:spPr bwMode="auto">
          <a:xfrm flipV="1">
            <a:off x="3657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 flipV="1">
            <a:off x="4572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 flipV="1">
            <a:off x="54864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2"/>
          <p:cNvSpPr>
            <a:spLocks noChangeShapeType="1"/>
          </p:cNvSpPr>
          <p:nvPr/>
        </p:nvSpPr>
        <p:spPr bwMode="auto">
          <a:xfrm flipV="1">
            <a:off x="6400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3"/>
          <p:cNvSpPr>
            <a:spLocks noChangeShapeType="1"/>
          </p:cNvSpPr>
          <p:nvPr/>
        </p:nvSpPr>
        <p:spPr bwMode="auto">
          <a:xfrm flipV="1">
            <a:off x="73152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 flipV="1">
            <a:off x="82931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35"/>
          <p:cNvSpPr txBox="1">
            <a:spLocks noChangeArrowheads="1"/>
          </p:cNvSpPr>
          <p:nvPr/>
        </p:nvSpPr>
        <p:spPr bwMode="auto">
          <a:xfrm>
            <a:off x="1524000" y="49530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10</a:t>
            </a:r>
          </a:p>
        </p:txBody>
      </p:sp>
      <p:sp>
        <p:nvSpPr>
          <p:cNvPr id="61477" name="Text Box 36"/>
          <p:cNvSpPr txBox="1">
            <a:spLocks noChangeArrowheads="1"/>
          </p:cNvSpPr>
          <p:nvPr/>
        </p:nvSpPr>
        <p:spPr bwMode="auto">
          <a:xfrm>
            <a:off x="533400" y="4114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11</a:t>
            </a:r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 flipV="1">
            <a:off x="18288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38"/>
          <p:cNvSpPr>
            <a:spLocks noChangeShapeType="1"/>
          </p:cNvSpPr>
          <p:nvPr/>
        </p:nvSpPr>
        <p:spPr bwMode="auto">
          <a:xfrm flipV="1">
            <a:off x="83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152400" y="2895600"/>
            <a:ext cx="86106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228600" y="2209800"/>
            <a:ext cx="8534400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Goal state</a:t>
            </a:r>
            <a:endParaRPr lang="en-US" sz="2400" b="1" dirty="0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914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1752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2743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3657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64008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5486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4608513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7391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82931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Freeform 52"/>
          <p:cNvSpPr>
            <a:spLocks/>
          </p:cNvSpPr>
          <p:nvPr/>
        </p:nvSpPr>
        <p:spPr bwMode="auto">
          <a:xfrm>
            <a:off x="990600" y="3048000"/>
            <a:ext cx="1676400" cy="228600"/>
          </a:xfrm>
          <a:custGeom>
            <a:avLst/>
            <a:gdLst>
              <a:gd name="T0" fmla="*/ 0 w 1056"/>
              <a:gd name="T1" fmla="*/ 2147483647 h 144"/>
              <a:gd name="T2" fmla="*/ 2147483647 w 1056"/>
              <a:gd name="T3" fmla="*/ 0 h 144"/>
              <a:gd name="T4" fmla="*/ 2147483647 w 1056"/>
              <a:gd name="T5" fmla="*/ 2147483647 h 144"/>
              <a:gd name="T6" fmla="*/ 0 60000 65536"/>
              <a:gd name="T7" fmla="*/ 0 60000 65536"/>
              <a:gd name="T8" fmla="*/ 0 60000 65536"/>
              <a:gd name="T9" fmla="*/ 0 w 1056"/>
              <a:gd name="T10" fmla="*/ 0 h 144"/>
              <a:gd name="T11" fmla="*/ 1056 w 10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44">
                <a:moveTo>
                  <a:pt x="0" y="144"/>
                </a:moveTo>
                <a:cubicBezTo>
                  <a:pt x="176" y="72"/>
                  <a:pt x="352" y="0"/>
                  <a:pt x="528" y="0"/>
                </a:cubicBezTo>
                <a:cubicBezTo>
                  <a:pt x="704" y="0"/>
                  <a:pt x="880" y="72"/>
                  <a:pt x="10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Freeform 53"/>
          <p:cNvSpPr>
            <a:spLocks/>
          </p:cNvSpPr>
          <p:nvPr/>
        </p:nvSpPr>
        <p:spPr bwMode="auto">
          <a:xfrm>
            <a:off x="1905000" y="3111500"/>
            <a:ext cx="3505200" cy="241300"/>
          </a:xfrm>
          <a:custGeom>
            <a:avLst/>
            <a:gdLst>
              <a:gd name="T0" fmla="*/ 0 w 2208"/>
              <a:gd name="T1" fmla="*/ 2147483647 h 152"/>
              <a:gd name="T2" fmla="*/ 2147483647 w 2208"/>
              <a:gd name="T3" fmla="*/ 2147483647 h 152"/>
              <a:gd name="T4" fmla="*/ 2147483647 w 2208"/>
              <a:gd name="T5" fmla="*/ 2147483647 h 152"/>
              <a:gd name="T6" fmla="*/ 0 60000 65536"/>
              <a:gd name="T7" fmla="*/ 0 60000 65536"/>
              <a:gd name="T8" fmla="*/ 0 60000 65536"/>
              <a:gd name="T9" fmla="*/ 0 w 2208"/>
              <a:gd name="T10" fmla="*/ 0 h 152"/>
              <a:gd name="T11" fmla="*/ 2208 w 2208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152">
                <a:moveTo>
                  <a:pt x="0" y="152"/>
                </a:moveTo>
                <a:cubicBezTo>
                  <a:pt x="320" y="84"/>
                  <a:pt x="640" y="16"/>
                  <a:pt x="1008" y="8"/>
                </a:cubicBezTo>
                <a:cubicBezTo>
                  <a:pt x="1376" y="0"/>
                  <a:pt x="1792" y="52"/>
                  <a:pt x="220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Freeform 54"/>
          <p:cNvSpPr>
            <a:spLocks/>
          </p:cNvSpPr>
          <p:nvPr/>
        </p:nvSpPr>
        <p:spPr bwMode="auto">
          <a:xfrm>
            <a:off x="4572000" y="3035300"/>
            <a:ext cx="3505200" cy="317500"/>
          </a:xfrm>
          <a:custGeom>
            <a:avLst/>
            <a:gdLst>
              <a:gd name="T0" fmla="*/ 0 w 2208"/>
              <a:gd name="T1" fmla="*/ 2147483647 h 200"/>
              <a:gd name="T2" fmla="*/ 2147483647 w 2208"/>
              <a:gd name="T3" fmla="*/ 2147483647 h 200"/>
              <a:gd name="T4" fmla="*/ 2147483647 w 2208"/>
              <a:gd name="T5" fmla="*/ 2147483647 h 200"/>
              <a:gd name="T6" fmla="*/ 0 60000 65536"/>
              <a:gd name="T7" fmla="*/ 0 60000 65536"/>
              <a:gd name="T8" fmla="*/ 0 60000 65536"/>
              <a:gd name="T9" fmla="*/ 0 w 2208"/>
              <a:gd name="T10" fmla="*/ 0 h 200"/>
              <a:gd name="T11" fmla="*/ 2208 w 220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00">
                <a:moveTo>
                  <a:pt x="0" y="152"/>
                </a:moveTo>
                <a:cubicBezTo>
                  <a:pt x="392" y="76"/>
                  <a:pt x="784" y="0"/>
                  <a:pt x="1152" y="8"/>
                </a:cubicBezTo>
                <a:cubicBezTo>
                  <a:pt x="1520" y="16"/>
                  <a:pt x="1864" y="108"/>
                  <a:pt x="2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95" name="AutoShape 55"/>
          <p:cNvCxnSpPr>
            <a:cxnSpLocks noChangeShapeType="1"/>
          </p:cNvCxnSpPr>
          <p:nvPr/>
        </p:nvCxnSpPr>
        <p:spPr bwMode="auto">
          <a:xfrm>
            <a:off x="56229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02700" y="5855051"/>
            <a:ext cx="308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is the variant function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43088" y="5410201"/>
            <a:ext cx="102312" cy="44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5119" y="2670984"/>
            <a:ext cx="30977" cy="3323473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514" y="6022414"/>
            <a:ext cx="177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ower bound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6149" y="327395"/>
            <a:ext cx="90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pictorial idea of the progress proof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6494" y="5485719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1447" idx="2"/>
          </p:cNvCxnSpPr>
          <p:nvPr/>
        </p:nvCxnSpPr>
        <p:spPr>
          <a:xfrm flipV="1">
            <a:off x="6523038" y="3428207"/>
            <a:ext cx="715962" cy="198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53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696"/>
            <a:ext cx="8229600" cy="172748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OS State is a Reflection of its Client State</a:t>
            </a:r>
            <a:br>
              <a:rPr lang="en-US" sz="2800" b="1" dirty="0" smtClean="0">
                <a:latin typeface="Arial" charset="0"/>
              </a:rPr>
            </a:b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800096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800096"/>
            <a:ext cx="0" cy="13066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847243" y="4830384"/>
            <a:ext cx="18726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OS Thinking</a:t>
            </a:r>
            <a:endParaRPr lang="en-US" dirty="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790696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8668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800095"/>
            <a:ext cx="0" cy="130669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1325" y="524789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</a:t>
            </a:r>
            <a:r>
              <a:rPr lang="en-US" sz="2000" dirty="0" smtClean="0">
                <a:solidFill>
                  <a:srgbClr val="0000CC"/>
                </a:solidFill>
              </a:rPr>
              <a:t>olds resource token but not request token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95525" y="5119459"/>
            <a:ext cx="1768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receives </a:t>
            </a:r>
            <a:r>
              <a:rPr lang="en-US" sz="1800" dirty="0" smtClean="0"/>
              <a:t>request token </a:t>
            </a:r>
            <a:r>
              <a:rPr lang="en-US" sz="1800" dirty="0" smtClean="0"/>
              <a:t>from client</a:t>
            </a:r>
            <a:endParaRPr lang="en-US" sz="1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029200" y="5106785"/>
            <a:ext cx="1905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sends</a:t>
            </a:r>
            <a:r>
              <a:rPr lang="en-US" sz="1800" dirty="0" smtClean="0"/>
              <a:t> </a:t>
            </a:r>
            <a:r>
              <a:rPr lang="en-US" sz="1800" dirty="0"/>
              <a:t>resource and request tokens </a:t>
            </a:r>
            <a:r>
              <a:rPr lang="en-US" sz="1800" dirty="0" smtClean="0"/>
              <a:t>to client</a:t>
            </a:r>
            <a:endParaRPr lang="en-US" sz="1800" dirty="0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934200" y="524789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Does not hold </a:t>
            </a:r>
            <a:r>
              <a:rPr lang="en-US" sz="2000" dirty="0">
                <a:solidFill>
                  <a:srgbClr val="0000CC"/>
                </a:solidFill>
              </a:rPr>
              <a:t>request </a:t>
            </a:r>
            <a:r>
              <a:rPr lang="en-US" sz="2000" dirty="0" smtClean="0">
                <a:solidFill>
                  <a:srgbClr val="0000CC"/>
                </a:solidFill>
              </a:rPr>
              <a:t>or </a:t>
            </a:r>
            <a:r>
              <a:rPr lang="en-US" sz="2000" dirty="0" smtClean="0">
                <a:solidFill>
                  <a:srgbClr val="0000CC"/>
                </a:solidFill>
              </a:rPr>
              <a:t>resource </a:t>
            </a:r>
            <a:r>
              <a:rPr lang="en-US" sz="2000" dirty="0">
                <a:solidFill>
                  <a:srgbClr val="0000CC"/>
                </a:solidFill>
              </a:rPr>
              <a:t>token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00400" y="2026678"/>
            <a:ext cx="323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Returns resource </a:t>
            </a:r>
            <a:r>
              <a:rPr lang="en-US" sz="1800" dirty="0" smtClean="0"/>
              <a:t>token to OS</a:t>
            </a:r>
            <a:endParaRPr lang="en-US" sz="1800" dirty="0"/>
          </a:p>
        </p:txBody>
      </p:sp>
      <p:sp>
        <p:nvSpPr>
          <p:cNvPr id="26" name="Oval 21"/>
          <p:cNvSpPr>
            <a:spLocks noChangeAspect="1" noChangeArrowheads="1"/>
          </p:cNvSpPr>
          <p:nvPr/>
        </p:nvSpPr>
        <p:spPr bwMode="auto">
          <a:xfrm>
            <a:off x="1745986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1"/>
          <p:cNvSpPr>
            <a:spLocks noChangeAspect="1" noChangeArrowheads="1"/>
          </p:cNvSpPr>
          <p:nvPr/>
        </p:nvSpPr>
        <p:spPr bwMode="auto">
          <a:xfrm>
            <a:off x="4258734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2"/>
          <p:cNvSpPr>
            <a:spLocks noChangeAspect="1" noChangeArrowheads="1"/>
          </p:cNvSpPr>
          <p:nvPr/>
        </p:nvSpPr>
        <p:spPr bwMode="auto">
          <a:xfrm>
            <a:off x="4664075" y="4231341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3412069" y="6030115"/>
            <a:ext cx="25667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</a:t>
            </a:r>
            <a:r>
              <a:rPr lang="en-US" sz="2000" dirty="0" smtClean="0">
                <a:solidFill>
                  <a:srgbClr val="0000CC"/>
                </a:solidFill>
              </a:rPr>
              <a:t>olds resource but not request token</a:t>
            </a:r>
            <a:endParaRPr lang="en-US" sz="2000" dirty="0">
              <a:solidFill>
                <a:srgbClr val="0000CC"/>
              </a:solidFill>
            </a:endParaRPr>
          </a:p>
        </p:txBody>
      </p:sp>
      <p:cxnSp>
        <p:nvCxnSpPr>
          <p:cNvPr id="3" name="Straight Arrow Connector 2"/>
          <p:cNvCxnSpPr>
            <a:stCxn id="34" idx="0"/>
            <a:endCxn id="36878" idx="2"/>
          </p:cNvCxnSpPr>
          <p:nvPr/>
        </p:nvCxnSpPr>
        <p:spPr>
          <a:xfrm flipH="1" flipV="1">
            <a:off x="4648200" y="5247896"/>
            <a:ext cx="47233" cy="78221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022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</a:t>
            </a:r>
            <a:r>
              <a:rPr lang="en-US" sz="2800" b="1" dirty="0">
                <a:latin typeface="Arial" charset="0"/>
              </a:rPr>
              <a:t> </a:t>
            </a:r>
            <a:r>
              <a:rPr lang="en-US" sz="2800" b="1" dirty="0" smtClean="0">
                <a:latin typeface="Arial" charset="0"/>
              </a:rPr>
              <a:t>for Dining Philosopher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459288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4196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627D25-320F-1E42-8C6B-3319742CE65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368" y="43753"/>
            <a:ext cx="8378106" cy="155198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Undirected graph. Nodes are agents. Edges are bidirectional channels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73732" name="Oval 3"/>
          <p:cNvSpPr>
            <a:spLocks noChangeAspect="1" noChangeArrowheads="1"/>
          </p:cNvSpPr>
          <p:nvPr/>
        </p:nvSpPr>
        <p:spPr bwMode="auto">
          <a:xfrm>
            <a:off x="2145506" y="25382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3733" name="Oval 4"/>
          <p:cNvSpPr>
            <a:spLocks noChangeAspect="1" noChangeArrowheads="1"/>
          </p:cNvSpPr>
          <p:nvPr/>
        </p:nvSpPr>
        <p:spPr bwMode="auto">
          <a:xfrm>
            <a:off x="1261268" y="3452673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3734" name="Oval 5"/>
          <p:cNvSpPr>
            <a:spLocks noChangeAspect="1" noChangeArrowheads="1"/>
          </p:cNvSpPr>
          <p:nvPr/>
        </p:nvSpPr>
        <p:spPr bwMode="auto">
          <a:xfrm>
            <a:off x="3059906" y="34225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3735" name="Oval 6"/>
          <p:cNvSpPr>
            <a:spLocks noChangeAspect="1" noChangeArrowheads="1"/>
          </p:cNvSpPr>
          <p:nvPr/>
        </p:nvSpPr>
        <p:spPr bwMode="auto">
          <a:xfrm>
            <a:off x="2145506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73736" name="Oval 7"/>
          <p:cNvSpPr>
            <a:spLocks noChangeAspect="1" noChangeArrowheads="1"/>
          </p:cNvSpPr>
          <p:nvPr/>
        </p:nvSpPr>
        <p:spPr bwMode="auto">
          <a:xfrm>
            <a:off x="346868" y="4413111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73737" name="AutoShape 8"/>
          <p:cNvCxnSpPr>
            <a:cxnSpLocks noChangeShapeType="1"/>
            <a:stCxn id="73732" idx="3"/>
            <a:endCxn id="73733" idx="7"/>
          </p:cNvCxnSpPr>
          <p:nvPr/>
        </p:nvCxnSpPr>
        <p:spPr bwMode="auto">
          <a:xfrm flipH="1">
            <a:off x="1572418" y="2849423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9"/>
          <p:cNvCxnSpPr>
            <a:cxnSpLocks noChangeShapeType="1"/>
            <a:stCxn id="73732" idx="5"/>
            <a:endCxn id="73734" idx="1"/>
          </p:cNvCxnSpPr>
          <p:nvPr/>
        </p:nvCxnSpPr>
        <p:spPr bwMode="auto">
          <a:xfrm>
            <a:off x="2456656" y="2849423"/>
            <a:ext cx="657225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0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 flipV="1">
            <a:off x="1626393" y="3605073"/>
            <a:ext cx="1433513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1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658018" y="3763823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2"/>
          <p:cNvCxnSpPr>
            <a:cxnSpLocks noChangeShapeType="1"/>
            <a:stCxn id="73736" idx="6"/>
            <a:endCxn id="73735" idx="2"/>
          </p:cNvCxnSpPr>
          <p:nvPr/>
        </p:nvCxnSpPr>
        <p:spPr bwMode="auto">
          <a:xfrm>
            <a:off x="711993" y="4595673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3"/>
          <p:cNvCxnSpPr>
            <a:cxnSpLocks noChangeShapeType="1"/>
            <a:stCxn id="73733" idx="5"/>
            <a:endCxn id="73735" idx="1"/>
          </p:cNvCxnSpPr>
          <p:nvPr/>
        </p:nvCxnSpPr>
        <p:spPr bwMode="auto">
          <a:xfrm>
            <a:off x="1572418" y="3763823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4"/>
          <p:cNvCxnSpPr>
            <a:cxnSpLocks noChangeShapeType="1"/>
            <a:stCxn id="73734" idx="3"/>
            <a:endCxn id="73735" idx="7"/>
          </p:cNvCxnSpPr>
          <p:nvPr/>
        </p:nvCxnSpPr>
        <p:spPr bwMode="auto">
          <a:xfrm flipH="1">
            <a:off x="2456656" y="3733661"/>
            <a:ext cx="6572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004468" y="31478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w</a:t>
            </a:r>
          </a:p>
        </p:txBody>
      </p:sp>
      <p:cxnSp>
        <p:nvCxnSpPr>
          <p:cNvPr id="73745" name="AutoShape 19"/>
          <p:cNvCxnSpPr>
            <a:cxnSpLocks noChangeShapeType="1"/>
            <a:stCxn id="73734" idx="6"/>
            <a:endCxn id="73744" idx="1"/>
          </p:cNvCxnSpPr>
          <p:nvPr/>
        </p:nvCxnSpPr>
        <p:spPr bwMode="auto">
          <a:xfrm>
            <a:off x="3425031" y="3605073"/>
            <a:ext cx="579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20"/>
          <p:cNvSpPr>
            <a:spLocks noChangeArrowheads="1"/>
          </p:cNvSpPr>
          <p:nvPr/>
        </p:nvSpPr>
        <p:spPr bwMode="auto">
          <a:xfrm>
            <a:off x="1870868" y="4976673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y</a:t>
            </a:r>
          </a:p>
        </p:txBody>
      </p:sp>
      <p:cxnSp>
        <p:nvCxnSpPr>
          <p:cNvPr id="73747" name="AutoShape 21"/>
          <p:cNvCxnSpPr>
            <a:cxnSpLocks noChangeShapeType="1"/>
            <a:stCxn id="73735" idx="4"/>
            <a:endCxn id="73746" idx="0"/>
          </p:cNvCxnSpPr>
          <p:nvPr/>
        </p:nvCxnSpPr>
        <p:spPr bwMode="auto">
          <a:xfrm>
            <a:off x="2328068" y="4778236"/>
            <a:ext cx="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Text Box 22"/>
          <p:cNvSpPr txBox="1">
            <a:spLocks noChangeArrowheads="1"/>
          </p:cNvSpPr>
          <p:nvPr/>
        </p:nvSpPr>
        <p:spPr bwMode="auto">
          <a:xfrm>
            <a:off x="2524784" y="2076608"/>
            <a:ext cx="1741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OS </a:t>
            </a:r>
            <a:r>
              <a:rPr lang="en-US" dirty="0" smtClean="0"/>
              <a:t>agent u</a:t>
            </a:r>
            <a:endParaRPr lang="en-US" dirty="0"/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 flipH="1">
            <a:off x="2524783" y="2501761"/>
            <a:ext cx="900247" cy="2651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775868" y="4595673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agents w and y.</a:t>
            </a:r>
            <a:endParaRPr lang="en-US" dirty="0"/>
          </a:p>
        </p:txBody>
      </p:sp>
      <p:cxnSp>
        <p:nvCxnSpPr>
          <p:cNvPr id="3" name="Straight Arrow Connector 2"/>
          <p:cNvCxnSpPr>
            <a:stCxn id="22" idx="1"/>
          </p:cNvCxnSpPr>
          <p:nvPr/>
        </p:nvCxnSpPr>
        <p:spPr>
          <a:xfrm flipH="1" flipV="1">
            <a:off x="2785268" y="4062273"/>
            <a:ext cx="990600" cy="11335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5076332" y="2076608"/>
            <a:ext cx="3843831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Message passing channel, in both directions between </a:t>
            </a:r>
            <a:r>
              <a:rPr lang="en-US" dirty="0" err="1" smtClean="0"/>
              <a:t>os</a:t>
            </a:r>
            <a:r>
              <a:rPr lang="en-US" dirty="0" smtClean="0"/>
              <a:t> and client agents.</a:t>
            </a:r>
            <a:endParaRPr lang="en-US" dirty="0"/>
          </a:p>
        </p:txBody>
      </p:sp>
      <p:cxnSp>
        <p:nvCxnSpPr>
          <p:cNvPr id="5" name="Straight Arrow Connector 4"/>
          <p:cNvCxnSpPr>
            <a:stCxn id="25" idx="1"/>
          </p:cNvCxnSpPr>
          <p:nvPr/>
        </p:nvCxnSpPr>
        <p:spPr>
          <a:xfrm flipH="1">
            <a:off x="3665537" y="2676772"/>
            <a:ext cx="1410795" cy="92830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4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3F519-7847-3D4A-980B-84E3D87545FE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7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>
                <a:latin typeface="Arial" charset="0"/>
              </a:rPr>
              <a:t>Safety property: </a:t>
            </a:r>
            <a:br>
              <a:rPr lang="en-US" sz="3200" b="1" dirty="0" smtClean="0">
                <a:latin typeface="Arial" charset="0"/>
              </a:rPr>
            </a:br>
            <a:r>
              <a:rPr lang="en-US" sz="3200" b="1" dirty="0" smtClean="0">
                <a:latin typeface="Arial" charset="0"/>
              </a:rPr>
              <a:t>Always neighbors aren’t eating</a:t>
            </a:r>
            <a:endParaRPr lang="en-US" sz="3200" b="1" dirty="0">
              <a:latin typeface="Arial" charset="0"/>
            </a:endParaRPr>
          </a:p>
        </p:txBody>
      </p:sp>
      <p:sp>
        <p:nvSpPr>
          <p:cNvPr id="38915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3" name="AutoShape 11"/>
          <p:cNvCxnSpPr>
            <a:cxnSpLocks noChangeShapeType="1"/>
            <a:stCxn id="38920" idx="4"/>
            <a:endCxn id="38915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/>
          <p:cNvCxnSpPr>
            <a:cxnSpLocks noChangeShapeType="1"/>
            <a:stCxn id="38915" idx="5"/>
            <a:endCxn id="38916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16" idx="3"/>
            <a:endCxn id="38921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5"/>
            <a:endCxn id="38918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/>
          <p:cNvCxnSpPr>
            <a:cxnSpLocks noChangeShapeType="1"/>
            <a:stCxn id="38918" idx="7"/>
            <a:endCxn id="38917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/>
          <p:cNvCxnSpPr>
            <a:cxnSpLocks noChangeShapeType="1"/>
            <a:stCxn id="38917" idx="1"/>
            <a:endCxn id="38916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7"/>
            <a:endCxn id="38919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/>
          <p:cNvCxnSpPr>
            <a:cxnSpLocks noChangeShapeType="1"/>
            <a:stCxn id="38919" idx="1"/>
            <a:endCxn id="38920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7"/>
            <a:endCxn id="38922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0"/>
          <p:cNvCxnSpPr>
            <a:cxnSpLocks noChangeShapeType="1"/>
            <a:stCxn id="38922" idx="1"/>
            <a:endCxn id="38919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948113" y="289560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eating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505200" y="3124200"/>
            <a:ext cx="457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78175" y="3795432"/>
            <a:ext cx="165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en-US" b="1" dirty="0" smtClean="0">
                <a:solidFill>
                  <a:srgbClr val="000000"/>
                </a:solidFill>
              </a:rPr>
              <a:t>ot eating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735262" y="402403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6006727" y="2630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6540127" y="3163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7683127" y="37734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6921127" y="4687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spect="1" noChangeArrowheads="1"/>
          </p:cNvSpPr>
          <p:nvPr/>
        </p:nvSpPr>
        <p:spPr bwMode="auto">
          <a:xfrm>
            <a:off x="7225927" y="2249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/>
          <p:cNvSpPr>
            <a:spLocks noChangeAspect="1" noChangeArrowheads="1"/>
          </p:cNvSpPr>
          <p:nvPr/>
        </p:nvSpPr>
        <p:spPr bwMode="auto">
          <a:xfrm>
            <a:off x="6463927" y="17922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spect="1" noChangeArrowheads="1"/>
          </p:cNvSpPr>
          <p:nvPr/>
        </p:nvSpPr>
        <p:spPr bwMode="auto">
          <a:xfrm>
            <a:off x="5625727" y="40020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spect="1" noChangeArrowheads="1"/>
          </p:cNvSpPr>
          <p:nvPr/>
        </p:nvSpPr>
        <p:spPr bwMode="auto">
          <a:xfrm>
            <a:off x="8368927" y="28590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1"/>
          <p:cNvCxnSpPr>
            <a:cxnSpLocks noChangeShapeType="1"/>
            <a:stCxn id="31" idx="4"/>
            <a:endCxn id="26" idx="7"/>
          </p:cNvCxnSpPr>
          <p:nvPr/>
        </p:nvCxnSpPr>
        <p:spPr bwMode="auto">
          <a:xfrm flipH="1">
            <a:off x="6317877" y="2157412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6317877" y="2941637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7" idx="3"/>
            <a:endCxn id="32" idx="7"/>
          </p:cNvCxnSpPr>
          <p:nvPr/>
        </p:nvCxnSpPr>
        <p:spPr bwMode="auto">
          <a:xfrm flipH="1">
            <a:off x="5936877" y="3475037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/>
          <p:cNvCxnSpPr>
            <a:cxnSpLocks noChangeShapeType="1"/>
            <a:stCxn id="32" idx="5"/>
            <a:endCxn id="29" idx="1"/>
          </p:cNvCxnSpPr>
          <p:nvPr/>
        </p:nvCxnSpPr>
        <p:spPr bwMode="auto">
          <a:xfrm>
            <a:off x="5936877" y="4313237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/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7232277" y="4138612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851277" y="34750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/>
          <p:cNvCxnSpPr>
            <a:cxnSpLocks noChangeShapeType="1"/>
            <a:stCxn id="27" idx="7"/>
            <a:endCxn id="30" idx="3"/>
          </p:cNvCxnSpPr>
          <p:nvPr/>
        </p:nvCxnSpPr>
        <p:spPr bwMode="auto">
          <a:xfrm flipV="1">
            <a:off x="6851277" y="25606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/>
          <p:cNvCxnSpPr>
            <a:cxnSpLocks noChangeShapeType="1"/>
            <a:stCxn id="30" idx="1"/>
            <a:endCxn id="31" idx="6"/>
          </p:cNvCxnSpPr>
          <p:nvPr/>
        </p:nvCxnSpPr>
        <p:spPr bwMode="auto">
          <a:xfrm flipH="1" flipV="1">
            <a:off x="6829052" y="1974850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/>
          <p:cNvCxnSpPr>
            <a:cxnSpLocks noChangeShapeType="1"/>
            <a:stCxn id="28" idx="7"/>
            <a:endCxn id="33" idx="3"/>
          </p:cNvCxnSpPr>
          <p:nvPr/>
        </p:nvCxnSpPr>
        <p:spPr bwMode="auto">
          <a:xfrm flipV="1">
            <a:off x="7994277" y="31702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7537077" y="25606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80395" y="5168944"/>
            <a:ext cx="3839913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 satisfied:</a:t>
            </a:r>
          </a:p>
          <a:p>
            <a:r>
              <a:rPr lang="en-US" sz="2800" dirty="0" smtClean="0"/>
              <a:t>Neighbors aren’t eating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541" y="5149447"/>
            <a:ext cx="380554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 violated:</a:t>
            </a:r>
          </a:p>
          <a:p>
            <a:r>
              <a:rPr lang="en-US" sz="2800" dirty="0" smtClean="0"/>
              <a:t>Neighbors are eating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0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696"/>
            <a:ext cx="8229600" cy="1727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Client to OS </a:t>
            </a:r>
            <a:r>
              <a:rPr lang="en-US" sz="2800" b="1" dirty="0" smtClean="0">
                <a:latin typeface="Arial" charset="0"/>
              </a:rPr>
              <a:t>tokens:</a:t>
            </a:r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request </a:t>
            </a:r>
            <a:r>
              <a:rPr lang="en-US" sz="2800" b="1" dirty="0" smtClean="0">
                <a:latin typeface="Arial" charset="0"/>
              </a:rPr>
              <a:t>token: 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resource token: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800096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800096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830384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790696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8668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800095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1676400" y="41810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1"/>
          <p:cNvSpPr>
            <a:spLocks noChangeAspect="1" noChangeArrowheads="1"/>
          </p:cNvSpPr>
          <p:nvPr/>
        </p:nvSpPr>
        <p:spPr bwMode="auto">
          <a:xfrm>
            <a:off x="7467600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6934200" y="42572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1325" y="5287584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</a:t>
            </a:r>
            <a:r>
              <a:rPr lang="en-US" sz="2000" dirty="0" smtClean="0">
                <a:solidFill>
                  <a:srgbClr val="0000CC"/>
                </a:solidFill>
              </a:rPr>
              <a:t>token, but not resource token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86000" y="5476496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</a:t>
            </a:r>
            <a:r>
              <a:rPr lang="en-US" sz="1800" dirty="0" smtClean="0"/>
              <a:t>request token </a:t>
            </a:r>
            <a:r>
              <a:rPr lang="en-US" sz="1800" dirty="0"/>
              <a:t>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029200" y="5476496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Receives resource and request tokens from the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9" name="Rectangle 18"/>
          <p:cNvSpPr>
            <a:spLocks noChangeAspect="1" noChangeArrowheads="1"/>
          </p:cNvSpPr>
          <p:nvPr/>
        </p:nvSpPr>
        <p:spPr bwMode="auto">
          <a:xfrm>
            <a:off x="5729879" y="820503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1"/>
          <p:cNvSpPr>
            <a:spLocks noChangeAspect="1" noChangeArrowheads="1"/>
          </p:cNvSpPr>
          <p:nvPr/>
        </p:nvSpPr>
        <p:spPr bwMode="auto">
          <a:xfrm>
            <a:off x="5784829" y="1321219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858000" y="548020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and resource token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00400" y="2026678"/>
            <a:ext cx="323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Returns resource </a:t>
            </a:r>
            <a:r>
              <a:rPr lang="en-US" sz="1800" dirty="0" smtClean="0"/>
              <a:t>token to 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Another example of tokens: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Introduction </a:t>
            </a:r>
            <a:r>
              <a:rPr lang="en-US" sz="3200" dirty="0">
                <a:latin typeface="Arial" charset="0"/>
              </a:rPr>
              <a:t>of </a:t>
            </a:r>
            <a:r>
              <a:rPr lang="en-US" sz="3200" dirty="0" smtClean="0">
                <a:latin typeface="Arial" charset="0"/>
              </a:rPr>
              <a:t>forks</a:t>
            </a:r>
            <a:endParaRPr lang="en-US" sz="3200" dirty="0">
              <a:latin typeface="Arial" charset="0"/>
            </a:endParaRP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1" name="AutoShape 11"/>
          <p:cNvCxnSpPr>
            <a:cxnSpLocks noChangeShapeType="1"/>
            <a:stCxn id="56328" idx="4"/>
            <a:endCxn id="56323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3" idx="5"/>
            <a:endCxn id="56324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4" idx="3"/>
            <a:endCxn id="56329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5"/>
            <a:endCxn id="56326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6" idx="7"/>
            <a:endCxn id="56325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5" idx="1"/>
            <a:endCxn id="56324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7"/>
            <a:endCxn id="56327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7" idx="1"/>
            <a:endCxn id="56328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7"/>
            <a:endCxn id="56330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30" idx="1"/>
            <a:endCxn id="56327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2133600" y="4648200"/>
            <a:ext cx="182563" cy="18256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685800" y="4495800"/>
            <a:ext cx="182563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914400" y="3429000"/>
            <a:ext cx="182563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2971800" y="3657600"/>
            <a:ext cx="182563" cy="1825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1828800" y="3352800"/>
            <a:ext cx="182563" cy="182563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3048000" y="2667000"/>
            <a:ext cx="182563" cy="1825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1447800" y="2971800"/>
            <a:ext cx="182563" cy="182563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990600" y="2438400"/>
            <a:ext cx="182563" cy="182563"/>
          </a:xfrm>
          <a:prstGeom prst="ellipse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1981200" y="2057400"/>
            <a:ext cx="182563" cy="182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990600" y="3048000"/>
            <a:ext cx="182563" cy="182563"/>
          </a:xfrm>
          <a:prstGeom prst="ellipse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498725" y="4764088"/>
            <a:ext cx="15353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>
                <a:solidFill>
                  <a:schemeClr val="folHlink"/>
                </a:solidFill>
              </a:rPr>
              <a:t>u,v</a:t>
            </a:r>
            <a:r>
              <a:rPr lang="en-US" b="1" dirty="0" smtClean="0">
                <a:solidFill>
                  <a:schemeClr val="folHlink"/>
                </a:solidFill>
              </a:rPr>
              <a:t>) or </a:t>
            </a:r>
          </a:p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 smtClean="0">
                <a:solidFill>
                  <a:schemeClr val="folHlink"/>
                </a:solidFill>
              </a:rPr>
              <a:t>v,u</a:t>
            </a:r>
            <a:r>
              <a:rPr lang="en-US" b="1" dirty="0" smtClean="0">
                <a:solidFill>
                  <a:schemeClr val="folHlink"/>
                </a:solidFill>
              </a:rPr>
              <a:t>)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2286000" y="4876800"/>
            <a:ext cx="3048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185896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Fork(</a:t>
            </a:r>
            <a:r>
              <a:rPr lang="en-US" b="1" dirty="0" err="1">
                <a:solidFill>
                  <a:schemeClr val="accent1"/>
                </a:solidFill>
              </a:rPr>
              <a:t>u,w</a:t>
            </a:r>
            <a:r>
              <a:rPr lang="en-US" b="1" dirty="0" smtClean="0">
                <a:solidFill>
                  <a:schemeClr val="accent1"/>
                </a:solidFill>
              </a:rPr>
              <a:t>) or Fork(</a:t>
            </a:r>
            <a:r>
              <a:rPr lang="en-US" b="1" dirty="0" err="1" smtClean="0">
                <a:solidFill>
                  <a:schemeClr val="accent1"/>
                </a:solidFill>
              </a:rPr>
              <a:t>w,u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 flipV="1">
            <a:off x="762000" y="4648200"/>
            <a:ext cx="76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Rectangle 3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is exactly one </a:t>
            </a:r>
            <a:r>
              <a:rPr lang="en-US" sz="2400" dirty="0" smtClean="0">
                <a:latin typeface="Arial" charset="0"/>
              </a:rPr>
              <a:t>fork </a:t>
            </a:r>
            <a:r>
              <a:rPr lang="en-US" sz="2400" dirty="0">
                <a:latin typeface="Arial" charset="0"/>
              </a:rPr>
              <a:t>on each edge.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Forks on different edges have different colors: Color (</a:t>
            </a:r>
            <a:r>
              <a:rPr lang="en-US" sz="2400" dirty="0" err="1">
                <a:latin typeface="Arial" charset="0"/>
              </a:rPr>
              <a:t>u,v</a:t>
            </a:r>
            <a:r>
              <a:rPr lang="en-US" sz="2400" dirty="0">
                <a:latin typeface="Arial" charset="0"/>
              </a:rPr>
              <a:t>) is different from color (</a:t>
            </a:r>
            <a:r>
              <a:rPr lang="en-US" sz="2400" dirty="0" err="1">
                <a:latin typeface="Arial" charset="0"/>
              </a:rPr>
              <a:t>u,w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 fork on an edge (u, v) is at u or at v or in the channel from u to v or in the channel from v to u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Philosopher eats only if it holds all its forks.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Safety property satisfied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589305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2418105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503705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>
            <a:stCxn id="5" idx="6"/>
            <a:endCxn id="6" idx="2"/>
          </p:cNvCxnSpPr>
          <p:nvPr/>
        </p:nvCxnSpPr>
        <p:spPr>
          <a:xfrm flipV="1">
            <a:off x="1503705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4"/>
            <a:endCxn id="7" idx="0"/>
          </p:cNvCxnSpPr>
          <p:nvPr/>
        </p:nvCxnSpPr>
        <p:spPr>
          <a:xfrm flipH="1">
            <a:off x="1960905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0"/>
            <a:endCxn id="5" idx="4"/>
          </p:cNvCxnSpPr>
          <p:nvPr/>
        </p:nvCxnSpPr>
        <p:spPr>
          <a:xfrm flipH="1" flipV="1">
            <a:off x="1046505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1320825" y="2095344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473225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692425" y="1900230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7234" y="99060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Oval 17"/>
          <p:cNvSpPr/>
          <p:nvPr/>
        </p:nvSpPr>
        <p:spPr>
          <a:xfrm>
            <a:off x="7316034" y="985830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" name="Oval 18"/>
          <p:cNvSpPr/>
          <p:nvPr/>
        </p:nvSpPr>
        <p:spPr>
          <a:xfrm>
            <a:off x="6401634" y="2278224"/>
            <a:ext cx="914400" cy="9144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0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20" name="Straight Connector 19"/>
          <p:cNvCxnSpPr>
            <a:stCxn id="17" idx="6"/>
            <a:endCxn id="18" idx="2"/>
          </p:cNvCxnSpPr>
          <p:nvPr/>
        </p:nvCxnSpPr>
        <p:spPr>
          <a:xfrm flipV="1">
            <a:off x="6401634" y="1443030"/>
            <a:ext cx="914400" cy="47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8" idx="4"/>
            <a:endCxn id="19" idx="0"/>
          </p:cNvCxnSpPr>
          <p:nvPr/>
        </p:nvCxnSpPr>
        <p:spPr>
          <a:xfrm flipH="1">
            <a:off x="6858834" y="1900230"/>
            <a:ext cx="914400" cy="3779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9" idx="0"/>
            <a:endCxn id="17" idx="4"/>
          </p:cNvCxnSpPr>
          <p:nvPr/>
        </p:nvCxnSpPr>
        <p:spPr>
          <a:xfrm flipH="1" flipV="1">
            <a:off x="5944434" y="1905000"/>
            <a:ext cx="914400" cy="373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5761554" y="1905000"/>
            <a:ext cx="365760" cy="3657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6950274" y="1128514"/>
            <a:ext cx="365760" cy="3657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133154" y="2095344"/>
            <a:ext cx="365760" cy="365760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12225" y="3665296"/>
            <a:ext cx="11977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Agent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28" name="Straight Arrow Connector 27"/>
          <p:cNvCxnSpPr>
            <a:stCxn id="26" idx="0"/>
            <a:endCxn id="7" idx="4"/>
          </p:cNvCxnSpPr>
          <p:nvPr/>
        </p:nvCxnSpPr>
        <p:spPr>
          <a:xfrm flipV="1">
            <a:off x="1811107" y="3192624"/>
            <a:ext cx="149798" cy="47267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961863" y="2461104"/>
            <a:ext cx="9364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0000"/>
                </a:solidFill>
              </a:rPr>
              <a:t>Fork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31" name="Straight Connector 30"/>
          <p:cNvCxnSpPr>
            <a:stCxn id="29" idx="0"/>
            <a:endCxn id="16" idx="5"/>
          </p:cNvCxnSpPr>
          <p:nvPr/>
        </p:nvCxnSpPr>
        <p:spPr>
          <a:xfrm flipH="1" flipV="1">
            <a:off x="3004621" y="2212426"/>
            <a:ext cx="425479" cy="24867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12225" y="230885"/>
            <a:ext cx="676419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Hungry agents give forks to requestors</a:t>
            </a:r>
            <a:endParaRPr lang="en-US" sz="3200" b="1" dirty="0"/>
          </a:p>
        </p:txBody>
      </p:sp>
      <p:sp>
        <p:nvSpPr>
          <p:cNvPr id="33" name="Right Arrow 32"/>
          <p:cNvSpPr/>
          <p:nvPr/>
        </p:nvSpPr>
        <p:spPr>
          <a:xfrm>
            <a:off x="4112906" y="144303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0251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(j+1)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25966" y="4430208"/>
            <a:ext cx="4065736" cy="95410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</a:rPr>
              <a:t>Agent j holds fork it shares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with agent (j-1) mod 3</a:t>
            </a:r>
            <a:endParaRPr lang="en-US" sz="2800" dirty="0">
              <a:solidFill>
                <a:srgbClr val="000000"/>
              </a:solidFill>
            </a:endParaRPr>
          </a:p>
        </p:txBody>
      </p:sp>
      <p:cxnSp>
        <p:nvCxnSpPr>
          <p:cNvPr id="37" name="Straight Arrow Connector 36"/>
          <p:cNvCxnSpPr>
            <a:stCxn id="34" idx="3"/>
            <a:endCxn id="35" idx="1"/>
          </p:cNvCxnSpPr>
          <p:nvPr/>
        </p:nvCxnSpPr>
        <p:spPr>
          <a:xfrm>
            <a:off x="4275987" y="4907262"/>
            <a:ext cx="5499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83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65" y="328705"/>
            <a:ext cx="8246035" cy="1672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Conflict resolution </a:t>
            </a:r>
            <a:r>
              <a:rPr lang="en-US" sz="2400" dirty="0" smtClean="0">
                <a:latin typeface="Arial" charset="0"/>
              </a:rPr>
              <a:t>What to do when u and v want fork(</a:t>
            </a:r>
            <a:r>
              <a:rPr lang="en-US" sz="2400" dirty="0" err="1" smtClean="0">
                <a:latin typeface="Arial" charset="0"/>
              </a:rPr>
              <a:t>u,v</a:t>
            </a:r>
            <a:r>
              <a:rPr lang="en-US" sz="2400" dirty="0" smtClean="0">
                <a:latin typeface="Arial" charset="0"/>
              </a:rPr>
              <a:t>) at the same time?</a:t>
            </a:r>
            <a:br>
              <a:rPr lang="en-US" sz="2400" dirty="0" smtClean="0">
                <a:latin typeface="Arial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sz="2400" dirty="0" smtClean="0">
                <a:latin typeface="Arial" charset="0"/>
              </a:rPr>
              <a:t>: Give the fork to the agent with higher priority.</a:t>
            </a:r>
            <a:endParaRPr lang="en-US" sz="2400" dirty="0">
              <a:latin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65" y="2195140"/>
            <a:ext cx="8077200" cy="16719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vertices of a priority graph represent agents.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directed edges represent priority. There is an edge (u, v) exactly when agent u has priority over agent v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Maintain the invariant </a:t>
            </a:r>
            <a:r>
              <a:rPr lang="en-US" sz="2400" dirty="0" smtClean="0">
                <a:latin typeface="Arial" charset="0"/>
              </a:rPr>
              <a:t>that </a:t>
            </a:r>
            <a:r>
              <a:rPr lang="en-US" sz="2400" dirty="0">
                <a:latin typeface="Arial" charset="0"/>
              </a:rPr>
              <a:t>the priority graph is acyclic</a:t>
            </a:r>
            <a:r>
              <a:rPr lang="en-US" sz="2400" dirty="0" smtClean="0">
                <a:latin typeface="Arial" charset="0"/>
              </a:rPr>
              <a:t>. Why? Because a symmetric state can persist forever.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731838" y="4950013"/>
            <a:ext cx="2278062" cy="1363662"/>
            <a:chOff x="461" y="2621"/>
            <a:chExt cx="1435" cy="859"/>
          </a:xfrm>
        </p:grpSpPr>
        <p:sp>
          <p:nvSpPr>
            <p:cNvPr id="47120" name="Oval 4"/>
            <p:cNvSpPr>
              <a:spLocks noChangeAspect="1" noChangeArrowheads="1"/>
            </p:cNvSpPr>
            <p:nvPr/>
          </p:nvSpPr>
          <p:spPr bwMode="auto">
            <a:xfrm>
              <a:off x="1037" y="262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47121" name="Oval 5"/>
            <p:cNvSpPr>
              <a:spLocks noChangeAspect="1" noChangeArrowheads="1"/>
            </p:cNvSpPr>
            <p:nvPr/>
          </p:nvSpPr>
          <p:spPr bwMode="auto">
            <a:xfrm>
              <a:off x="461" y="3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122" name="Oval 6"/>
            <p:cNvSpPr>
              <a:spLocks noChangeAspect="1" noChangeArrowheads="1"/>
            </p:cNvSpPr>
            <p:nvPr/>
          </p:nvSpPr>
          <p:spPr bwMode="auto">
            <a:xfrm>
              <a:off x="1560" y="31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cxnSp>
          <p:nvCxnSpPr>
            <p:cNvPr id="47123" name="AutoShape 7"/>
            <p:cNvCxnSpPr>
              <a:cxnSpLocks noChangeShapeType="1"/>
              <a:stCxn id="47120" idx="3"/>
              <a:endCxn id="47121" idx="7"/>
            </p:cNvCxnSpPr>
            <p:nvPr/>
          </p:nvCxnSpPr>
          <p:spPr bwMode="auto">
            <a:xfrm flipH="1">
              <a:off x="657" y="2817"/>
              <a:ext cx="41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8"/>
            <p:cNvCxnSpPr>
              <a:cxnSpLocks noChangeShapeType="1"/>
              <a:stCxn id="47120" idx="5"/>
              <a:endCxn id="47122" idx="1"/>
            </p:cNvCxnSpPr>
            <p:nvPr/>
          </p:nvCxnSpPr>
          <p:spPr bwMode="auto">
            <a:xfrm>
              <a:off x="1233" y="2817"/>
              <a:ext cx="376" cy="3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5" name="AutoShape 9"/>
            <p:cNvCxnSpPr>
              <a:cxnSpLocks noChangeShapeType="1"/>
              <a:stCxn id="47121" idx="6"/>
              <a:endCxn id="47122" idx="2"/>
            </p:cNvCxnSpPr>
            <p:nvPr/>
          </p:nvCxnSpPr>
          <p:spPr bwMode="auto">
            <a:xfrm>
              <a:off x="691" y="3312"/>
              <a:ext cx="86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Oval 12"/>
          <p:cNvSpPr>
            <a:spLocks noChangeAspect="1" noChangeArrowheads="1"/>
          </p:cNvSpPr>
          <p:nvPr/>
        </p:nvSpPr>
        <p:spPr bwMode="auto">
          <a:xfrm>
            <a:off x="6172200" y="49039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47111" name="Oval 13"/>
          <p:cNvSpPr>
            <a:spLocks noChangeAspect="1" noChangeArrowheads="1"/>
          </p:cNvSpPr>
          <p:nvPr/>
        </p:nvSpPr>
        <p:spPr bwMode="auto">
          <a:xfrm>
            <a:off x="5257800" y="58183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47112" name="Oval 14"/>
          <p:cNvSpPr>
            <a:spLocks noChangeAspect="1" noChangeArrowheads="1"/>
          </p:cNvSpPr>
          <p:nvPr/>
        </p:nvSpPr>
        <p:spPr bwMode="auto">
          <a:xfrm>
            <a:off x="7002463" y="57342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cxnSp>
        <p:nvCxnSpPr>
          <p:cNvPr id="47113" name="AutoShape 15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5568950" y="5215125"/>
            <a:ext cx="657225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6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6483350" y="5215125"/>
            <a:ext cx="596900" cy="596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7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5622925" y="6000938"/>
            <a:ext cx="13795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743200" y="5361175"/>
            <a:ext cx="228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971800" y="4599175"/>
            <a:ext cx="38100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7162800" y="4980175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 flipV="1">
            <a:off x="7162800" y="4903975"/>
            <a:ext cx="6096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12546</TotalTime>
  <Words>1557</Words>
  <Application>Microsoft Macintosh PowerPoint</Application>
  <PresentationFormat>On-screen Show (4:3)</PresentationFormat>
  <Paragraphs>288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Client Life Cycle for Mutex</vt:lpstr>
      <vt:lpstr>Client Life Cycle for Dining Philosopher</vt:lpstr>
      <vt:lpstr>Undirected graph. Nodes are agents. Edges are bidirectional channels</vt:lpstr>
      <vt:lpstr>Safety property:  Always neighbors aren’t eating</vt:lpstr>
      <vt:lpstr> Client to OS tokens: request token:  resource token: </vt:lpstr>
      <vt:lpstr>Another example of tokens: Introduction of forks</vt:lpstr>
      <vt:lpstr>PowerPoint Presentation</vt:lpstr>
      <vt:lpstr>Conflict resolution What to do when u and v want fork(u,v) at the same time? Priority: Give the fork to the agent with higher priority.</vt:lpstr>
      <vt:lpstr>How should priorities change when a process eats?</vt:lpstr>
      <vt:lpstr>How should priorities change when a process eats?</vt:lpstr>
      <vt:lpstr>How can we represent priorities in terms of forks? All forks held by an eating agent are dirty. An agent holding a dirty fork has lower priority.</vt:lpstr>
      <vt:lpstr>Can a philosopher remain hungry for ever?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OS State is a Reflection of its Client State 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Caltech, CMS. CS/IDS 142: Lecture 6.1 Distributed Dining Philosophers Mani Chandy 4 November 2019</dc:title>
  <dc:creator>Mani  Kanianthra Mani Chandy</dc:creator>
  <cp:lastModifiedBy>Mani  Kanianthra Mani Chandy</cp:lastModifiedBy>
  <cp:revision>56</cp:revision>
  <dcterms:created xsi:type="dcterms:W3CDTF">2019-10-30T23:31:52Z</dcterms:created>
  <dcterms:modified xsi:type="dcterms:W3CDTF">2021-11-16T18:02:45Z</dcterms:modified>
</cp:coreProperties>
</file>