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65" r:id="rId5"/>
    <p:sldId id="266" r:id="rId6"/>
    <p:sldId id="267" r:id="rId7"/>
    <p:sldId id="259" r:id="rId8"/>
    <p:sldId id="268" r:id="rId9"/>
    <p:sldId id="269" r:id="rId10"/>
    <p:sldId id="260" r:id="rId11"/>
    <p:sldId id="262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62" d="100"/>
          <a:sy n="62" d="100"/>
        </p:scale>
        <p:origin x="-1224" y="-112"/>
      </p:cViewPr>
      <p:guideLst>
        <p:guide orient="horz" pos="4250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D37A7-6C9F-2B43-857F-F6E30D6CCE1D}" type="datetimeFigureOut">
              <a:rPr lang="en-US" smtClean="0"/>
              <a:t>9/30/21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5DCC4-D62C-8642-A02F-E018BB85B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96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5DCC4-D62C-8642-A02F-E018BB85B4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25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A0BD-4DF4-B04A-8708-4D6C16274A6A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5DE5-0C63-4248-B10A-1BFC1B0A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A0BD-4DF4-B04A-8708-4D6C16274A6A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5DE5-0C63-4248-B10A-1BFC1B0A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8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A0BD-4DF4-B04A-8708-4D6C16274A6A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5DE5-0C63-4248-B10A-1BFC1B0A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1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A0BD-4DF4-B04A-8708-4D6C16274A6A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5DE5-0C63-4248-B10A-1BFC1B0A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0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A0BD-4DF4-B04A-8708-4D6C16274A6A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5DE5-0C63-4248-B10A-1BFC1B0A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3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A0BD-4DF4-B04A-8708-4D6C16274A6A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5DE5-0C63-4248-B10A-1BFC1B0A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2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A0BD-4DF4-B04A-8708-4D6C16274A6A}" type="datetimeFigureOut">
              <a:rPr lang="en-US" smtClean="0"/>
              <a:t>9/28/21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5DE5-0C63-4248-B10A-1BFC1B0A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2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A0BD-4DF4-B04A-8708-4D6C16274A6A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5DE5-0C63-4248-B10A-1BFC1B0A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6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A0BD-4DF4-B04A-8708-4D6C16274A6A}" type="datetimeFigureOut">
              <a:rPr lang="en-US" smtClean="0"/>
              <a:t>9/28/21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5DE5-0C63-4248-B10A-1BFC1B0A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A0BD-4DF4-B04A-8708-4D6C16274A6A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5DE5-0C63-4248-B10A-1BFC1B0A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2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A0BD-4DF4-B04A-8708-4D6C16274A6A}" type="datetimeFigureOut">
              <a:rPr lang="en-US" smtClean="0"/>
              <a:t>9/28/21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5DE5-0C63-4248-B10A-1BFC1B0A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4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6A0BD-4DF4-B04A-8708-4D6C16274A6A}" type="datetimeFigureOut">
              <a:rPr lang="en-US" smtClean="0"/>
              <a:t>9/28/21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25DE5-0C63-4248-B10A-1BFC1B0A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7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339523" y="2571441"/>
            <a:ext cx="2743200" cy="27432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000000"/>
                </a:solidFill>
              </a:rPr>
              <a:t>A</a:t>
            </a:r>
            <a:endParaRPr lang="en-US" sz="6000" b="1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655004" y="2571441"/>
            <a:ext cx="2743200" cy="27432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000000"/>
                </a:solidFill>
              </a:rPr>
              <a:t>B</a:t>
            </a:r>
            <a:endParaRPr lang="en-US" sz="6000" b="1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3082723" y="3943041"/>
            <a:ext cx="2572281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1323" y="2571441"/>
            <a:ext cx="18824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Channel C</a:t>
            </a:r>
            <a:endParaRPr lang="en-US" sz="3200" b="1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4572000" y="3156217"/>
            <a:ext cx="50546" cy="78682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49333" y="3505545"/>
            <a:ext cx="6333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</a:t>
            </a:r>
            <a:r>
              <a:rPr lang="en-US" sz="4400" b="1" baseline="-25000" dirty="0" smtClean="0"/>
              <a:t>s</a:t>
            </a:r>
            <a:endParaRPr lang="en-US" sz="4400" b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710268" y="3505545"/>
            <a:ext cx="617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</a:t>
            </a:r>
            <a:r>
              <a:rPr lang="en-US" sz="4400" b="1" baseline="-25000" dirty="0"/>
              <a:t>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0539" y="1560456"/>
            <a:ext cx="153840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Agent </a:t>
            </a:r>
            <a:r>
              <a:rPr lang="en-US" sz="3200" b="1" dirty="0"/>
              <a:t>A</a:t>
            </a:r>
          </a:p>
        </p:txBody>
      </p:sp>
      <p:cxnSp>
        <p:nvCxnSpPr>
          <p:cNvPr id="17" name="Straight Arrow Connector 16"/>
          <p:cNvCxnSpPr>
            <a:stCxn id="15" idx="2"/>
            <a:endCxn id="4" idx="0"/>
          </p:cNvCxnSpPr>
          <p:nvPr/>
        </p:nvCxnSpPr>
        <p:spPr>
          <a:xfrm>
            <a:off x="1509740" y="2145232"/>
            <a:ext cx="201383" cy="42620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73999" y="1589464"/>
            <a:ext cx="15197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Agent B</a:t>
            </a:r>
            <a:endParaRPr lang="en-US" sz="3200" b="1" dirty="0"/>
          </a:p>
        </p:txBody>
      </p:sp>
      <p:cxnSp>
        <p:nvCxnSpPr>
          <p:cNvPr id="20" name="Straight Arrow Connector 19"/>
          <p:cNvCxnSpPr>
            <a:stCxn id="18" idx="2"/>
            <a:endCxn id="5" idx="0"/>
          </p:cNvCxnSpPr>
          <p:nvPr/>
        </p:nvCxnSpPr>
        <p:spPr>
          <a:xfrm flipH="1">
            <a:off x="7026604" y="2174240"/>
            <a:ext cx="307279" cy="39720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279" y="5464676"/>
            <a:ext cx="8989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</a:t>
            </a:r>
            <a:r>
              <a:rPr lang="en-US" sz="3600" baseline="-25000" dirty="0"/>
              <a:t>r</a:t>
            </a:r>
            <a:r>
              <a:rPr lang="en-US" sz="3600" dirty="0" smtClean="0"/>
              <a:t> is a local variable of B. C</a:t>
            </a:r>
            <a:r>
              <a:rPr lang="en-US" sz="3600" baseline="-25000" dirty="0"/>
              <a:t>r</a:t>
            </a:r>
            <a:r>
              <a:rPr lang="en-US" sz="3600" dirty="0" smtClean="0"/>
              <a:t> is the number of messages that B has received along C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118978"/>
            <a:ext cx="8989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</a:t>
            </a:r>
            <a:r>
              <a:rPr lang="en-US" sz="3600" baseline="-25000" dirty="0" smtClean="0"/>
              <a:t>s</a:t>
            </a:r>
            <a:r>
              <a:rPr lang="en-US" sz="3600" dirty="0" smtClean="0"/>
              <a:t> is a local variable of A. C</a:t>
            </a:r>
            <a:r>
              <a:rPr lang="en-US" sz="3600" baseline="-25000" dirty="0" smtClean="0"/>
              <a:t>s</a:t>
            </a:r>
            <a:r>
              <a:rPr lang="en-US" sz="3600" dirty="0" smtClean="0"/>
              <a:t> is the number of messages that A has sent along C</a:t>
            </a:r>
            <a:endParaRPr lang="en-US" sz="3600" dirty="0"/>
          </a:p>
        </p:txBody>
      </p:sp>
      <p:cxnSp>
        <p:nvCxnSpPr>
          <p:cNvPr id="24" name="Straight Arrow Connector 23"/>
          <p:cNvCxnSpPr>
            <a:stCxn id="22" idx="2"/>
            <a:endCxn id="13" idx="0"/>
          </p:cNvCxnSpPr>
          <p:nvPr/>
        </p:nvCxnSpPr>
        <p:spPr>
          <a:xfrm flipH="1">
            <a:off x="2766028" y="1319307"/>
            <a:ext cx="1728693" cy="218623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2"/>
          </p:cNvCxnSpPr>
          <p:nvPr/>
        </p:nvCxnSpPr>
        <p:spPr>
          <a:xfrm flipV="1">
            <a:off x="4572000" y="4274986"/>
            <a:ext cx="1446790" cy="118969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91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114039" y="303858"/>
            <a:ext cx="2743200" cy="27432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idle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429520" y="303858"/>
            <a:ext cx="2743200" cy="27432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idle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4" idx="7"/>
            <a:endCxn id="5" idx="1"/>
          </p:cNvCxnSpPr>
          <p:nvPr/>
        </p:nvCxnSpPr>
        <p:spPr>
          <a:xfrm>
            <a:off x="2455507" y="705590"/>
            <a:ext cx="337574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9556" y="502177"/>
            <a:ext cx="14130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</a:t>
            </a:r>
            <a:r>
              <a:rPr lang="en-US" sz="4400" b="1" baseline="-25000" dirty="0" smtClean="0"/>
              <a:t>s </a:t>
            </a:r>
            <a:r>
              <a:rPr lang="en-US" sz="4400" b="1" dirty="0" smtClean="0"/>
              <a:t>= 3</a:t>
            </a:r>
            <a:endParaRPr lang="en-US" sz="4400" b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831252" y="502177"/>
            <a:ext cx="1396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</a:t>
            </a:r>
            <a:r>
              <a:rPr lang="en-US" sz="4400" b="1" baseline="-25000" dirty="0" smtClean="0"/>
              <a:t>r </a:t>
            </a:r>
            <a:r>
              <a:rPr lang="en-US" sz="4400" b="1" dirty="0" smtClean="0"/>
              <a:t>= 3</a:t>
            </a:r>
            <a:endParaRPr lang="en-US" sz="4400" b="1" baseline="-25000" dirty="0"/>
          </a:p>
        </p:txBody>
      </p:sp>
      <p:cxnSp>
        <p:nvCxnSpPr>
          <p:cNvPr id="11" name="Straight Arrow Connector 10"/>
          <p:cNvCxnSpPr>
            <a:stCxn id="5" idx="3"/>
            <a:endCxn id="4" idx="5"/>
          </p:cNvCxnSpPr>
          <p:nvPr/>
        </p:nvCxnSpPr>
        <p:spPr>
          <a:xfrm flipH="1">
            <a:off x="2455507" y="2645326"/>
            <a:ext cx="337574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983652" y="2041635"/>
            <a:ext cx="1470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D</a:t>
            </a:r>
            <a:r>
              <a:rPr lang="en-US" sz="4400" b="1" baseline="-25000" dirty="0" smtClean="0"/>
              <a:t>s </a:t>
            </a:r>
            <a:r>
              <a:rPr lang="en-US" sz="4400" b="1" dirty="0" smtClean="0"/>
              <a:t>= 2</a:t>
            </a:r>
            <a:endParaRPr lang="en-US" sz="4400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51956" y="2078595"/>
            <a:ext cx="14536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/>
              <a:t>D</a:t>
            </a:r>
            <a:r>
              <a:rPr lang="en-US" sz="4400" b="1" baseline="-25000" dirty="0" err="1"/>
              <a:t>r</a:t>
            </a:r>
            <a:r>
              <a:rPr lang="en-US" sz="4400" b="1" baseline="-25000" dirty="0" smtClean="0"/>
              <a:t> </a:t>
            </a:r>
            <a:r>
              <a:rPr lang="en-US" sz="4400" b="1" dirty="0" smtClean="0"/>
              <a:t>= 2</a:t>
            </a:r>
            <a:endParaRPr lang="en-US" sz="4400" b="1" baseline="-25000" dirty="0"/>
          </a:p>
        </p:txBody>
      </p:sp>
      <p:sp>
        <p:nvSpPr>
          <p:cNvPr id="15" name="Rectangle 14"/>
          <p:cNvSpPr/>
          <p:nvPr/>
        </p:nvSpPr>
        <p:spPr>
          <a:xfrm>
            <a:off x="2708922" y="4694989"/>
            <a:ext cx="3807588" cy="1855936"/>
          </a:xfrm>
          <a:prstGeom prst="rect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C’</a:t>
            </a:r>
            <a:r>
              <a:rPr lang="en-US" sz="3600" b="1" baseline="-25000" dirty="0" smtClean="0">
                <a:solidFill>
                  <a:srgbClr val="000000"/>
                </a:solidFill>
              </a:rPr>
              <a:t>s</a:t>
            </a:r>
            <a:r>
              <a:rPr lang="en-US" sz="3600" b="1" dirty="0" smtClean="0">
                <a:solidFill>
                  <a:srgbClr val="000000"/>
                </a:solidFill>
              </a:rPr>
              <a:t> = 3, </a:t>
            </a:r>
            <a:r>
              <a:rPr lang="en-US" sz="3600" b="1" dirty="0" err="1" smtClean="0">
                <a:solidFill>
                  <a:srgbClr val="000000"/>
                </a:solidFill>
              </a:rPr>
              <a:t>C’</a:t>
            </a:r>
            <a:r>
              <a:rPr lang="en-US" sz="3600" b="1" baseline="-25000" dirty="0" err="1" smtClean="0">
                <a:solidFill>
                  <a:srgbClr val="000000"/>
                </a:solidFill>
              </a:rPr>
              <a:t>r</a:t>
            </a:r>
            <a:r>
              <a:rPr lang="en-US" sz="3600" b="1" dirty="0" smtClean="0">
                <a:solidFill>
                  <a:srgbClr val="000000"/>
                </a:solidFill>
              </a:rPr>
              <a:t> = 3,</a:t>
            </a:r>
          </a:p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D’</a:t>
            </a:r>
            <a:r>
              <a:rPr lang="en-US" sz="3600" b="1" baseline="-25000" dirty="0" smtClean="0">
                <a:solidFill>
                  <a:srgbClr val="000000"/>
                </a:solidFill>
              </a:rPr>
              <a:t>s</a:t>
            </a:r>
            <a:r>
              <a:rPr lang="en-US" sz="3600" b="1" dirty="0" smtClean="0">
                <a:solidFill>
                  <a:srgbClr val="000000"/>
                </a:solidFill>
              </a:rPr>
              <a:t> = 2, </a:t>
            </a:r>
            <a:r>
              <a:rPr lang="en-US" sz="3600" b="1" dirty="0" err="1" smtClean="0">
                <a:solidFill>
                  <a:srgbClr val="000000"/>
                </a:solidFill>
              </a:rPr>
              <a:t>D’</a:t>
            </a:r>
            <a:r>
              <a:rPr lang="en-US" sz="3600" b="1" baseline="-25000" dirty="0" err="1" smtClean="0">
                <a:solidFill>
                  <a:srgbClr val="000000"/>
                </a:solidFill>
              </a:rPr>
              <a:t>r</a:t>
            </a:r>
            <a:r>
              <a:rPr lang="en-US" sz="3600" b="1" dirty="0" smtClean="0">
                <a:solidFill>
                  <a:srgbClr val="000000"/>
                </a:solidFill>
              </a:rPr>
              <a:t> = 2,</a:t>
            </a:r>
          </a:p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 </a:t>
            </a:r>
            <a:endParaRPr lang="en-US" sz="3600" b="1" dirty="0">
              <a:solidFill>
                <a:srgbClr val="000000"/>
              </a:solidFill>
            </a:endParaRPr>
          </a:p>
        </p:txBody>
      </p:sp>
      <p:cxnSp>
        <p:nvCxnSpPr>
          <p:cNvPr id="18" name="Straight Arrow Connector 17"/>
          <p:cNvCxnSpPr>
            <a:stCxn id="5" idx="4"/>
            <a:endCxn id="15" idx="0"/>
          </p:cNvCxnSpPr>
          <p:nvPr/>
        </p:nvCxnSpPr>
        <p:spPr>
          <a:xfrm flipH="1">
            <a:off x="4612716" y="3047058"/>
            <a:ext cx="2188404" cy="16479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" idx="4"/>
            <a:endCxn id="15" idx="0"/>
          </p:cNvCxnSpPr>
          <p:nvPr/>
        </p:nvCxnSpPr>
        <p:spPr>
          <a:xfrm>
            <a:off x="1485639" y="3047058"/>
            <a:ext cx="3127077" cy="16479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78152" y="859570"/>
            <a:ext cx="18824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Channel C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391694" y="2013785"/>
            <a:ext cx="19239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Channel D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38735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840981" y="1361983"/>
            <a:ext cx="7655026" cy="24774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840981" y="2917563"/>
            <a:ext cx="7655026" cy="24774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23" idx="5"/>
            <a:endCxn id="7" idx="0"/>
          </p:cNvCxnSpPr>
          <p:nvPr/>
        </p:nvCxnSpPr>
        <p:spPr>
          <a:xfrm>
            <a:off x="1403325" y="1484111"/>
            <a:ext cx="560027" cy="12647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>
            <a:spLocks noChangeAspect="1"/>
          </p:cNvSpPr>
          <p:nvPr/>
        </p:nvSpPr>
        <p:spPr>
          <a:xfrm>
            <a:off x="1826192" y="2748823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759805" y="282323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7402339" y="2803851"/>
            <a:ext cx="274320" cy="27432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26" idx="7"/>
            <a:endCxn id="18" idx="3"/>
          </p:cNvCxnSpPr>
          <p:nvPr/>
        </p:nvCxnSpPr>
        <p:spPr>
          <a:xfrm flipV="1">
            <a:off x="1405019" y="1483744"/>
            <a:ext cx="805092" cy="13394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0" idx="0"/>
            <a:endCxn id="20" idx="4"/>
          </p:cNvCxnSpPr>
          <p:nvPr/>
        </p:nvCxnSpPr>
        <p:spPr>
          <a:xfrm flipV="1">
            <a:off x="2307098" y="1515992"/>
            <a:ext cx="1143058" cy="12576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>
            <a:spLocks noChangeAspect="1"/>
          </p:cNvSpPr>
          <p:nvPr/>
        </p:nvSpPr>
        <p:spPr>
          <a:xfrm>
            <a:off x="2169938" y="1249597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33082" y="1281845"/>
            <a:ext cx="234147" cy="2341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2669471" y="1249964"/>
            <a:ext cx="274320" cy="27432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1169178" y="124996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1170872" y="2783057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2169938" y="2773597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3795540" y="1241672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4208713" y="124996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5" idx="4"/>
            <a:endCxn id="9" idx="0"/>
          </p:cNvCxnSpPr>
          <p:nvPr/>
        </p:nvCxnSpPr>
        <p:spPr>
          <a:xfrm>
            <a:off x="3932700" y="1515992"/>
            <a:ext cx="1964265" cy="13072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6313525" y="282323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36" idx="5"/>
            <a:endCxn id="42" idx="0"/>
          </p:cNvCxnSpPr>
          <p:nvPr/>
        </p:nvCxnSpPr>
        <p:spPr>
          <a:xfrm>
            <a:off x="4442860" y="1484111"/>
            <a:ext cx="2007825" cy="13391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>
            <a:spLocks noChangeAspect="1"/>
          </p:cNvSpPr>
          <p:nvPr/>
        </p:nvSpPr>
        <p:spPr>
          <a:xfrm>
            <a:off x="5052803" y="2773597"/>
            <a:ext cx="274320" cy="27432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5207495" y="768504"/>
            <a:ext cx="0" cy="25731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774246" y="842609"/>
            <a:ext cx="0" cy="24990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>
            <a:spLocks noChangeAspect="1"/>
          </p:cNvSpPr>
          <p:nvPr/>
        </p:nvSpPr>
        <p:spPr>
          <a:xfrm>
            <a:off x="6587845" y="1224823"/>
            <a:ext cx="274320" cy="27432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6719184" y="842609"/>
            <a:ext cx="0" cy="24990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544155" y="842609"/>
            <a:ext cx="0" cy="29305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2" idx="6"/>
            <a:endCxn id="20" idx="2"/>
          </p:cNvCxnSpPr>
          <p:nvPr/>
        </p:nvCxnSpPr>
        <p:spPr>
          <a:xfrm>
            <a:off x="2943791" y="1387124"/>
            <a:ext cx="389291" cy="11795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884471" y="1354876"/>
            <a:ext cx="1466133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675576" y="2917563"/>
            <a:ext cx="675028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774246" y="56577"/>
            <a:ext cx="891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8000"/>
                </a:solidFill>
              </a:rPr>
              <a:t>idle</a:t>
            </a:r>
            <a:endParaRPr lang="en-US" sz="3600" b="1" dirty="0">
              <a:solidFill>
                <a:srgbClr val="008000"/>
              </a:solidFill>
            </a:endParaRPr>
          </a:p>
        </p:txBody>
      </p:sp>
      <p:cxnSp>
        <p:nvCxnSpPr>
          <p:cNvPr id="89" name="Straight Arrow Connector 88"/>
          <p:cNvCxnSpPr>
            <a:stCxn id="87" idx="2"/>
          </p:cNvCxnSpPr>
          <p:nvPr/>
        </p:nvCxnSpPr>
        <p:spPr>
          <a:xfrm flipH="1">
            <a:off x="3185938" y="702908"/>
            <a:ext cx="34103" cy="6519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9" idx="2"/>
            <a:endCxn id="49" idx="6"/>
          </p:cNvCxnSpPr>
          <p:nvPr/>
        </p:nvCxnSpPr>
        <p:spPr>
          <a:xfrm flipH="1" flipV="1">
            <a:off x="5327123" y="2910757"/>
            <a:ext cx="432682" cy="49633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956544" y="196278"/>
            <a:ext cx="891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8000"/>
                </a:solidFill>
              </a:rPr>
              <a:t>idle</a:t>
            </a:r>
            <a:endParaRPr lang="en-US" sz="3600" b="1" dirty="0">
              <a:solidFill>
                <a:srgbClr val="008000"/>
              </a:solidFill>
            </a:endParaRPr>
          </a:p>
        </p:txBody>
      </p:sp>
      <p:cxnSp>
        <p:nvCxnSpPr>
          <p:cNvPr id="110" name="Straight Arrow Connector 109"/>
          <p:cNvCxnSpPr>
            <a:stCxn id="108" idx="2"/>
          </p:cNvCxnSpPr>
          <p:nvPr/>
        </p:nvCxnSpPr>
        <p:spPr>
          <a:xfrm flipH="1">
            <a:off x="7148338" y="842609"/>
            <a:ext cx="254001" cy="43923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583967" y="3561344"/>
            <a:ext cx="2001770" cy="52322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</a:t>
            </a:r>
            <a:r>
              <a:rPr lang="en-US" sz="2800" b="1" baseline="-25000" dirty="0" smtClean="0"/>
              <a:t>r</a:t>
            </a:r>
            <a:r>
              <a:rPr lang="en-US" sz="2800" b="1" dirty="0" smtClean="0"/>
              <a:t> = 1, D</a:t>
            </a:r>
            <a:r>
              <a:rPr lang="en-US" sz="2800" b="1" baseline="-25000" dirty="0"/>
              <a:t>s</a:t>
            </a:r>
            <a:r>
              <a:rPr lang="en-US" sz="2800" b="1" dirty="0" smtClean="0"/>
              <a:t> </a:t>
            </a:r>
            <a:r>
              <a:rPr lang="en-US" sz="2800" b="1" dirty="0"/>
              <a:t>= 2</a:t>
            </a:r>
            <a:r>
              <a:rPr lang="en-US" sz="2800" b="1" dirty="0" smtClean="0"/>
              <a:t> </a:t>
            </a:r>
            <a:endParaRPr lang="en-US" sz="28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6956544" y="5683613"/>
            <a:ext cx="2001770" cy="52322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</a:t>
            </a:r>
            <a:r>
              <a:rPr lang="en-US" sz="2800" b="1" baseline="-25000" dirty="0" smtClean="0"/>
              <a:t>r</a:t>
            </a:r>
            <a:r>
              <a:rPr lang="en-US" sz="2800" b="1" dirty="0" smtClean="0"/>
              <a:t> = 3, D</a:t>
            </a:r>
            <a:r>
              <a:rPr lang="en-US" sz="2800" b="1" baseline="-25000" dirty="0"/>
              <a:t>s</a:t>
            </a:r>
            <a:r>
              <a:rPr lang="en-US" sz="2800" b="1" dirty="0" smtClean="0"/>
              <a:t> </a:t>
            </a:r>
            <a:r>
              <a:rPr lang="en-US" sz="2800" b="1" dirty="0"/>
              <a:t>= 2</a:t>
            </a:r>
            <a:r>
              <a:rPr lang="en-US" sz="2800" b="1" dirty="0" smtClean="0"/>
              <a:t> </a:t>
            </a:r>
            <a:endParaRPr lang="en-US" sz="2800" b="1" dirty="0"/>
          </a:p>
        </p:txBody>
      </p:sp>
      <p:sp>
        <p:nvSpPr>
          <p:cNvPr id="127" name="Freeform 126"/>
          <p:cNvSpPr/>
          <p:nvPr/>
        </p:nvSpPr>
        <p:spPr>
          <a:xfrm>
            <a:off x="5585737" y="875595"/>
            <a:ext cx="3183467" cy="2624667"/>
          </a:xfrm>
          <a:custGeom>
            <a:avLst/>
            <a:gdLst>
              <a:gd name="connsiteX0" fmla="*/ 0 w 3183467"/>
              <a:gd name="connsiteY0" fmla="*/ 0 h 2624667"/>
              <a:gd name="connsiteX1" fmla="*/ 1642534 w 3183467"/>
              <a:gd name="connsiteY1" fmla="*/ 711200 h 2624667"/>
              <a:gd name="connsiteX2" fmla="*/ 1828800 w 3183467"/>
              <a:gd name="connsiteY2" fmla="*/ 1524000 h 2624667"/>
              <a:gd name="connsiteX3" fmla="*/ 2116667 w 3183467"/>
              <a:gd name="connsiteY3" fmla="*/ 2438400 h 2624667"/>
              <a:gd name="connsiteX4" fmla="*/ 3183467 w 3183467"/>
              <a:gd name="connsiteY4" fmla="*/ 2624667 h 2624667"/>
              <a:gd name="connsiteX5" fmla="*/ 3183467 w 3183467"/>
              <a:gd name="connsiteY5" fmla="*/ 2624667 h 2624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3467" h="2624667">
                <a:moveTo>
                  <a:pt x="0" y="0"/>
                </a:moveTo>
                <a:cubicBezTo>
                  <a:pt x="668867" y="228600"/>
                  <a:pt x="1337734" y="457200"/>
                  <a:pt x="1642534" y="711200"/>
                </a:cubicBezTo>
                <a:cubicBezTo>
                  <a:pt x="1947334" y="965200"/>
                  <a:pt x="1749778" y="1236133"/>
                  <a:pt x="1828800" y="1524000"/>
                </a:cubicBezTo>
                <a:cubicBezTo>
                  <a:pt x="1907822" y="1811867"/>
                  <a:pt x="1890889" y="2254956"/>
                  <a:pt x="2116667" y="2438400"/>
                </a:cubicBezTo>
                <a:cubicBezTo>
                  <a:pt x="2342445" y="2621844"/>
                  <a:pt x="3183467" y="2624667"/>
                  <a:pt x="3183467" y="2624667"/>
                </a:cubicBezTo>
                <a:lnTo>
                  <a:pt x="3183467" y="2624667"/>
                </a:ln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7488529" y="1524283"/>
            <a:ext cx="12806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Valid Cut</a:t>
            </a:r>
            <a:endParaRPr lang="en-US" sz="3200" b="1" dirty="0">
              <a:solidFill>
                <a:srgbClr val="660066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48551" y="1093266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448551" y="2655953"/>
            <a:ext cx="38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851225" y="5279137"/>
            <a:ext cx="8107089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>
            <a:spLocks noChangeAspect="1"/>
          </p:cNvSpPr>
          <p:nvPr/>
        </p:nvSpPr>
        <p:spPr>
          <a:xfrm>
            <a:off x="3503940" y="5117203"/>
            <a:ext cx="274320" cy="27432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5759805" y="5117203"/>
            <a:ext cx="274320" cy="27432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846603" y="5147683"/>
            <a:ext cx="274320" cy="27432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8494884" y="5171550"/>
            <a:ext cx="274320" cy="27432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/>
          <p:cNvCxnSpPr>
            <a:stCxn id="22" idx="5"/>
            <a:endCxn id="136" idx="0"/>
          </p:cNvCxnSpPr>
          <p:nvPr/>
        </p:nvCxnSpPr>
        <p:spPr>
          <a:xfrm>
            <a:off x="2903618" y="1484111"/>
            <a:ext cx="737482" cy="363309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137" idx="0"/>
          </p:cNvCxnSpPr>
          <p:nvPr/>
        </p:nvCxnSpPr>
        <p:spPr>
          <a:xfrm>
            <a:off x="5313042" y="3023143"/>
            <a:ext cx="583923" cy="209406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63" idx="5"/>
            <a:endCxn id="139" idx="0"/>
          </p:cNvCxnSpPr>
          <p:nvPr/>
        </p:nvCxnSpPr>
        <p:spPr>
          <a:xfrm>
            <a:off x="6821992" y="1458970"/>
            <a:ext cx="1161771" cy="368871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0" idx="5"/>
            <a:endCxn id="141" idx="0"/>
          </p:cNvCxnSpPr>
          <p:nvPr/>
        </p:nvCxnSpPr>
        <p:spPr>
          <a:xfrm>
            <a:off x="7636486" y="3037998"/>
            <a:ext cx="995558" cy="213355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478713" y="4291136"/>
            <a:ext cx="2001770" cy="52322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</a:t>
            </a:r>
            <a:r>
              <a:rPr lang="en-US" sz="2800" b="1" baseline="-25000" dirty="0" smtClean="0"/>
              <a:t>s</a:t>
            </a:r>
            <a:r>
              <a:rPr lang="en-US" sz="2800" b="1" dirty="0" smtClean="0"/>
              <a:t> = 1, </a:t>
            </a:r>
            <a:r>
              <a:rPr lang="en-US" sz="2800" b="1" dirty="0" err="1" smtClean="0"/>
              <a:t>D</a:t>
            </a:r>
            <a:r>
              <a:rPr lang="en-US" sz="2800" b="1" baseline="-25000" dirty="0" err="1" smtClean="0"/>
              <a:t>r</a:t>
            </a:r>
            <a:r>
              <a:rPr lang="en-US" sz="2800" b="1" dirty="0" smtClean="0"/>
              <a:t> </a:t>
            </a:r>
            <a:r>
              <a:rPr lang="en-US" sz="2800" b="1" dirty="0"/>
              <a:t>= 1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5846364" y="4084564"/>
            <a:ext cx="2001770" cy="52322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</a:t>
            </a:r>
            <a:r>
              <a:rPr lang="en-US" sz="2800" b="1" baseline="-25000" dirty="0"/>
              <a:t>s</a:t>
            </a:r>
            <a:r>
              <a:rPr lang="en-US" sz="2800" b="1" dirty="0" smtClean="0"/>
              <a:t> = 3, </a:t>
            </a:r>
            <a:r>
              <a:rPr lang="en-US" sz="2800" b="1" dirty="0" err="1" smtClean="0"/>
              <a:t>D</a:t>
            </a:r>
            <a:r>
              <a:rPr lang="en-US" sz="2800" b="1" baseline="-25000" dirty="0" err="1" smtClean="0"/>
              <a:t>r</a:t>
            </a:r>
            <a:r>
              <a:rPr lang="en-US" sz="2800" b="1" dirty="0" smtClean="0"/>
              <a:t> </a:t>
            </a:r>
            <a:r>
              <a:rPr lang="en-US" sz="2800" b="1" dirty="0"/>
              <a:t>= 2</a:t>
            </a:r>
            <a:r>
              <a:rPr lang="en-US" sz="2800" b="1" dirty="0" smtClean="0"/>
              <a:t> </a:t>
            </a:r>
            <a:endParaRPr lang="en-US" sz="2800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465282" y="5308710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Detector</a:t>
            </a:r>
            <a:endParaRPr lang="en-US" sz="2800" b="1" dirty="0"/>
          </a:p>
        </p:txBody>
      </p:sp>
      <p:cxnSp>
        <p:nvCxnSpPr>
          <p:cNvPr id="170" name="Straight Arrow Connector 169"/>
          <p:cNvCxnSpPr>
            <a:stCxn id="114" idx="0"/>
            <a:endCxn id="141" idx="3"/>
          </p:cNvCxnSpPr>
          <p:nvPr/>
        </p:nvCxnSpPr>
        <p:spPr>
          <a:xfrm flipV="1">
            <a:off x="7957429" y="5405697"/>
            <a:ext cx="577628" cy="27791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76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61893" y="2023919"/>
            <a:ext cx="8066931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61893" y="3030806"/>
            <a:ext cx="8066931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756332" y="2048694"/>
            <a:ext cx="584287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59501" y="1439143"/>
            <a:ext cx="522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A</a:t>
            </a:r>
            <a:endParaRPr lang="en-US" sz="4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434336" y="2476212"/>
            <a:ext cx="497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15121" y="2048693"/>
            <a:ext cx="735070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463185" y="2048694"/>
            <a:ext cx="584287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232278" y="2101727"/>
            <a:ext cx="584287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2446636" y="1328915"/>
            <a:ext cx="2633649" cy="2274049"/>
          </a:xfrm>
          <a:custGeom>
            <a:avLst/>
            <a:gdLst>
              <a:gd name="connsiteX0" fmla="*/ 2499173 w 2499173"/>
              <a:gd name="connsiteY0" fmla="*/ 0 h 2274049"/>
              <a:gd name="connsiteX1" fmla="*/ 2007532 w 2499173"/>
              <a:gd name="connsiteY1" fmla="*/ 983373 h 2274049"/>
              <a:gd name="connsiteX2" fmla="*/ 204850 w 2499173"/>
              <a:gd name="connsiteY2" fmla="*/ 1188242 h 2274049"/>
              <a:gd name="connsiteX3" fmla="*/ 40970 w 2499173"/>
              <a:gd name="connsiteY3" fmla="*/ 2274049 h 2274049"/>
              <a:gd name="connsiteX4" fmla="*/ 40970 w 2499173"/>
              <a:gd name="connsiteY4" fmla="*/ 2274049 h 227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99173" h="2274049">
                <a:moveTo>
                  <a:pt x="2499173" y="0"/>
                </a:moveTo>
                <a:cubicBezTo>
                  <a:pt x="2444546" y="392666"/>
                  <a:pt x="2389919" y="785333"/>
                  <a:pt x="2007532" y="983373"/>
                </a:cubicBezTo>
                <a:cubicBezTo>
                  <a:pt x="1625145" y="1181413"/>
                  <a:pt x="532610" y="973129"/>
                  <a:pt x="204850" y="1188242"/>
                </a:cubicBezTo>
                <a:cubicBezTo>
                  <a:pt x="-122910" y="1403355"/>
                  <a:pt x="40970" y="2274049"/>
                  <a:pt x="40970" y="2274049"/>
                </a:cubicBezTo>
                <a:lnTo>
                  <a:pt x="40970" y="2274049"/>
                </a:ln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3622" y="1439143"/>
            <a:ext cx="4986663" cy="0"/>
          </a:xfrm>
          <a:prstGeom prst="straightConnector1">
            <a:avLst/>
          </a:prstGeom>
          <a:ln w="5715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51893" y="329396"/>
            <a:ext cx="1411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</a:t>
            </a:r>
            <a:r>
              <a:rPr lang="en-US" sz="4000" baseline="-25000" dirty="0" smtClean="0"/>
              <a:t>s</a:t>
            </a:r>
            <a:r>
              <a:rPr lang="en-US" sz="4000" dirty="0" smtClean="0"/>
              <a:t> = 4</a:t>
            </a:r>
            <a:endParaRPr lang="en-US" sz="4000" baseline="-25000" dirty="0"/>
          </a:p>
        </p:txBody>
      </p:sp>
      <p:cxnSp>
        <p:nvCxnSpPr>
          <p:cNvPr id="44" name="Straight Arrow Connector 43"/>
          <p:cNvCxnSpPr>
            <a:endCxn id="3" idx="3"/>
          </p:cNvCxnSpPr>
          <p:nvPr/>
        </p:nvCxnSpPr>
        <p:spPr>
          <a:xfrm>
            <a:off x="348245" y="3599262"/>
            <a:ext cx="2141566" cy="3702"/>
          </a:xfrm>
          <a:prstGeom prst="straightConnector1">
            <a:avLst/>
          </a:prstGeom>
          <a:ln w="5715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93167" y="3636783"/>
            <a:ext cx="1396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</a:t>
            </a:r>
            <a:r>
              <a:rPr lang="en-US" sz="4000" baseline="-25000" dirty="0"/>
              <a:t>r</a:t>
            </a:r>
            <a:r>
              <a:rPr lang="en-US" sz="4000" dirty="0" smtClean="0"/>
              <a:t> = 1</a:t>
            </a:r>
            <a:endParaRPr lang="en-US" sz="4000" baseline="-250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498575" y="3595560"/>
            <a:ext cx="2418813" cy="0"/>
          </a:xfrm>
          <a:prstGeom prst="straightConnector1">
            <a:avLst/>
          </a:prstGeom>
          <a:ln w="5715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60371" y="4826768"/>
            <a:ext cx="7784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Number of messages in the channel in the snapshot is C</a:t>
            </a:r>
            <a:r>
              <a:rPr lang="en-US" sz="4000" baseline="-25000" dirty="0" smtClean="0"/>
              <a:t>s</a:t>
            </a:r>
            <a:r>
              <a:rPr lang="en-US" sz="4000" dirty="0" smtClean="0"/>
              <a:t> – C</a:t>
            </a:r>
            <a:r>
              <a:rPr lang="en-US" sz="4000" baseline="-25000" dirty="0" smtClean="0"/>
              <a:t>r</a:t>
            </a:r>
            <a:r>
              <a:rPr lang="en-US" sz="4000" dirty="0" smtClean="0"/>
              <a:t>= 3  </a:t>
            </a:r>
            <a:endParaRPr lang="en-US" sz="4000" baseline="-25000" dirty="0"/>
          </a:p>
        </p:txBody>
      </p:sp>
      <p:cxnSp>
        <p:nvCxnSpPr>
          <p:cNvPr id="16" name="Straight Arrow Connector 15"/>
          <p:cNvCxnSpPr>
            <a:stCxn id="49" idx="0"/>
          </p:cNvCxnSpPr>
          <p:nvPr/>
        </p:nvCxnSpPr>
        <p:spPr>
          <a:xfrm flipH="1" flipV="1">
            <a:off x="4027435" y="3636784"/>
            <a:ext cx="725090" cy="11899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917388" y="1886759"/>
            <a:ext cx="0" cy="2187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408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114039" y="303858"/>
            <a:ext cx="2743200" cy="27432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429520" y="303858"/>
            <a:ext cx="2743200" cy="27432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2857239" y="1675458"/>
            <a:ext cx="2572281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9175" y="1235485"/>
            <a:ext cx="14130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</a:t>
            </a:r>
            <a:r>
              <a:rPr lang="en-US" sz="4400" b="1" baseline="-25000" dirty="0" smtClean="0"/>
              <a:t>s </a:t>
            </a:r>
            <a:r>
              <a:rPr lang="en-US" sz="4400" b="1" dirty="0" smtClean="0"/>
              <a:t>= 4</a:t>
            </a:r>
            <a:endParaRPr lang="en-US" sz="4400" b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6136435" y="1272787"/>
            <a:ext cx="1396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</a:t>
            </a:r>
            <a:r>
              <a:rPr lang="en-US" sz="4400" b="1" baseline="-25000" dirty="0" smtClean="0"/>
              <a:t>r </a:t>
            </a:r>
            <a:r>
              <a:rPr lang="en-US" sz="4400" b="1" dirty="0" smtClean="0"/>
              <a:t>= 2</a:t>
            </a:r>
            <a:endParaRPr lang="en-US" sz="4400" b="1" baseline="-25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43423" y="692618"/>
            <a:ext cx="914400" cy="580169"/>
            <a:chOff x="3726107" y="2139077"/>
            <a:chExt cx="914400" cy="580169"/>
          </a:xfrm>
        </p:grpSpPr>
        <p:sp>
          <p:nvSpPr>
            <p:cNvPr id="2" name="Rectangle 1"/>
            <p:cNvSpPr/>
            <p:nvPr/>
          </p:nvSpPr>
          <p:spPr>
            <a:xfrm>
              <a:off x="3726107" y="2139077"/>
              <a:ext cx="914400" cy="5801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726107" y="2139077"/>
              <a:ext cx="467852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193959" y="2139077"/>
              <a:ext cx="446548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120875" y="692618"/>
            <a:ext cx="914400" cy="580169"/>
            <a:chOff x="3726107" y="2139077"/>
            <a:chExt cx="914400" cy="580169"/>
          </a:xfrm>
        </p:grpSpPr>
        <p:sp>
          <p:nvSpPr>
            <p:cNvPr id="26" name="Rectangle 25"/>
            <p:cNvSpPr/>
            <p:nvPr/>
          </p:nvSpPr>
          <p:spPr>
            <a:xfrm>
              <a:off x="3726107" y="2139077"/>
              <a:ext cx="914400" cy="5801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726107" y="2139077"/>
              <a:ext cx="467852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4193959" y="2139077"/>
              <a:ext cx="446548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29244" y="3704175"/>
            <a:ext cx="32713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Agent A has sent 4 messages: </a:t>
            </a:r>
          </a:p>
          <a:p>
            <a:pPr algn="ctr"/>
            <a:r>
              <a:rPr lang="en-US" sz="3200" dirty="0" smtClean="0"/>
              <a:t>m</a:t>
            </a:r>
            <a:r>
              <a:rPr lang="en-US" sz="3200" baseline="-25000" dirty="0" smtClean="0"/>
              <a:t>0, </a:t>
            </a:r>
            <a:r>
              <a:rPr lang="en-US" sz="3200" dirty="0" smtClean="0"/>
              <a:t>m</a:t>
            </a:r>
            <a:r>
              <a:rPr lang="en-US" sz="3200" baseline="-25000" dirty="0" smtClean="0"/>
              <a:t>1, </a:t>
            </a:r>
            <a:r>
              <a:rPr lang="en-US" sz="3200" dirty="0" smtClean="0"/>
              <a:t>m</a:t>
            </a:r>
            <a:r>
              <a:rPr lang="en-US" sz="3200" baseline="-25000" dirty="0"/>
              <a:t>2</a:t>
            </a:r>
            <a:r>
              <a:rPr lang="en-US" sz="3200" baseline="-25000" dirty="0" smtClean="0"/>
              <a:t>, </a:t>
            </a:r>
            <a:r>
              <a:rPr lang="en-US" sz="3200" dirty="0" smtClean="0"/>
              <a:t>m</a:t>
            </a:r>
            <a:r>
              <a:rPr lang="en-US" sz="3200" baseline="-25000" dirty="0" smtClean="0"/>
              <a:t>3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72265" y="3737827"/>
            <a:ext cx="4331809" cy="189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Agent B has received 2 messages: </a:t>
            </a:r>
          </a:p>
          <a:p>
            <a:pPr algn="ctr"/>
            <a:r>
              <a:rPr lang="en-US" sz="3200" dirty="0" smtClean="0"/>
              <a:t>m</a:t>
            </a:r>
            <a:r>
              <a:rPr lang="en-US" sz="3200" baseline="-25000" dirty="0" smtClean="0"/>
              <a:t>0, </a:t>
            </a:r>
            <a:r>
              <a:rPr lang="en-US" sz="3200" dirty="0" smtClean="0"/>
              <a:t>m</a:t>
            </a:r>
            <a:r>
              <a:rPr lang="en-US" sz="3200" baseline="-25000" dirty="0"/>
              <a:t>1</a:t>
            </a:r>
            <a:endParaRPr lang="en-US" sz="3200" baseline="-25000" dirty="0" smtClean="0"/>
          </a:p>
          <a:p>
            <a:pPr algn="ctr"/>
            <a:endParaRPr lang="en-US" sz="3200" baseline="-25000" dirty="0"/>
          </a:p>
        </p:txBody>
      </p:sp>
      <p:cxnSp>
        <p:nvCxnSpPr>
          <p:cNvPr id="31" name="Straight Arrow Connector 30"/>
          <p:cNvCxnSpPr>
            <a:stCxn id="16" idx="0"/>
          </p:cNvCxnSpPr>
          <p:nvPr/>
        </p:nvCxnSpPr>
        <p:spPr>
          <a:xfrm flipV="1">
            <a:off x="1864934" y="2004927"/>
            <a:ext cx="167055" cy="16992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0"/>
          </p:cNvCxnSpPr>
          <p:nvPr/>
        </p:nvCxnSpPr>
        <p:spPr>
          <a:xfrm flipV="1">
            <a:off x="6938170" y="2004927"/>
            <a:ext cx="373863" cy="17329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71337" y="2004925"/>
            <a:ext cx="2458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Messages</a:t>
            </a:r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m</a:t>
            </a:r>
            <a:r>
              <a:rPr lang="en-US" sz="3200" baseline="-25000" dirty="0" smtClean="0">
                <a:solidFill>
                  <a:srgbClr val="FF0000"/>
                </a:solidFill>
              </a:rPr>
              <a:t>2, </a:t>
            </a:r>
            <a:r>
              <a:rPr lang="en-US" sz="3200" dirty="0" smtClean="0">
                <a:solidFill>
                  <a:srgbClr val="FF0000"/>
                </a:solidFill>
              </a:rPr>
              <a:t>m</a:t>
            </a:r>
            <a:r>
              <a:rPr lang="en-US" sz="3200" baseline="-25000" dirty="0" smtClean="0">
                <a:solidFill>
                  <a:srgbClr val="FF0000"/>
                </a:solidFill>
              </a:rPr>
              <a:t>3 </a:t>
            </a:r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 in transit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34" idx="0"/>
            <a:endCxn id="2" idx="2"/>
          </p:cNvCxnSpPr>
          <p:nvPr/>
        </p:nvCxnSpPr>
        <p:spPr>
          <a:xfrm flipH="1" flipV="1">
            <a:off x="3500623" y="1272787"/>
            <a:ext cx="699806" cy="73213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0"/>
            <a:endCxn id="26" idx="2"/>
          </p:cNvCxnSpPr>
          <p:nvPr/>
        </p:nvCxnSpPr>
        <p:spPr>
          <a:xfrm flipV="1">
            <a:off x="4200429" y="1272787"/>
            <a:ext cx="377646" cy="73213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690" y="6013686"/>
            <a:ext cx="910407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</a:t>
            </a:r>
            <a:r>
              <a:rPr lang="en-US" sz="3600" b="1" baseline="-25000" dirty="0" smtClean="0"/>
              <a:t>s</a:t>
            </a:r>
            <a:r>
              <a:rPr lang="en-US" sz="3600" b="1" dirty="0" smtClean="0"/>
              <a:t>, C</a:t>
            </a:r>
            <a:r>
              <a:rPr lang="en-US" sz="3600" b="1" baseline="-25000" dirty="0" smtClean="0"/>
              <a:t>r</a:t>
            </a:r>
            <a:r>
              <a:rPr lang="en-US" sz="3600" b="1" dirty="0" smtClean="0"/>
              <a:t> and messages in transit at some point</a:t>
            </a:r>
            <a:endParaRPr lang="en-US" sz="3600" b="1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572572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114039" y="303858"/>
            <a:ext cx="2743200" cy="27432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A</a:t>
            </a:r>
          </a:p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active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429520" y="303858"/>
            <a:ext cx="2743200" cy="27432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B</a:t>
            </a:r>
          </a:p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active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4" idx="7"/>
            <a:endCxn id="5" idx="1"/>
          </p:cNvCxnSpPr>
          <p:nvPr/>
        </p:nvCxnSpPr>
        <p:spPr>
          <a:xfrm>
            <a:off x="2455507" y="705590"/>
            <a:ext cx="337574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9556" y="502177"/>
            <a:ext cx="14130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</a:t>
            </a:r>
            <a:r>
              <a:rPr lang="en-US" sz="4400" b="1" baseline="-25000" dirty="0" smtClean="0"/>
              <a:t>s </a:t>
            </a:r>
            <a:r>
              <a:rPr lang="en-US" sz="4400" b="1" dirty="0" smtClean="0"/>
              <a:t>= 3</a:t>
            </a:r>
            <a:endParaRPr lang="en-US" sz="4400" b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831252" y="502177"/>
            <a:ext cx="1396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</a:t>
            </a:r>
            <a:r>
              <a:rPr lang="en-US" sz="4400" b="1" baseline="-25000" dirty="0" smtClean="0"/>
              <a:t>r </a:t>
            </a:r>
            <a:r>
              <a:rPr lang="en-US" sz="4400" b="1" dirty="0" smtClean="0"/>
              <a:t>= 1</a:t>
            </a:r>
            <a:endParaRPr lang="en-US" sz="4400" b="1" baseline="-25000" dirty="0"/>
          </a:p>
        </p:txBody>
      </p:sp>
      <p:cxnSp>
        <p:nvCxnSpPr>
          <p:cNvPr id="11" name="Straight Arrow Connector 10"/>
          <p:cNvCxnSpPr>
            <a:stCxn id="5" idx="3"/>
            <a:endCxn id="4" idx="5"/>
          </p:cNvCxnSpPr>
          <p:nvPr/>
        </p:nvCxnSpPr>
        <p:spPr>
          <a:xfrm flipH="1">
            <a:off x="2455507" y="2645326"/>
            <a:ext cx="337574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029099" y="112449"/>
            <a:ext cx="914400" cy="580169"/>
            <a:chOff x="3726107" y="2139077"/>
            <a:chExt cx="914400" cy="580169"/>
          </a:xfrm>
        </p:grpSpPr>
        <p:sp>
          <p:nvSpPr>
            <p:cNvPr id="38" name="Rectangle 37"/>
            <p:cNvSpPr/>
            <p:nvPr/>
          </p:nvSpPr>
          <p:spPr>
            <a:xfrm>
              <a:off x="3726107" y="2139077"/>
              <a:ext cx="914400" cy="5801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3726107" y="2139077"/>
              <a:ext cx="467852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193959" y="2139077"/>
              <a:ext cx="446548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106551" y="112449"/>
            <a:ext cx="914400" cy="580169"/>
            <a:chOff x="3726107" y="2139077"/>
            <a:chExt cx="914400" cy="580169"/>
          </a:xfrm>
        </p:grpSpPr>
        <p:sp>
          <p:nvSpPr>
            <p:cNvPr id="43" name="Rectangle 42"/>
            <p:cNvSpPr/>
            <p:nvPr/>
          </p:nvSpPr>
          <p:spPr>
            <a:xfrm>
              <a:off x="3726107" y="2139077"/>
              <a:ext cx="914400" cy="5801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3726107" y="2139077"/>
              <a:ext cx="467852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4193959" y="2139077"/>
              <a:ext cx="446548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983652" y="2041635"/>
            <a:ext cx="1470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D</a:t>
            </a:r>
            <a:r>
              <a:rPr lang="en-US" sz="4400" b="1" baseline="-25000" dirty="0" smtClean="0"/>
              <a:t>s </a:t>
            </a:r>
            <a:r>
              <a:rPr lang="en-US" sz="4400" b="1" dirty="0" smtClean="0"/>
              <a:t>= 2</a:t>
            </a:r>
            <a:endParaRPr lang="en-US" sz="4400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51956" y="2078595"/>
            <a:ext cx="14536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/>
              <a:t>D</a:t>
            </a:r>
            <a:r>
              <a:rPr lang="en-US" sz="4400" b="1" baseline="-25000" dirty="0" err="1"/>
              <a:t>r</a:t>
            </a:r>
            <a:r>
              <a:rPr lang="en-US" sz="4400" b="1" baseline="-25000" dirty="0" smtClean="0"/>
              <a:t> </a:t>
            </a:r>
            <a:r>
              <a:rPr lang="en-US" sz="4400" b="1" dirty="0" smtClean="0"/>
              <a:t>= 2</a:t>
            </a:r>
            <a:endParaRPr lang="en-US" sz="4400" b="1" baseline="-25000" dirty="0"/>
          </a:p>
        </p:txBody>
      </p:sp>
      <p:sp>
        <p:nvSpPr>
          <p:cNvPr id="15" name="Rectangle 14"/>
          <p:cNvSpPr/>
          <p:nvPr/>
        </p:nvSpPr>
        <p:spPr>
          <a:xfrm>
            <a:off x="2708922" y="4694989"/>
            <a:ext cx="3807588" cy="1855936"/>
          </a:xfrm>
          <a:prstGeom prst="rect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C’</a:t>
            </a:r>
            <a:r>
              <a:rPr lang="en-US" sz="3600" b="1" baseline="-25000" dirty="0" smtClean="0">
                <a:solidFill>
                  <a:srgbClr val="000000"/>
                </a:solidFill>
              </a:rPr>
              <a:t>s</a:t>
            </a:r>
            <a:r>
              <a:rPr lang="en-US" sz="3600" b="1" dirty="0" smtClean="0">
                <a:solidFill>
                  <a:srgbClr val="000000"/>
                </a:solidFill>
              </a:rPr>
              <a:t> = </a:t>
            </a:r>
            <a:r>
              <a:rPr lang="en-US" sz="3600" b="1" dirty="0">
                <a:solidFill>
                  <a:srgbClr val="000000"/>
                </a:solidFill>
              </a:rPr>
              <a:t>0</a:t>
            </a:r>
            <a:r>
              <a:rPr lang="en-US" sz="3600" b="1" dirty="0" smtClean="0">
                <a:solidFill>
                  <a:srgbClr val="000000"/>
                </a:solidFill>
              </a:rPr>
              <a:t>, </a:t>
            </a:r>
            <a:r>
              <a:rPr lang="en-US" sz="3600" b="1" dirty="0" err="1" smtClean="0">
                <a:solidFill>
                  <a:srgbClr val="000000"/>
                </a:solidFill>
              </a:rPr>
              <a:t>C’</a:t>
            </a:r>
            <a:r>
              <a:rPr lang="en-US" sz="3600" b="1" baseline="-25000" dirty="0" err="1" smtClean="0">
                <a:solidFill>
                  <a:srgbClr val="000000"/>
                </a:solidFill>
              </a:rPr>
              <a:t>r</a:t>
            </a:r>
            <a:r>
              <a:rPr lang="en-US" sz="3600" b="1" dirty="0" smtClean="0">
                <a:solidFill>
                  <a:srgbClr val="000000"/>
                </a:solidFill>
              </a:rPr>
              <a:t> = -1,</a:t>
            </a:r>
          </a:p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D’</a:t>
            </a:r>
            <a:r>
              <a:rPr lang="en-US" sz="3600" b="1" baseline="-25000" dirty="0" smtClean="0">
                <a:solidFill>
                  <a:srgbClr val="000000"/>
                </a:solidFill>
              </a:rPr>
              <a:t>s</a:t>
            </a:r>
            <a:r>
              <a:rPr lang="en-US" sz="3600" b="1" dirty="0" smtClean="0">
                <a:solidFill>
                  <a:srgbClr val="000000"/>
                </a:solidFill>
              </a:rPr>
              <a:t> = </a:t>
            </a:r>
            <a:r>
              <a:rPr lang="en-US" sz="3600" b="1" dirty="0">
                <a:solidFill>
                  <a:srgbClr val="000000"/>
                </a:solidFill>
              </a:rPr>
              <a:t>0</a:t>
            </a:r>
            <a:r>
              <a:rPr lang="en-US" sz="3600" b="1" dirty="0" smtClean="0">
                <a:solidFill>
                  <a:srgbClr val="000000"/>
                </a:solidFill>
              </a:rPr>
              <a:t>, </a:t>
            </a:r>
            <a:r>
              <a:rPr lang="en-US" sz="3600" b="1" dirty="0" err="1" smtClean="0">
                <a:solidFill>
                  <a:srgbClr val="000000"/>
                </a:solidFill>
              </a:rPr>
              <a:t>D’</a:t>
            </a:r>
            <a:r>
              <a:rPr lang="en-US" sz="3600" b="1" baseline="-25000" dirty="0" err="1" smtClean="0">
                <a:solidFill>
                  <a:srgbClr val="000000"/>
                </a:solidFill>
              </a:rPr>
              <a:t>r</a:t>
            </a:r>
            <a:r>
              <a:rPr lang="en-US" sz="3600" b="1" dirty="0" smtClean="0">
                <a:solidFill>
                  <a:srgbClr val="000000"/>
                </a:solidFill>
              </a:rPr>
              <a:t> = -1,</a:t>
            </a:r>
          </a:p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 </a:t>
            </a:r>
            <a:endParaRPr lang="en-US" sz="3600" b="1" dirty="0">
              <a:solidFill>
                <a:srgbClr val="000000"/>
              </a:solidFill>
            </a:endParaRPr>
          </a:p>
        </p:txBody>
      </p:sp>
      <p:cxnSp>
        <p:nvCxnSpPr>
          <p:cNvPr id="18" name="Straight Arrow Connector 17"/>
          <p:cNvCxnSpPr>
            <a:stCxn id="5" idx="4"/>
            <a:endCxn id="15" idx="0"/>
          </p:cNvCxnSpPr>
          <p:nvPr/>
        </p:nvCxnSpPr>
        <p:spPr>
          <a:xfrm flipH="1">
            <a:off x="4612716" y="3047058"/>
            <a:ext cx="2188404" cy="16479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" idx="4"/>
            <a:endCxn id="15" idx="0"/>
          </p:cNvCxnSpPr>
          <p:nvPr/>
        </p:nvCxnSpPr>
        <p:spPr>
          <a:xfrm>
            <a:off x="1485639" y="3047058"/>
            <a:ext cx="3127077" cy="16479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7825" y="3807696"/>
            <a:ext cx="2956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0000"/>
                </a:solidFill>
              </a:rPr>
              <a:t>The Detector</a:t>
            </a:r>
            <a:endParaRPr lang="en-US" sz="4000" b="1" dirty="0">
              <a:solidFill>
                <a:srgbClr val="0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78152" y="859570"/>
            <a:ext cx="18824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Channel C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391694" y="2013785"/>
            <a:ext cx="19239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Channel D</a:t>
            </a:r>
            <a:endParaRPr lang="en-US" sz="3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2262" y="5427764"/>
            <a:ext cx="2594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Local variables of the detector</a:t>
            </a:r>
            <a:endParaRPr lang="en-US" sz="2400" b="1" dirty="0"/>
          </a:p>
        </p:txBody>
      </p:sp>
      <p:cxnSp>
        <p:nvCxnSpPr>
          <p:cNvPr id="8" name="Straight Arrow Connector 7"/>
          <p:cNvCxnSpPr>
            <a:stCxn id="32" idx="0"/>
          </p:cNvCxnSpPr>
          <p:nvPr/>
        </p:nvCxnSpPr>
        <p:spPr>
          <a:xfrm flipV="1">
            <a:off x="1379704" y="5012266"/>
            <a:ext cx="1980213" cy="41549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4" idx="2"/>
          </p:cNvCxnSpPr>
          <p:nvPr/>
        </p:nvCxnSpPr>
        <p:spPr>
          <a:xfrm>
            <a:off x="1596004" y="4515582"/>
            <a:ext cx="1433095" cy="1262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922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114039" y="303858"/>
            <a:ext cx="2743200" cy="27432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A</a:t>
            </a:r>
          </a:p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active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429520" y="303858"/>
            <a:ext cx="2743200" cy="27432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B</a:t>
            </a:r>
          </a:p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idle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4" idx="7"/>
            <a:endCxn id="5" idx="1"/>
          </p:cNvCxnSpPr>
          <p:nvPr/>
        </p:nvCxnSpPr>
        <p:spPr>
          <a:xfrm>
            <a:off x="2455507" y="705590"/>
            <a:ext cx="337574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9556" y="502177"/>
            <a:ext cx="14130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</a:t>
            </a:r>
            <a:r>
              <a:rPr lang="en-US" sz="4400" b="1" baseline="-25000" dirty="0" smtClean="0"/>
              <a:t>s </a:t>
            </a:r>
            <a:r>
              <a:rPr lang="en-US" sz="4400" b="1" dirty="0" smtClean="0"/>
              <a:t>= 3</a:t>
            </a:r>
            <a:endParaRPr lang="en-US" sz="4400" b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831252" y="502177"/>
            <a:ext cx="1396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</a:t>
            </a:r>
            <a:r>
              <a:rPr lang="en-US" sz="4400" b="1" baseline="-25000" dirty="0" smtClean="0"/>
              <a:t>r </a:t>
            </a:r>
            <a:r>
              <a:rPr lang="en-US" sz="4400" b="1" dirty="0" smtClean="0"/>
              <a:t>= 1</a:t>
            </a:r>
            <a:endParaRPr lang="en-US" sz="4400" b="1" baseline="-25000" dirty="0"/>
          </a:p>
        </p:txBody>
      </p:sp>
      <p:cxnSp>
        <p:nvCxnSpPr>
          <p:cNvPr id="11" name="Straight Arrow Connector 10"/>
          <p:cNvCxnSpPr>
            <a:stCxn id="5" idx="3"/>
            <a:endCxn id="4" idx="5"/>
          </p:cNvCxnSpPr>
          <p:nvPr/>
        </p:nvCxnSpPr>
        <p:spPr>
          <a:xfrm flipH="1">
            <a:off x="2455507" y="2645326"/>
            <a:ext cx="337574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029099" y="112449"/>
            <a:ext cx="914400" cy="580169"/>
            <a:chOff x="3726107" y="2139077"/>
            <a:chExt cx="914400" cy="580169"/>
          </a:xfrm>
        </p:grpSpPr>
        <p:sp>
          <p:nvSpPr>
            <p:cNvPr id="38" name="Rectangle 37"/>
            <p:cNvSpPr/>
            <p:nvPr/>
          </p:nvSpPr>
          <p:spPr>
            <a:xfrm>
              <a:off x="3726107" y="2139077"/>
              <a:ext cx="914400" cy="5801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3726107" y="2139077"/>
              <a:ext cx="467852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193959" y="2139077"/>
              <a:ext cx="446548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106551" y="112449"/>
            <a:ext cx="914400" cy="580169"/>
            <a:chOff x="3726107" y="2139077"/>
            <a:chExt cx="914400" cy="580169"/>
          </a:xfrm>
        </p:grpSpPr>
        <p:sp>
          <p:nvSpPr>
            <p:cNvPr id="43" name="Rectangle 42"/>
            <p:cNvSpPr/>
            <p:nvPr/>
          </p:nvSpPr>
          <p:spPr>
            <a:xfrm>
              <a:off x="3726107" y="2139077"/>
              <a:ext cx="914400" cy="5801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3726107" y="2139077"/>
              <a:ext cx="467852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4193959" y="2139077"/>
              <a:ext cx="446548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983652" y="2041635"/>
            <a:ext cx="1470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D</a:t>
            </a:r>
            <a:r>
              <a:rPr lang="en-US" sz="4400" b="1" baseline="-25000" dirty="0" smtClean="0"/>
              <a:t>s </a:t>
            </a:r>
            <a:r>
              <a:rPr lang="en-US" sz="4400" b="1" dirty="0" smtClean="0"/>
              <a:t>= 2</a:t>
            </a:r>
            <a:endParaRPr lang="en-US" sz="4400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51956" y="2078595"/>
            <a:ext cx="14536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/>
              <a:t>D</a:t>
            </a:r>
            <a:r>
              <a:rPr lang="en-US" sz="4400" b="1" baseline="-25000" dirty="0" err="1"/>
              <a:t>r</a:t>
            </a:r>
            <a:r>
              <a:rPr lang="en-US" sz="4400" b="1" baseline="-25000" dirty="0" smtClean="0"/>
              <a:t> </a:t>
            </a:r>
            <a:r>
              <a:rPr lang="en-US" sz="4400" b="1" dirty="0" smtClean="0"/>
              <a:t>= 2</a:t>
            </a:r>
            <a:endParaRPr lang="en-US" sz="4400" b="1" baseline="-25000" dirty="0"/>
          </a:p>
        </p:txBody>
      </p:sp>
      <p:sp>
        <p:nvSpPr>
          <p:cNvPr id="15" name="Rectangle 14"/>
          <p:cNvSpPr/>
          <p:nvPr/>
        </p:nvSpPr>
        <p:spPr>
          <a:xfrm>
            <a:off x="2708922" y="4694989"/>
            <a:ext cx="3807588" cy="1855936"/>
          </a:xfrm>
          <a:prstGeom prst="rect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C’</a:t>
            </a:r>
            <a:r>
              <a:rPr lang="en-US" sz="3600" b="1" baseline="-25000" dirty="0" smtClean="0">
                <a:solidFill>
                  <a:srgbClr val="000000"/>
                </a:solidFill>
              </a:rPr>
              <a:t>s</a:t>
            </a:r>
            <a:r>
              <a:rPr lang="en-US" sz="3600" b="1" dirty="0" smtClean="0">
                <a:solidFill>
                  <a:srgbClr val="000000"/>
                </a:solidFill>
              </a:rPr>
              <a:t> = 0, </a:t>
            </a:r>
            <a:r>
              <a:rPr lang="en-US" sz="3600" b="1" dirty="0" err="1" smtClean="0">
                <a:solidFill>
                  <a:srgbClr val="000000"/>
                </a:solidFill>
              </a:rPr>
              <a:t>C’</a:t>
            </a:r>
            <a:r>
              <a:rPr lang="en-US" sz="3600" b="1" baseline="-25000" dirty="0" err="1" smtClean="0">
                <a:solidFill>
                  <a:srgbClr val="000000"/>
                </a:solidFill>
              </a:rPr>
              <a:t>r</a:t>
            </a:r>
            <a:r>
              <a:rPr lang="en-US" sz="3600" b="1" dirty="0" smtClean="0">
                <a:solidFill>
                  <a:srgbClr val="000000"/>
                </a:solidFill>
              </a:rPr>
              <a:t> = 0,</a:t>
            </a:r>
          </a:p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D’</a:t>
            </a:r>
            <a:r>
              <a:rPr lang="en-US" sz="3600" b="1" baseline="-25000" dirty="0" smtClean="0">
                <a:solidFill>
                  <a:srgbClr val="000000"/>
                </a:solidFill>
              </a:rPr>
              <a:t>s</a:t>
            </a:r>
            <a:r>
              <a:rPr lang="en-US" sz="3600" b="1" dirty="0" smtClean="0">
                <a:solidFill>
                  <a:srgbClr val="000000"/>
                </a:solidFill>
              </a:rPr>
              <a:t> = -1, </a:t>
            </a:r>
            <a:r>
              <a:rPr lang="en-US" sz="3600" b="1" dirty="0" err="1" smtClean="0">
                <a:solidFill>
                  <a:srgbClr val="000000"/>
                </a:solidFill>
              </a:rPr>
              <a:t>D’</a:t>
            </a:r>
            <a:r>
              <a:rPr lang="en-US" sz="3600" b="1" baseline="-25000" dirty="0" err="1" smtClean="0">
                <a:solidFill>
                  <a:srgbClr val="000000"/>
                </a:solidFill>
              </a:rPr>
              <a:t>r</a:t>
            </a:r>
            <a:r>
              <a:rPr lang="en-US" sz="3600" b="1" dirty="0" smtClean="0">
                <a:solidFill>
                  <a:srgbClr val="000000"/>
                </a:solidFill>
              </a:rPr>
              <a:t> = -1,</a:t>
            </a:r>
          </a:p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 </a:t>
            </a:r>
            <a:endParaRPr lang="en-US" sz="3600" b="1" dirty="0">
              <a:solidFill>
                <a:srgbClr val="000000"/>
              </a:solidFill>
            </a:endParaRPr>
          </a:p>
        </p:txBody>
      </p:sp>
      <p:cxnSp>
        <p:nvCxnSpPr>
          <p:cNvPr id="18" name="Straight Arrow Connector 17"/>
          <p:cNvCxnSpPr>
            <a:stCxn id="5" idx="4"/>
            <a:endCxn id="15" idx="0"/>
          </p:cNvCxnSpPr>
          <p:nvPr/>
        </p:nvCxnSpPr>
        <p:spPr>
          <a:xfrm flipH="1">
            <a:off x="4612716" y="3047058"/>
            <a:ext cx="2188404" cy="16479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" idx="4"/>
            <a:endCxn id="15" idx="0"/>
          </p:cNvCxnSpPr>
          <p:nvPr/>
        </p:nvCxnSpPr>
        <p:spPr>
          <a:xfrm>
            <a:off x="1485639" y="3047058"/>
            <a:ext cx="3127077" cy="16479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5898263" y="3807696"/>
            <a:ext cx="914400" cy="580169"/>
            <a:chOff x="3726107" y="2139077"/>
            <a:chExt cx="914400" cy="580169"/>
          </a:xfrm>
        </p:grpSpPr>
        <p:sp>
          <p:nvSpPr>
            <p:cNvPr id="50" name="Rectangle 49"/>
            <p:cNvSpPr/>
            <p:nvPr/>
          </p:nvSpPr>
          <p:spPr>
            <a:xfrm>
              <a:off x="3726107" y="2139077"/>
              <a:ext cx="914400" cy="5801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3726107" y="2139077"/>
              <a:ext cx="467852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93959" y="2139077"/>
              <a:ext cx="446548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6897686" y="3441493"/>
            <a:ext cx="141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</a:t>
            </a:r>
            <a:r>
              <a:rPr lang="en-US" sz="3600" b="1" baseline="-25000" dirty="0" smtClean="0"/>
              <a:t>r</a:t>
            </a:r>
            <a:r>
              <a:rPr lang="en-US" sz="3600" b="1" dirty="0" smtClean="0"/>
              <a:t> = 1</a:t>
            </a:r>
          </a:p>
          <a:p>
            <a:r>
              <a:rPr lang="en-US" sz="3600" b="1" dirty="0" smtClean="0"/>
              <a:t>D</a:t>
            </a:r>
            <a:r>
              <a:rPr lang="en-US" sz="3600" b="1" baseline="-25000" dirty="0"/>
              <a:t>s</a:t>
            </a:r>
            <a:r>
              <a:rPr lang="en-US" sz="3600" b="1" dirty="0" smtClean="0"/>
              <a:t> = 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17825" y="3807696"/>
            <a:ext cx="2956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0000"/>
                </a:solidFill>
              </a:rPr>
              <a:t>The Detector</a:t>
            </a:r>
            <a:endParaRPr lang="en-US" sz="4000" b="1" dirty="0">
              <a:solidFill>
                <a:srgbClr val="0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78152" y="859570"/>
            <a:ext cx="18824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Channel C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391694" y="2013785"/>
            <a:ext cx="19239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Channel D</a:t>
            </a:r>
            <a:endParaRPr lang="en-US" sz="3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549117" y="5012266"/>
            <a:ext cx="2594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Message in transit to the detector</a:t>
            </a:r>
            <a:endParaRPr lang="en-US" sz="2400" b="1" dirty="0"/>
          </a:p>
        </p:txBody>
      </p:sp>
      <p:cxnSp>
        <p:nvCxnSpPr>
          <p:cNvPr id="3" name="Straight Arrow Connector 2"/>
          <p:cNvCxnSpPr>
            <a:stCxn id="29" idx="0"/>
            <a:endCxn id="50" idx="2"/>
          </p:cNvCxnSpPr>
          <p:nvPr/>
        </p:nvCxnSpPr>
        <p:spPr>
          <a:xfrm flipH="1" flipV="1">
            <a:off x="6355463" y="4387865"/>
            <a:ext cx="1491096" cy="62440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262" y="5427764"/>
            <a:ext cx="2594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Local variables of the detector</a:t>
            </a:r>
            <a:endParaRPr lang="en-US" sz="2400" b="1" dirty="0"/>
          </a:p>
        </p:txBody>
      </p:sp>
      <p:cxnSp>
        <p:nvCxnSpPr>
          <p:cNvPr id="8" name="Straight Arrow Connector 7"/>
          <p:cNvCxnSpPr>
            <a:stCxn id="32" idx="0"/>
          </p:cNvCxnSpPr>
          <p:nvPr/>
        </p:nvCxnSpPr>
        <p:spPr>
          <a:xfrm flipV="1">
            <a:off x="1379704" y="5012266"/>
            <a:ext cx="1980213" cy="41549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4" idx="2"/>
          </p:cNvCxnSpPr>
          <p:nvPr/>
        </p:nvCxnSpPr>
        <p:spPr>
          <a:xfrm>
            <a:off x="1596004" y="4515582"/>
            <a:ext cx="1433095" cy="1262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603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114039" y="303858"/>
            <a:ext cx="2743200" cy="27432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A</a:t>
            </a:r>
          </a:p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active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429520" y="303858"/>
            <a:ext cx="2743200" cy="27432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B</a:t>
            </a:r>
          </a:p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idle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4" idx="7"/>
            <a:endCxn id="5" idx="1"/>
          </p:cNvCxnSpPr>
          <p:nvPr/>
        </p:nvCxnSpPr>
        <p:spPr>
          <a:xfrm>
            <a:off x="2455507" y="705590"/>
            <a:ext cx="337574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9556" y="502177"/>
            <a:ext cx="14130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</a:t>
            </a:r>
            <a:r>
              <a:rPr lang="en-US" sz="4400" b="1" baseline="-25000" dirty="0" smtClean="0"/>
              <a:t>s </a:t>
            </a:r>
            <a:r>
              <a:rPr lang="en-US" sz="4400" b="1" dirty="0" smtClean="0"/>
              <a:t>= 3</a:t>
            </a:r>
            <a:endParaRPr lang="en-US" sz="4400" b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831252" y="502177"/>
            <a:ext cx="1396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</a:t>
            </a:r>
            <a:r>
              <a:rPr lang="en-US" sz="4400" b="1" baseline="-25000" dirty="0" smtClean="0"/>
              <a:t>r </a:t>
            </a:r>
            <a:r>
              <a:rPr lang="en-US" sz="4400" b="1" dirty="0" smtClean="0"/>
              <a:t>= 1</a:t>
            </a:r>
            <a:endParaRPr lang="en-US" sz="4400" b="1" baseline="-25000" dirty="0"/>
          </a:p>
        </p:txBody>
      </p:sp>
      <p:cxnSp>
        <p:nvCxnSpPr>
          <p:cNvPr id="11" name="Straight Arrow Connector 10"/>
          <p:cNvCxnSpPr>
            <a:stCxn id="5" idx="3"/>
            <a:endCxn id="4" idx="5"/>
          </p:cNvCxnSpPr>
          <p:nvPr/>
        </p:nvCxnSpPr>
        <p:spPr>
          <a:xfrm flipH="1">
            <a:off x="2455507" y="2645326"/>
            <a:ext cx="337574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029099" y="112449"/>
            <a:ext cx="914400" cy="580169"/>
            <a:chOff x="3726107" y="2139077"/>
            <a:chExt cx="914400" cy="580169"/>
          </a:xfrm>
        </p:grpSpPr>
        <p:sp>
          <p:nvSpPr>
            <p:cNvPr id="38" name="Rectangle 37"/>
            <p:cNvSpPr/>
            <p:nvPr/>
          </p:nvSpPr>
          <p:spPr>
            <a:xfrm>
              <a:off x="3726107" y="2139077"/>
              <a:ext cx="914400" cy="5801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3726107" y="2139077"/>
              <a:ext cx="467852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193959" y="2139077"/>
              <a:ext cx="446548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106551" y="112449"/>
            <a:ext cx="914400" cy="580169"/>
            <a:chOff x="3726107" y="2139077"/>
            <a:chExt cx="914400" cy="580169"/>
          </a:xfrm>
        </p:grpSpPr>
        <p:sp>
          <p:nvSpPr>
            <p:cNvPr id="43" name="Rectangle 42"/>
            <p:cNvSpPr/>
            <p:nvPr/>
          </p:nvSpPr>
          <p:spPr>
            <a:xfrm>
              <a:off x="3726107" y="2139077"/>
              <a:ext cx="914400" cy="5801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3726107" y="2139077"/>
              <a:ext cx="467852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4193959" y="2139077"/>
              <a:ext cx="446548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983652" y="2041635"/>
            <a:ext cx="1470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D</a:t>
            </a:r>
            <a:r>
              <a:rPr lang="en-US" sz="4400" b="1" baseline="-25000" dirty="0" smtClean="0"/>
              <a:t>s </a:t>
            </a:r>
            <a:r>
              <a:rPr lang="en-US" sz="4400" b="1" dirty="0" smtClean="0"/>
              <a:t>= 2</a:t>
            </a:r>
            <a:endParaRPr lang="en-US" sz="4400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51956" y="2078595"/>
            <a:ext cx="14536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/>
              <a:t>D</a:t>
            </a:r>
            <a:r>
              <a:rPr lang="en-US" sz="4400" b="1" baseline="-25000" dirty="0" err="1"/>
              <a:t>r</a:t>
            </a:r>
            <a:r>
              <a:rPr lang="en-US" sz="4400" b="1" baseline="-25000" dirty="0" smtClean="0"/>
              <a:t> </a:t>
            </a:r>
            <a:r>
              <a:rPr lang="en-US" sz="4400" b="1" dirty="0" smtClean="0"/>
              <a:t>= 2</a:t>
            </a:r>
            <a:endParaRPr lang="en-US" sz="4400" b="1" baseline="-25000" dirty="0"/>
          </a:p>
        </p:txBody>
      </p:sp>
      <p:sp>
        <p:nvSpPr>
          <p:cNvPr id="15" name="Rectangle 14"/>
          <p:cNvSpPr/>
          <p:nvPr/>
        </p:nvSpPr>
        <p:spPr>
          <a:xfrm>
            <a:off x="2708922" y="4694989"/>
            <a:ext cx="3807588" cy="1855936"/>
          </a:xfrm>
          <a:prstGeom prst="rect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C’</a:t>
            </a:r>
            <a:r>
              <a:rPr lang="en-US" sz="3600" b="1" baseline="-25000" dirty="0" smtClean="0">
                <a:solidFill>
                  <a:srgbClr val="000000"/>
                </a:solidFill>
              </a:rPr>
              <a:t>s</a:t>
            </a:r>
            <a:r>
              <a:rPr lang="en-US" sz="3600" b="1" dirty="0" smtClean="0">
                <a:solidFill>
                  <a:srgbClr val="000000"/>
                </a:solidFill>
              </a:rPr>
              <a:t> = 0, </a:t>
            </a:r>
            <a:r>
              <a:rPr lang="en-US" sz="3600" b="1" dirty="0" err="1" smtClean="0">
                <a:solidFill>
                  <a:srgbClr val="000000"/>
                </a:solidFill>
              </a:rPr>
              <a:t>C’</a:t>
            </a:r>
            <a:r>
              <a:rPr lang="en-US" sz="3600" b="1" baseline="-25000" dirty="0" err="1" smtClean="0">
                <a:solidFill>
                  <a:srgbClr val="000000"/>
                </a:solidFill>
              </a:rPr>
              <a:t>r</a:t>
            </a:r>
            <a:r>
              <a:rPr lang="en-US" sz="3600" b="1" dirty="0" smtClean="0">
                <a:solidFill>
                  <a:srgbClr val="000000"/>
                </a:solidFill>
              </a:rPr>
              <a:t> = 1,</a:t>
            </a:r>
          </a:p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D’</a:t>
            </a:r>
            <a:r>
              <a:rPr lang="en-US" sz="3600" b="1" baseline="-25000" dirty="0" smtClean="0">
                <a:solidFill>
                  <a:srgbClr val="000000"/>
                </a:solidFill>
              </a:rPr>
              <a:t>s</a:t>
            </a:r>
            <a:r>
              <a:rPr lang="en-US" sz="3600" b="1" dirty="0" smtClean="0">
                <a:solidFill>
                  <a:srgbClr val="000000"/>
                </a:solidFill>
              </a:rPr>
              <a:t> = </a:t>
            </a:r>
            <a:r>
              <a:rPr lang="en-US" sz="3600" b="1" dirty="0">
                <a:solidFill>
                  <a:srgbClr val="000000"/>
                </a:solidFill>
              </a:rPr>
              <a:t>2</a:t>
            </a:r>
            <a:r>
              <a:rPr lang="en-US" sz="3600" b="1" dirty="0" smtClean="0">
                <a:solidFill>
                  <a:srgbClr val="000000"/>
                </a:solidFill>
              </a:rPr>
              <a:t>, </a:t>
            </a:r>
            <a:r>
              <a:rPr lang="en-US" sz="3600" b="1" dirty="0" err="1" smtClean="0">
                <a:solidFill>
                  <a:srgbClr val="000000"/>
                </a:solidFill>
              </a:rPr>
              <a:t>D’</a:t>
            </a:r>
            <a:r>
              <a:rPr lang="en-US" sz="3600" b="1" baseline="-25000" dirty="0" err="1" smtClean="0">
                <a:solidFill>
                  <a:srgbClr val="000000"/>
                </a:solidFill>
              </a:rPr>
              <a:t>r</a:t>
            </a:r>
            <a:r>
              <a:rPr lang="en-US" sz="3600" b="1" dirty="0" smtClean="0">
                <a:solidFill>
                  <a:srgbClr val="000000"/>
                </a:solidFill>
              </a:rPr>
              <a:t> = -1,</a:t>
            </a:r>
          </a:p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 </a:t>
            </a:r>
            <a:endParaRPr lang="en-US" sz="3600" b="1" dirty="0">
              <a:solidFill>
                <a:srgbClr val="000000"/>
              </a:solidFill>
            </a:endParaRPr>
          </a:p>
        </p:txBody>
      </p:sp>
      <p:cxnSp>
        <p:nvCxnSpPr>
          <p:cNvPr id="18" name="Straight Arrow Connector 17"/>
          <p:cNvCxnSpPr>
            <a:stCxn id="5" idx="4"/>
            <a:endCxn id="15" idx="0"/>
          </p:cNvCxnSpPr>
          <p:nvPr/>
        </p:nvCxnSpPr>
        <p:spPr>
          <a:xfrm flipH="1">
            <a:off x="4612716" y="3047058"/>
            <a:ext cx="2188404" cy="16479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" idx="4"/>
            <a:endCxn id="15" idx="0"/>
          </p:cNvCxnSpPr>
          <p:nvPr/>
        </p:nvCxnSpPr>
        <p:spPr>
          <a:xfrm>
            <a:off x="1485639" y="3047058"/>
            <a:ext cx="3127077" cy="16479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7825" y="3807696"/>
            <a:ext cx="2956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0000"/>
                </a:solidFill>
              </a:rPr>
              <a:t>The Detector</a:t>
            </a:r>
            <a:endParaRPr lang="en-US" sz="4000" b="1" dirty="0">
              <a:solidFill>
                <a:srgbClr val="0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78152" y="859570"/>
            <a:ext cx="18824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Channel C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391694" y="2013785"/>
            <a:ext cx="19239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Channel D</a:t>
            </a:r>
            <a:endParaRPr lang="en-US" sz="3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2262" y="5427764"/>
            <a:ext cx="2594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Local variables of the detector</a:t>
            </a:r>
            <a:endParaRPr lang="en-US" sz="2400" b="1" dirty="0"/>
          </a:p>
        </p:txBody>
      </p:sp>
      <p:cxnSp>
        <p:nvCxnSpPr>
          <p:cNvPr id="8" name="Straight Arrow Connector 7"/>
          <p:cNvCxnSpPr>
            <a:stCxn id="32" idx="0"/>
          </p:cNvCxnSpPr>
          <p:nvPr/>
        </p:nvCxnSpPr>
        <p:spPr>
          <a:xfrm flipV="1">
            <a:off x="1379704" y="5012266"/>
            <a:ext cx="1980213" cy="41549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4" idx="2"/>
          </p:cNvCxnSpPr>
          <p:nvPr/>
        </p:nvCxnSpPr>
        <p:spPr>
          <a:xfrm>
            <a:off x="1596004" y="4515582"/>
            <a:ext cx="1433095" cy="1262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62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114039" y="303858"/>
            <a:ext cx="2743200" cy="27432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A</a:t>
            </a:r>
          </a:p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active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429520" y="303858"/>
            <a:ext cx="2743200" cy="27432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B</a:t>
            </a:r>
          </a:p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active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4" idx="7"/>
            <a:endCxn id="5" idx="1"/>
          </p:cNvCxnSpPr>
          <p:nvPr/>
        </p:nvCxnSpPr>
        <p:spPr>
          <a:xfrm>
            <a:off x="2455507" y="705590"/>
            <a:ext cx="337574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9556" y="502177"/>
            <a:ext cx="14130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</a:t>
            </a:r>
            <a:r>
              <a:rPr lang="en-US" sz="4400" b="1" baseline="-25000" dirty="0" smtClean="0"/>
              <a:t>s </a:t>
            </a:r>
            <a:r>
              <a:rPr lang="en-US" sz="4400" b="1" dirty="0" smtClean="0"/>
              <a:t>= 3</a:t>
            </a:r>
            <a:endParaRPr lang="en-US" sz="4400" b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831252" y="502177"/>
            <a:ext cx="1396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</a:t>
            </a:r>
            <a:r>
              <a:rPr lang="en-US" sz="4400" b="1" baseline="-25000" dirty="0" smtClean="0"/>
              <a:t>r </a:t>
            </a:r>
            <a:r>
              <a:rPr lang="en-US" sz="4400" b="1" dirty="0" smtClean="0"/>
              <a:t>= </a:t>
            </a:r>
            <a:r>
              <a:rPr lang="en-US" sz="4400" b="1" dirty="0"/>
              <a:t>2</a:t>
            </a:r>
            <a:endParaRPr lang="en-US" sz="4400" b="1" baseline="-25000" dirty="0"/>
          </a:p>
        </p:txBody>
      </p:sp>
      <p:cxnSp>
        <p:nvCxnSpPr>
          <p:cNvPr id="11" name="Straight Arrow Connector 10"/>
          <p:cNvCxnSpPr>
            <a:stCxn id="5" idx="3"/>
            <a:endCxn id="4" idx="5"/>
          </p:cNvCxnSpPr>
          <p:nvPr/>
        </p:nvCxnSpPr>
        <p:spPr>
          <a:xfrm flipH="1">
            <a:off x="2455507" y="2645326"/>
            <a:ext cx="337574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515120" y="32457"/>
            <a:ext cx="914400" cy="580169"/>
            <a:chOff x="3726107" y="2139077"/>
            <a:chExt cx="914400" cy="580169"/>
          </a:xfrm>
        </p:grpSpPr>
        <p:sp>
          <p:nvSpPr>
            <p:cNvPr id="38" name="Rectangle 37"/>
            <p:cNvSpPr/>
            <p:nvPr/>
          </p:nvSpPr>
          <p:spPr>
            <a:xfrm>
              <a:off x="3726107" y="2139077"/>
              <a:ext cx="914400" cy="5801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3726107" y="2139077"/>
              <a:ext cx="467852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193959" y="2139077"/>
              <a:ext cx="446548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983652" y="2041635"/>
            <a:ext cx="1470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D</a:t>
            </a:r>
            <a:r>
              <a:rPr lang="en-US" sz="4400" b="1" baseline="-25000" dirty="0" smtClean="0"/>
              <a:t>s </a:t>
            </a:r>
            <a:r>
              <a:rPr lang="en-US" sz="4400" b="1" dirty="0" smtClean="0"/>
              <a:t>= 2</a:t>
            </a:r>
            <a:endParaRPr lang="en-US" sz="4400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51956" y="2078595"/>
            <a:ext cx="14536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/>
              <a:t>D</a:t>
            </a:r>
            <a:r>
              <a:rPr lang="en-US" sz="4400" b="1" baseline="-25000" dirty="0" err="1"/>
              <a:t>r</a:t>
            </a:r>
            <a:r>
              <a:rPr lang="en-US" sz="4400" b="1" baseline="-25000" dirty="0" smtClean="0"/>
              <a:t> </a:t>
            </a:r>
            <a:r>
              <a:rPr lang="en-US" sz="4400" b="1" dirty="0" smtClean="0"/>
              <a:t>= 2</a:t>
            </a:r>
            <a:endParaRPr lang="en-US" sz="4400" b="1" baseline="-25000" dirty="0"/>
          </a:p>
        </p:txBody>
      </p:sp>
      <p:sp>
        <p:nvSpPr>
          <p:cNvPr id="15" name="Rectangle 14"/>
          <p:cNvSpPr/>
          <p:nvPr/>
        </p:nvSpPr>
        <p:spPr>
          <a:xfrm>
            <a:off x="2708922" y="4694989"/>
            <a:ext cx="3807588" cy="1855936"/>
          </a:xfrm>
          <a:prstGeom prst="rect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C’</a:t>
            </a:r>
            <a:r>
              <a:rPr lang="en-US" sz="3600" b="1" baseline="-25000" dirty="0" smtClean="0">
                <a:solidFill>
                  <a:srgbClr val="000000"/>
                </a:solidFill>
              </a:rPr>
              <a:t>s</a:t>
            </a:r>
            <a:r>
              <a:rPr lang="en-US" sz="3600" b="1" dirty="0" smtClean="0">
                <a:solidFill>
                  <a:srgbClr val="000000"/>
                </a:solidFill>
              </a:rPr>
              <a:t> = 0, </a:t>
            </a:r>
            <a:r>
              <a:rPr lang="en-US" sz="3600" b="1" dirty="0" err="1" smtClean="0">
                <a:solidFill>
                  <a:srgbClr val="000000"/>
                </a:solidFill>
              </a:rPr>
              <a:t>C’</a:t>
            </a:r>
            <a:r>
              <a:rPr lang="en-US" sz="3600" b="1" baseline="-25000" dirty="0" err="1" smtClean="0">
                <a:solidFill>
                  <a:srgbClr val="000000"/>
                </a:solidFill>
              </a:rPr>
              <a:t>r</a:t>
            </a:r>
            <a:r>
              <a:rPr lang="en-US" sz="3600" b="1" dirty="0" smtClean="0">
                <a:solidFill>
                  <a:srgbClr val="000000"/>
                </a:solidFill>
              </a:rPr>
              <a:t> = 1,</a:t>
            </a:r>
          </a:p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D’</a:t>
            </a:r>
            <a:r>
              <a:rPr lang="en-US" sz="3600" b="1" baseline="-25000" dirty="0" smtClean="0">
                <a:solidFill>
                  <a:srgbClr val="000000"/>
                </a:solidFill>
              </a:rPr>
              <a:t>s</a:t>
            </a:r>
            <a:r>
              <a:rPr lang="en-US" sz="3600" b="1" dirty="0" smtClean="0">
                <a:solidFill>
                  <a:srgbClr val="000000"/>
                </a:solidFill>
              </a:rPr>
              <a:t> = </a:t>
            </a:r>
            <a:r>
              <a:rPr lang="en-US" sz="3600" b="1" dirty="0">
                <a:solidFill>
                  <a:srgbClr val="000000"/>
                </a:solidFill>
              </a:rPr>
              <a:t>2</a:t>
            </a:r>
            <a:r>
              <a:rPr lang="en-US" sz="3600" b="1" dirty="0" smtClean="0">
                <a:solidFill>
                  <a:srgbClr val="000000"/>
                </a:solidFill>
              </a:rPr>
              <a:t>, </a:t>
            </a:r>
            <a:r>
              <a:rPr lang="en-US" sz="3600" b="1" dirty="0" err="1" smtClean="0">
                <a:solidFill>
                  <a:srgbClr val="000000"/>
                </a:solidFill>
              </a:rPr>
              <a:t>D’</a:t>
            </a:r>
            <a:r>
              <a:rPr lang="en-US" sz="3600" b="1" baseline="-25000" dirty="0" err="1" smtClean="0">
                <a:solidFill>
                  <a:srgbClr val="000000"/>
                </a:solidFill>
              </a:rPr>
              <a:t>r</a:t>
            </a:r>
            <a:r>
              <a:rPr lang="en-US" sz="3600" b="1" dirty="0" smtClean="0">
                <a:solidFill>
                  <a:srgbClr val="000000"/>
                </a:solidFill>
              </a:rPr>
              <a:t> = -1,</a:t>
            </a:r>
          </a:p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 </a:t>
            </a:r>
            <a:endParaRPr lang="en-US" sz="3600" b="1" dirty="0">
              <a:solidFill>
                <a:srgbClr val="000000"/>
              </a:solidFill>
            </a:endParaRPr>
          </a:p>
        </p:txBody>
      </p:sp>
      <p:cxnSp>
        <p:nvCxnSpPr>
          <p:cNvPr id="18" name="Straight Arrow Connector 17"/>
          <p:cNvCxnSpPr>
            <a:stCxn id="5" idx="4"/>
            <a:endCxn id="15" idx="0"/>
          </p:cNvCxnSpPr>
          <p:nvPr/>
        </p:nvCxnSpPr>
        <p:spPr>
          <a:xfrm flipH="1">
            <a:off x="4612716" y="3047058"/>
            <a:ext cx="2188404" cy="16479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" idx="4"/>
            <a:endCxn id="15" idx="0"/>
          </p:cNvCxnSpPr>
          <p:nvPr/>
        </p:nvCxnSpPr>
        <p:spPr>
          <a:xfrm>
            <a:off x="1485639" y="3047058"/>
            <a:ext cx="3127077" cy="16479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7825" y="3807696"/>
            <a:ext cx="2956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0000"/>
                </a:solidFill>
              </a:rPr>
              <a:t>The Detector</a:t>
            </a:r>
            <a:endParaRPr lang="en-US" sz="4000" b="1" dirty="0">
              <a:solidFill>
                <a:srgbClr val="0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78152" y="859570"/>
            <a:ext cx="18824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Channel C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391694" y="2013785"/>
            <a:ext cx="19239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Channel D</a:t>
            </a:r>
            <a:endParaRPr lang="en-US" sz="3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2262" y="5427764"/>
            <a:ext cx="2594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Local variables of the detector</a:t>
            </a:r>
            <a:endParaRPr lang="en-US" sz="2400" b="1" dirty="0"/>
          </a:p>
        </p:txBody>
      </p:sp>
      <p:cxnSp>
        <p:nvCxnSpPr>
          <p:cNvPr id="8" name="Straight Arrow Connector 7"/>
          <p:cNvCxnSpPr>
            <a:stCxn id="32" idx="0"/>
          </p:cNvCxnSpPr>
          <p:nvPr/>
        </p:nvCxnSpPr>
        <p:spPr>
          <a:xfrm flipV="1">
            <a:off x="1379704" y="5012266"/>
            <a:ext cx="1980213" cy="41549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4" idx="2"/>
          </p:cNvCxnSpPr>
          <p:nvPr/>
        </p:nvCxnSpPr>
        <p:spPr>
          <a:xfrm>
            <a:off x="1596004" y="4515582"/>
            <a:ext cx="1433095" cy="1262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521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114039" y="303858"/>
            <a:ext cx="2743200" cy="27432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idle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429520" y="303858"/>
            <a:ext cx="2743200" cy="27432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active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4" idx="7"/>
            <a:endCxn id="5" idx="1"/>
          </p:cNvCxnSpPr>
          <p:nvPr/>
        </p:nvCxnSpPr>
        <p:spPr>
          <a:xfrm>
            <a:off x="2455507" y="705590"/>
            <a:ext cx="337574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9556" y="502177"/>
            <a:ext cx="14130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</a:t>
            </a:r>
            <a:r>
              <a:rPr lang="en-US" sz="4400" b="1" baseline="-25000" dirty="0" smtClean="0"/>
              <a:t>s </a:t>
            </a:r>
            <a:r>
              <a:rPr lang="en-US" sz="4400" b="1" dirty="0" smtClean="0"/>
              <a:t>= 3</a:t>
            </a:r>
            <a:endParaRPr lang="en-US" sz="4400" b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831252" y="502177"/>
            <a:ext cx="1396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</a:t>
            </a:r>
            <a:r>
              <a:rPr lang="en-US" sz="4400" b="1" baseline="-25000" dirty="0" smtClean="0"/>
              <a:t>r </a:t>
            </a:r>
            <a:r>
              <a:rPr lang="en-US" sz="4400" b="1" dirty="0" smtClean="0"/>
              <a:t>= 2</a:t>
            </a:r>
            <a:endParaRPr lang="en-US" sz="4400" b="1" baseline="-25000" dirty="0"/>
          </a:p>
        </p:txBody>
      </p:sp>
      <p:cxnSp>
        <p:nvCxnSpPr>
          <p:cNvPr id="11" name="Straight Arrow Connector 10"/>
          <p:cNvCxnSpPr>
            <a:stCxn id="5" idx="3"/>
            <a:endCxn id="4" idx="5"/>
          </p:cNvCxnSpPr>
          <p:nvPr/>
        </p:nvCxnSpPr>
        <p:spPr>
          <a:xfrm flipH="1">
            <a:off x="2455507" y="2645326"/>
            <a:ext cx="337574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029099" y="112449"/>
            <a:ext cx="914400" cy="580169"/>
            <a:chOff x="3726107" y="2139077"/>
            <a:chExt cx="914400" cy="580169"/>
          </a:xfrm>
        </p:grpSpPr>
        <p:sp>
          <p:nvSpPr>
            <p:cNvPr id="38" name="Rectangle 37"/>
            <p:cNvSpPr/>
            <p:nvPr/>
          </p:nvSpPr>
          <p:spPr>
            <a:xfrm>
              <a:off x="3726107" y="2139077"/>
              <a:ext cx="914400" cy="5801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3726107" y="2139077"/>
              <a:ext cx="467852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193959" y="2139077"/>
              <a:ext cx="446548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983652" y="2041635"/>
            <a:ext cx="1470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D</a:t>
            </a:r>
            <a:r>
              <a:rPr lang="en-US" sz="4400" b="1" baseline="-25000" dirty="0" smtClean="0"/>
              <a:t>s </a:t>
            </a:r>
            <a:r>
              <a:rPr lang="en-US" sz="4400" b="1" dirty="0" smtClean="0"/>
              <a:t>= 2</a:t>
            </a:r>
            <a:endParaRPr lang="en-US" sz="4400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51956" y="2078595"/>
            <a:ext cx="14536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/>
              <a:t>D</a:t>
            </a:r>
            <a:r>
              <a:rPr lang="en-US" sz="4400" b="1" baseline="-25000" dirty="0" err="1"/>
              <a:t>r</a:t>
            </a:r>
            <a:r>
              <a:rPr lang="en-US" sz="4400" b="1" baseline="-25000" dirty="0" smtClean="0"/>
              <a:t> </a:t>
            </a:r>
            <a:r>
              <a:rPr lang="en-US" sz="4400" b="1" dirty="0" smtClean="0"/>
              <a:t>= 2</a:t>
            </a:r>
            <a:endParaRPr lang="en-US" sz="4400" b="1" baseline="-25000" dirty="0"/>
          </a:p>
        </p:txBody>
      </p:sp>
      <p:sp>
        <p:nvSpPr>
          <p:cNvPr id="15" name="Rectangle 14"/>
          <p:cNvSpPr/>
          <p:nvPr/>
        </p:nvSpPr>
        <p:spPr>
          <a:xfrm>
            <a:off x="2708922" y="4694989"/>
            <a:ext cx="3807588" cy="1855936"/>
          </a:xfrm>
          <a:prstGeom prst="rect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C’</a:t>
            </a:r>
            <a:r>
              <a:rPr lang="en-US" sz="3600" b="1" baseline="-25000" dirty="0" smtClean="0">
                <a:solidFill>
                  <a:srgbClr val="000000"/>
                </a:solidFill>
              </a:rPr>
              <a:t>s</a:t>
            </a:r>
            <a:r>
              <a:rPr lang="en-US" sz="3600" b="1" dirty="0" smtClean="0">
                <a:solidFill>
                  <a:srgbClr val="000000"/>
                </a:solidFill>
              </a:rPr>
              <a:t> = 0, </a:t>
            </a:r>
            <a:r>
              <a:rPr lang="en-US" sz="3600" b="1" dirty="0" err="1" smtClean="0">
                <a:solidFill>
                  <a:srgbClr val="000000"/>
                </a:solidFill>
              </a:rPr>
              <a:t>C’</a:t>
            </a:r>
            <a:r>
              <a:rPr lang="en-US" sz="3600" b="1" baseline="-25000" dirty="0" err="1" smtClean="0">
                <a:solidFill>
                  <a:srgbClr val="000000"/>
                </a:solidFill>
              </a:rPr>
              <a:t>r</a:t>
            </a:r>
            <a:r>
              <a:rPr lang="en-US" sz="3600" b="1" dirty="0" smtClean="0">
                <a:solidFill>
                  <a:srgbClr val="000000"/>
                </a:solidFill>
              </a:rPr>
              <a:t> = 1,</a:t>
            </a:r>
          </a:p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D’</a:t>
            </a:r>
            <a:r>
              <a:rPr lang="en-US" sz="3600" b="1" baseline="-25000" dirty="0" smtClean="0">
                <a:solidFill>
                  <a:srgbClr val="000000"/>
                </a:solidFill>
              </a:rPr>
              <a:t>s</a:t>
            </a:r>
            <a:r>
              <a:rPr lang="en-US" sz="3600" b="1" dirty="0" smtClean="0">
                <a:solidFill>
                  <a:srgbClr val="000000"/>
                </a:solidFill>
              </a:rPr>
              <a:t> = 2, </a:t>
            </a:r>
            <a:r>
              <a:rPr lang="en-US" sz="3600" b="1" dirty="0" err="1" smtClean="0">
                <a:solidFill>
                  <a:srgbClr val="000000"/>
                </a:solidFill>
              </a:rPr>
              <a:t>D’</a:t>
            </a:r>
            <a:r>
              <a:rPr lang="en-US" sz="3600" b="1" baseline="-25000" dirty="0" err="1" smtClean="0">
                <a:solidFill>
                  <a:srgbClr val="000000"/>
                </a:solidFill>
              </a:rPr>
              <a:t>r</a:t>
            </a:r>
            <a:r>
              <a:rPr lang="en-US" sz="3600" b="1" dirty="0" smtClean="0">
                <a:solidFill>
                  <a:srgbClr val="000000"/>
                </a:solidFill>
              </a:rPr>
              <a:t> = -1</a:t>
            </a:r>
          </a:p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 </a:t>
            </a:r>
            <a:endParaRPr lang="en-US" sz="3600" b="1" dirty="0">
              <a:solidFill>
                <a:srgbClr val="000000"/>
              </a:solidFill>
            </a:endParaRPr>
          </a:p>
        </p:txBody>
      </p:sp>
      <p:cxnSp>
        <p:nvCxnSpPr>
          <p:cNvPr id="18" name="Straight Arrow Connector 17"/>
          <p:cNvCxnSpPr>
            <a:stCxn id="5" idx="4"/>
            <a:endCxn id="15" idx="0"/>
          </p:cNvCxnSpPr>
          <p:nvPr/>
        </p:nvCxnSpPr>
        <p:spPr>
          <a:xfrm flipH="1">
            <a:off x="4612716" y="3047058"/>
            <a:ext cx="2188404" cy="16479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" idx="4"/>
            <a:endCxn id="15" idx="0"/>
          </p:cNvCxnSpPr>
          <p:nvPr/>
        </p:nvCxnSpPr>
        <p:spPr>
          <a:xfrm>
            <a:off x="1485639" y="3047058"/>
            <a:ext cx="3127077" cy="16479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1591249" y="3642780"/>
            <a:ext cx="914400" cy="580169"/>
            <a:chOff x="3726107" y="2139077"/>
            <a:chExt cx="914400" cy="580169"/>
          </a:xfrm>
        </p:grpSpPr>
        <p:sp>
          <p:nvSpPr>
            <p:cNvPr id="50" name="Rectangle 49"/>
            <p:cNvSpPr/>
            <p:nvPr/>
          </p:nvSpPr>
          <p:spPr>
            <a:xfrm>
              <a:off x="3726107" y="2139077"/>
              <a:ext cx="914400" cy="5801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3726107" y="2139077"/>
              <a:ext cx="467852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93959" y="2139077"/>
              <a:ext cx="446548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14039" y="3388822"/>
            <a:ext cx="141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</a:t>
            </a:r>
            <a:r>
              <a:rPr lang="en-US" sz="3600" b="1" baseline="-25000" dirty="0"/>
              <a:t>s</a:t>
            </a:r>
            <a:r>
              <a:rPr lang="en-US" sz="3600" b="1" dirty="0" smtClean="0"/>
              <a:t> = 3</a:t>
            </a:r>
          </a:p>
          <a:p>
            <a:r>
              <a:rPr lang="en-US" sz="3600" b="1" dirty="0" err="1" smtClean="0"/>
              <a:t>D</a:t>
            </a:r>
            <a:r>
              <a:rPr lang="en-US" sz="3600" b="1" baseline="-25000" dirty="0" err="1" smtClean="0"/>
              <a:t>r</a:t>
            </a:r>
            <a:r>
              <a:rPr lang="en-US" sz="3600" b="1" dirty="0" smtClean="0"/>
              <a:t> = 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78152" y="859570"/>
            <a:ext cx="18824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Channel C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391694" y="2013785"/>
            <a:ext cx="19239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Channel D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4039" y="5046133"/>
            <a:ext cx="2594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Message in transit to the detector</a:t>
            </a:r>
            <a:endParaRPr lang="en-US" sz="2400" b="1" dirty="0"/>
          </a:p>
        </p:txBody>
      </p:sp>
      <p:cxnSp>
        <p:nvCxnSpPr>
          <p:cNvPr id="6" name="Straight Arrow Connector 5"/>
          <p:cNvCxnSpPr>
            <a:stCxn id="2" idx="0"/>
            <a:endCxn id="50" idx="2"/>
          </p:cNvCxnSpPr>
          <p:nvPr/>
        </p:nvCxnSpPr>
        <p:spPr>
          <a:xfrm flipV="1">
            <a:off x="1411481" y="4222949"/>
            <a:ext cx="636968" cy="8231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485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114039" y="303858"/>
            <a:ext cx="2743200" cy="27432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idle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429520" y="303858"/>
            <a:ext cx="2743200" cy="27432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active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4" idx="7"/>
            <a:endCxn id="5" idx="1"/>
          </p:cNvCxnSpPr>
          <p:nvPr/>
        </p:nvCxnSpPr>
        <p:spPr>
          <a:xfrm>
            <a:off x="2455507" y="705590"/>
            <a:ext cx="337574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9556" y="502177"/>
            <a:ext cx="14130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</a:t>
            </a:r>
            <a:r>
              <a:rPr lang="en-US" sz="4400" b="1" baseline="-25000" dirty="0" smtClean="0"/>
              <a:t>s </a:t>
            </a:r>
            <a:r>
              <a:rPr lang="en-US" sz="4400" b="1" dirty="0" smtClean="0"/>
              <a:t>= 3</a:t>
            </a:r>
            <a:endParaRPr lang="en-US" sz="4400" b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831252" y="502177"/>
            <a:ext cx="1396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</a:t>
            </a:r>
            <a:r>
              <a:rPr lang="en-US" sz="4400" b="1" baseline="-25000" dirty="0" smtClean="0"/>
              <a:t>r </a:t>
            </a:r>
            <a:r>
              <a:rPr lang="en-US" sz="4400" b="1" dirty="0" smtClean="0"/>
              <a:t>= 3</a:t>
            </a:r>
            <a:endParaRPr lang="en-US" sz="4400" b="1" baseline="-25000" dirty="0"/>
          </a:p>
        </p:txBody>
      </p:sp>
      <p:cxnSp>
        <p:nvCxnSpPr>
          <p:cNvPr id="11" name="Straight Arrow Connector 10"/>
          <p:cNvCxnSpPr>
            <a:stCxn id="5" idx="3"/>
            <a:endCxn id="4" idx="5"/>
          </p:cNvCxnSpPr>
          <p:nvPr/>
        </p:nvCxnSpPr>
        <p:spPr>
          <a:xfrm flipH="1">
            <a:off x="2455507" y="2645326"/>
            <a:ext cx="337574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983652" y="2041635"/>
            <a:ext cx="1470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D</a:t>
            </a:r>
            <a:r>
              <a:rPr lang="en-US" sz="4400" b="1" baseline="-25000" dirty="0" smtClean="0"/>
              <a:t>s </a:t>
            </a:r>
            <a:r>
              <a:rPr lang="en-US" sz="4400" b="1" dirty="0" smtClean="0"/>
              <a:t>= 2</a:t>
            </a:r>
            <a:endParaRPr lang="en-US" sz="4400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51956" y="2078595"/>
            <a:ext cx="14536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/>
              <a:t>D</a:t>
            </a:r>
            <a:r>
              <a:rPr lang="en-US" sz="4400" b="1" baseline="-25000" dirty="0" err="1"/>
              <a:t>r</a:t>
            </a:r>
            <a:r>
              <a:rPr lang="en-US" sz="4400" b="1" baseline="-25000" dirty="0" smtClean="0"/>
              <a:t> </a:t>
            </a:r>
            <a:r>
              <a:rPr lang="en-US" sz="4400" b="1" dirty="0" smtClean="0"/>
              <a:t>= 2</a:t>
            </a:r>
            <a:endParaRPr lang="en-US" sz="4400" b="1" baseline="-25000" dirty="0"/>
          </a:p>
        </p:txBody>
      </p:sp>
      <p:sp>
        <p:nvSpPr>
          <p:cNvPr id="15" name="Rectangle 14"/>
          <p:cNvSpPr/>
          <p:nvPr/>
        </p:nvSpPr>
        <p:spPr>
          <a:xfrm>
            <a:off x="2708922" y="4694989"/>
            <a:ext cx="3807588" cy="1855936"/>
          </a:xfrm>
          <a:prstGeom prst="rect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C’</a:t>
            </a:r>
            <a:r>
              <a:rPr lang="en-US" sz="3600" b="1" baseline="-25000" dirty="0" smtClean="0">
                <a:solidFill>
                  <a:srgbClr val="000000"/>
                </a:solidFill>
              </a:rPr>
              <a:t>s</a:t>
            </a:r>
            <a:r>
              <a:rPr lang="en-US" sz="3600" b="1" dirty="0" smtClean="0">
                <a:solidFill>
                  <a:srgbClr val="000000"/>
                </a:solidFill>
              </a:rPr>
              <a:t> = 0, </a:t>
            </a:r>
            <a:r>
              <a:rPr lang="en-US" sz="3600" b="1" dirty="0" err="1" smtClean="0">
                <a:solidFill>
                  <a:srgbClr val="000000"/>
                </a:solidFill>
              </a:rPr>
              <a:t>C’</a:t>
            </a:r>
            <a:r>
              <a:rPr lang="en-US" sz="3600" b="1" baseline="-25000" dirty="0" err="1" smtClean="0">
                <a:solidFill>
                  <a:srgbClr val="000000"/>
                </a:solidFill>
              </a:rPr>
              <a:t>r</a:t>
            </a:r>
            <a:r>
              <a:rPr lang="en-US" sz="3600" b="1" dirty="0" smtClean="0">
                <a:solidFill>
                  <a:srgbClr val="000000"/>
                </a:solidFill>
              </a:rPr>
              <a:t> = 1,</a:t>
            </a:r>
          </a:p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D’</a:t>
            </a:r>
            <a:r>
              <a:rPr lang="en-US" sz="3600" b="1" baseline="-25000" dirty="0" smtClean="0">
                <a:solidFill>
                  <a:srgbClr val="000000"/>
                </a:solidFill>
              </a:rPr>
              <a:t>s</a:t>
            </a:r>
            <a:r>
              <a:rPr lang="en-US" sz="3600" b="1" dirty="0" smtClean="0">
                <a:solidFill>
                  <a:srgbClr val="000000"/>
                </a:solidFill>
              </a:rPr>
              <a:t> = 2, </a:t>
            </a:r>
            <a:r>
              <a:rPr lang="en-US" sz="3600" b="1" dirty="0" err="1" smtClean="0">
                <a:solidFill>
                  <a:srgbClr val="000000"/>
                </a:solidFill>
              </a:rPr>
              <a:t>D’</a:t>
            </a:r>
            <a:r>
              <a:rPr lang="en-US" sz="3600" b="1" baseline="-25000" dirty="0" err="1" smtClean="0">
                <a:solidFill>
                  <a:srgbClr val="000000"/>
                </a:solidFill>
              </a:rPr>
              <a:t>r</a:t>
            </a:r>
            <a:r>
              <a:rPr lang="en-US" sz="3600" b="1" dirty="0" smtClean="0">
                <a:solidFill>
                  <a:srgbClr val="000000"/>
                </a:solidFill>
              </a:rPr>
              <a:t> = -1</a:t>
            </a:r>
          </a:p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 </a:t>
            </a:r>
            <a:endParaRPr lang="en-US" sz="3600" b="1" dirty="0">
              <a:solidFill>
                <a:srgbClr val="000000"/>
              </a:solidFill>
            </a:endParaRPr>
          </a:p>
        </p:txBody>
      </p:sp>
      <p:cxnSp>
        <p:nvCxnSpPr>
          <p:cNvPr id="18" name="Straight Arrow Connector 17"/>
          <p:cNvCxnSpPr>
            <a:stCxn id="5" idx="4"/>
            <a:endCxn id="15" idx="0"/>
          </p:cNvCxnSpPr>
          <p:nvPr/>
        </p:nvCxnSpPr>
        <p:spPr>
          <a:xfrm flipH="1">
            <a:off x="4612716" y="3047058"/>
            <a:ext cx="2188404" cy="16479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" idx="4"/>
            <a:endCxn id="15" idx="0"/>
          </p:cNvCxnSpPr>
          <p:nvPr/>
        </p:nvCxnSpPr>
        <p:spPr>
          <a:xfrm>
            <a:off x="1485639" y="3047058"/>
            <a:ext cx="3127077" cy="16479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1591249" y="3642780"/>
            <a:ext cx="914400" cy="580169"/>
            <a:chOff x="3726107" y="2139077"/>
            <a:chExt cx="914400" cy="580169"/>
          </a:xfrm>
        </p:grpSpPr>
        <p:sp>
          <p:nvSpPr>
            <p:cNvPr id="50" name="Rectangle 49"/>
            <p:cNvSpPr/>
            <p:nvPr/>
          </p:nvSpPr>
          <p:spPr>
            <a:xfrm>
              <a:off x="3726107" y="2139077"/>
              <a:ext cx="914400" cy="5801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3726107" y="2139077"/>
              <a:ext cx="467852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93959" y="2139077"/>
              <a:ext cx="446548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14039" y="3388822"/>
            <a:ext cx="141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</a:t>
            </a:r>
            <a:r>
              <a:rPr lang="en-US" sz="3600" b="1" baseline="-25000" dirty="0"/>
              <a:t>s</a:t>
            </a:r>
            <a:r>
              <a:rPr lang="en-US" sz="3600" b="1" dirty="0" smtClean="0"/>
              <a:t> = 3</a:t>
            </a:r>
          </a:p>
          <a:p>
            <a:r>
              <a:rPr lang="en-US" sz="3600" b="1" dirty="0" err="1" smtClean="0"/>
              <a:t>D</a:t>
            </a:r>
            <a:r>
              <a:rPr lang="en-US" sz="3600" b="1" baseline="-25000" dirty="0" err="1" smtClean="0"/>
              <a:t>r</a:t>
            </a:r>
            <a:r>
              <a:rPr lang="en-US" sz="3600" b="1" dirty="0" smtClean="0"/>
              <a:t> = 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78152" y="859570"/>
            <a:ext cx="18824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Channel C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391694" y="2013785"/>
            <a:ext cx="19239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Channel D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4039" y="5046133"/>
            <a:ext cx="2594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Message in transit to the detector</a:t>
            </a:r>
            <a:endParaRPr lang="en-US" sz="2400" b="1" dirty="0"/>
          </a:p>
        </p:txBody>
      </p:sp>
      <p:cxnSp>
        <p:nvCxnSpPr>
          <p:cNvPr id="6" name="Straight Arrow Connector 5"/>
          <p:cNvCxnSpPr>
            <a:stCxn id="2" idx="0"/>
            <a:endCxn id="50" idx="2"/>
          </p:cNvCxnSpPr>
          <p:nvPr/>
        </p:nvCxnSpPr>
        <p:spPr>
          <a:xfrm flipV="1">
            <a:off x="1411481" y="4222949"/>
            <a:ext cx="636968" cy="8231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47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114039" y="303858"/>
            <a:ext cx="2743200" cy="27432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idle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429520" y="303858"/>
            <a:ext cx="2743200" cy="27432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Idle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4" idx="7"/>
            <a:endCxn id="5" idx="1"/>
          </p:cNvCxnSpPr>
          <p:nvPr/>
        </p:nvCxnSpPr>
        <p:spPr>
          <a:xfrm>
            <a:off x="2455507" y="705590"/>
            <a:ext cx="337574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9556" y="502177"/>
            <a:ext cx="14130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</a:t>
            </a:r>
            <a:r>
              <a:rPr lang="en-US" sz="4400" b="1" baseline="-25000" dirty="0" smtClean="0"/>
              <a:t>s </a:t>
            </a:r>
            <a:r>
              <a:rPr lang="en-US" sz="4400" b="1" dirty="0" smtClean="0"/>
              <a:t>= 3</a:t>
            </a:r>
            <a:endParaRPr lang="en-US" sz="4400" b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831252" y="502177"/>
            <a:ext cx="1396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</a:t>
            </a:r>
            <a:r>
              <a:rPr lang="en-US" sz="4400" b="1" baseline="-25000" dirty="0" smtClean="0"/>
              <a:t>r </a:t>
            </a:r>
            <a:r>
              <a:rPr lang="en-US" sz="4400" b="1" dirty="0" smtClean="0"/>
              <a:t>= 3</a:t>
            </a:r>
            <a:endParaRPr lang="en-US" sz="4400" b="1" baseline="-25000" dirty="0"/>
          </a:p>
        </p:txBody>
      </p:sp>
      <p:cxnSp>
        <p:nvCxnSpPr>
          <p:cNvPr id="11" name="Straight Arrow Connector 10"/>
          <p:cNvCxnSpPr>
            <a:stCxn id="5" idx="3"/>
            <a:endCxn id="4" idx="5"/>
          </p:cNvCxnSpPr>
          <p:nvPr/>
        </p:nvCxnSpPr>
        <p:spPr>
          <a:xfrm flipH="1">
            <a:off x="2455507" y="2645326"/>
            <a:ext cx="337574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983652" y="2041635"/>
            <a:ext cx="1470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D</a:t>
            </a:r>
            <a:r>
              <a:rPr lang="en-US" sz="4400" b="1" baseline="-25000" dirty="0" smtClean="0"/>
              <a:t>s </a:t>
            </a:r>
            <a:r>
              <a:rPr lang="en-US" sz="4400" b="1" dirty="0" smtClean="0"/>
              <a:t>= 2</a:t>
            </a:r>
            <a:endParaRPr lang="en-US" sz="4400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51956" y="2078595"/>
            <a:ext cx="14536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/>
              <a:t>D</a:t>
            </a:r>
            <a:r>
              <a:rPr lang="en-US" sz="4400" b="1" baseline="-25000" dirty="0" err="1"/>
              <a:t>r</a:t>
            </a:r>
            <a:r>
              <a:rPr lang="en-US" sz="4400" b="1" baseline="-25000" dirty="0" smtClean="0"/>
              <a:t> </a:t>
            </a:r>
            <a:r>
              <a:rPr lang="en-US" sz="4400" b="1" dirty="0" smtClean="0"/>
              <a:t>= 2</a:t>
            </a:r>
            <a:endParaRPr lang="en-US" sz="4400" b="1" baseline="-25000" dirty="0"/>
          </a:p>
        </p:txBody>
      </p:sp>
      <p:sp>
        <p:nvSpPr>
          <p:cNvPr id="15" name="Rectangle 14"/>
          <p:cNvSpPr/>
          <p:nvPr/>
        </p:nvSpPr>
        <p:spPr>
          <a:xfrm>
            <a:off x="2708922" y="4694989"/>
            <a:ext cx="3807588" cy="1855936"/>
          </a:xfrm>
          <a:prstGeom prst="rect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C’</a:t>
            </a:r>
            <a:r>
              <a:rPr lang="en-US" sz="3600" b="1" baseline="-25000" dirty="0" smtClean="0">
                <a:solidFill>
                  <a:srgbClr val="000000"/>
                </a:solidFill>
              </a:rPr>
              <a:t>s</a:t>
            </a:r>
            <a:r>
              <a:rPr lang="en-US" sz="3600" b="1" dirty="0" smtClean="0">
                <a:solidFill>
                  <a:srgbClr val="000000"/>
                </a:solidFill>
              </a:rPr>
              <a:t> = 0, </a:t>
            </a:r>
            <a:r>
              <a:rPr lang="en-US" sz="3600" b="1" dirty="0" err="1" smtClean="0">
                <a:solidFill>
                  <a:srgbClr val="000000"/>
                </a:solidFill>
              </a:rPr>
              <a:t>C’</a:t>
            </a:r>
            <a:r>
              <a:rPr lang="en-US" sz="3600" b="1" baseline="-25000" dirty="0" err="1" smtClean="0">
                <a:solidFill>
                  <a:srgbClr val="000000"/>
                </a:solidFill>
              </a:rPr>
              <a:t>r</a:t>
            </a:r>
            <a:r>
              <a:rPr lang="en-US" sz="3600" b="1" dirty="0" smtClean="0">
                <a:solidFill>
                  <a:srgbClr val="000000"/>
                </a:solidFill>
              </a:rPr>
              <a:t> = 1,</a:t>
            </a:r>
          </a:p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D’</a:t>
            </a:r>
            <a:r>
              <a:rPr lang="en-US" sz="3600" b="1" baseline="-25000" dirty="0" smtClean="0">
                <a:solidFill>
                  <a:srgbClr val="000000"/>
                </a:solidFill>
              </a:rPr>
              <a:t>s</a:t>
            </a:r>
            <a:r>
              <a:rPr lang="en-US" sz="3600" b="1" dirty="0" smtClean="0">
                <a:solidFill>
                  <a:srgbClr val="000000"/>
                </a:solidFill>
              </a:rPr>
              <a:t> = 2, </a:t>
            </a:r>
            <a:r>
              <a:rPr lang="en-US" sz="3600" b="1" dirty="0" err="1" smtClean="0">
                <a:solidFill>
                  <a:srgbClr val="000000"/>
                </a:solidFill>
              </a:rPr>
              <a:t>D’</a:t>
            </a:r>
            <a:r>
              <a:rPr lang="en-US" sz="3600" b="1" baseline="-25000" dirty="0" err="1" smtClean="0">
                <a:solidFill>
                  <a:srgbClr val="000000"/>
                </a:solidFill>
              </a:rPr>
              <a:t>r</a:t>
            </a:r>
            <a:r>
              <a:rPr lang="en-US" sz="3600" b="1" dirty="0" smtClean="0">
                <a:solidFill>
                  <a:srgbClr val="000000"/>
                </a:solidFill>
              </a:rPr>
              <a:t> = -1</a:t>
            </a:r>
          </a:p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 </a:t>
            </a:r>
            <a:endParaRPr lang="en-US" sz="3600" b="1" dirty="0">
              <a:solidFill>
                <a:srgbClr val="000000"/>
              </a:solidFill>
            </a:endParaRPr>
          </a:p>
        </p:txBody>
      </p:sp>
      <p:cxnSp>
        <p:nvCxnSpPr>
          <p:cNvPr id="18" name="Straight Arrow Connector 17"/>
          <p:cNvCxnSpPr>
            <a:stCxn id="5" idx="4"/>
            <a:endCxn id="15" idx="0"/>
          </p:cNvCxnSpPr>
          <p:nvPr/>
        </p:nvCxnSpPr>
        <p:spPr>
          <a:xfrm flipH="1">
            <a:off x="4612716" y="3047058"/>
            <a:ext cx="2188404" cy="16479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" idx="4"/>
            <a:endCxn id="15" idx="0"/>
          </p:cNvCxnSpPr>
          <p:nvPr/>
        </p:nvCxnSpPr>
        <p:spPr>
          <a:xfrm>
            <a:off x="1485639" y="3047058"/>
            <a:ext cx="3127077" cy="16479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1591249" y="3642780"/>
            <a:ext cx="914400" cy="580169"/>
            <a:chOff x="3726107" y="2139077"/>
            <a:chExt cx="914400" cy="580169"/>
          </a:xfrm>
        </p:grpSpPr>
        <p:sp>
          <p:nvSpPr>
            <p:cNvPr id="50" name="Rectangle 49"/>
            <p:cNvSpPr/>
            <p:nvPr/>
          </p:nvSpPr>
          <p:spPr>
            <a:xfrm>
              <a:off x="3726107" y="2139077"/>
              <a:ext cx="914400" cy="5801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3726107" y="2139077"/>
              <a:ext cx="467852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93959" y="2139077"/>
              <a:ext cx="446548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14039" y="3388822"/>
            <a:ext cx="141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</a:t>
            </a:r>
            <a:r>
              <a:rPr lang="en-US" sz="3600" b="1" baseline="-25000" dirty="0"/>
              <a:t>s</a:t>
            </a:r>
            <a:r>
              <a:rPr lang="en-US" sz="3600" b="1" dirty="0" smtClean="0"/>
              <a:t> = 3</a:t>
            </a:r>
          </a:p>
          <a:p>
            <a:r>
              <a:rPr lang="en-US" sz="3600" b="1" dirty="0" err="1" smtClean="0"/>
              <a:t>D</a:t>
            </a:r>
            <a:r>
              <a:rPr lang="en-US" sz="3600" b="1" baseline="-25000" dirty="0" err="1" smtClean="0"/>
              <a:t>r</a:t>
            </a:r>
            <a:r>
              <a:rPr lang="en-US" sz="3600" b="1" dirty="0" smtClean="0"/>
              <a:t> = 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78152" y="859570"/>
            <a:ext cx="18824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Channel C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391694" y="2013785"/>
            <a:ext cx="19239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Channel D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4039" y="5046133"/>
            <a:ext cx="2594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Message in transit to the detector</a:t>
            </a:r>
            <a:endParaRPr lang="en-US" sz="2400" b="1" dirty="0"/>
          </a:p>
        </p:txBody>
      </p:sp>
      <p:cxnSp>
        <p:nvCxnSpPr>
          <p:cNvPr id="6" name="Straight Arrow Connector 5"/>
          <p:cNvCxnSpPr>
            <a:stCxn id="2" idx="0"/>
            <a:endCxn id="50" idx="2"/>
          </p:cNvCxnSpPr>
          <p:nvPr/>
        </p:nvCxnSpPr>
        <p:spPr>
          <a:xfrm flipV="1">
            <a:off x="1411481" y="4222949"/>
            <a:ext cx="636968" cy="8231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898263" y="3807696"/>
            <a:ext cx="914400" cy="580169"/>
            <a:chOff x="3726107" y="2139077"/>
            <a:chExt cx="914400" cy="580169"/>
          </a:xfrm>
        </p:grpSpPr>
        <p:sp>
          <p:nvSpPr>
            <p:cNvPr id="23" name="Rectangle 22"/>
            <p:cNvSpPr/>
            <p:nvPr/>
          </p:nvSpPr>
          <p:spPr>
            <a:xfrm>
              <a:off x="3726107" y="2139077"/>
              <a:ext cx="914400" cy="5801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3726107" y="2139077"/>
              <a:ext cx="467852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193959" y="2139077"/>
              <a:ext cx="446548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897686" y="3441493"/>
            <a:ext cx="141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</a:t>
            </a:r>
            <a:r>
              <a:rPr lang="en-US" sz="3600" b="1" baseline="-25000" dirty="0" smtClean="0"/>
              <a:t>r</a:t>
            </a:r>
            <a:r>
              <a:rPr lang="en-US" sz="3600" b="1" dirty="0" smtClean="0"/>
              <a:t> = 3</a:t>
            </a:r>
          </a:p>
          <a:p>
            <a:r>
              <a:rPr lang="en-US" sz="3600" b="1" dirty="0" smtClean="0"/>
              <a:t>D</a:t>
            </a:r>
            <a:r>
              <a:rPr lang="en-US" sz="3600" b="1" baseline="-25000" dirty="0"/>
              <a:t>s</a:t>
            </a:r>
            <a:r>
              <a:rPr lang="en-US" sz="3600" b="1" dirty="0" smtClean="0"/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31018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6140</TotalTime>
  <Words>532</Words>
  <Application>Microsoft Macintosh PowerPoint</Application>
  <PresentationFormat>On-screen Show (4:3)</PresentationFormat>
  <Paragraphs>153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 Kanianthra Mani Chandy</dc:creator>
  <cp:lastModifiedBy>Mani  Kanianthra Mani Chandy</cp:lastModifiedBy>
  <cp:revision>23</cp:revision>
  <dcterms:created xsi:type="dcterms:W3CDTF">2021-04-23T20:37:55Z</dcterms:created>
  <dcterms:modified xsi:type="dcterms:W3CDTF">2021-09-30T22:12:38Z</dcterms:modified>
</cp:coreProperties>
</file>