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81" r:id="rId4"/>
    <p:sldId id="257" r:id="rId5"/>
    <p:sldId id="280" r:id="rId6"/>
    <p:sldId id="263" r:id="rId7"/>
    <p:sldId id="262" r:id="rId8"/>
    <p:sldId id="265" r:id="rId9"/>
    <p:sldId id="264" r:id="rId10"/>
    <p:sldId id="269" r:id="rId11"/>
    <p:sldId id="270" r:id="rId12"/>
    <p:sldId id="271" r:id="rId13"/>
    <p:sldId id="279" r:id="rId14"/>
    <p:sldId id="282" r:id="rId15"/>
    <p:sldId id="284" r:id="rId16"/>
    <p:sldId id="286" r:id="rId17"/>
    <p:sldId id="287" r:id="rId18"/>
    <p:sldId id="288" r:id="rId19"/>
    <p:sldId id="290" r:id="rId20"/>
    <p:sldId id="291" r:id="rId21"/>
    <p:sldId id="292" r:id="rId22"/>
    <p:sldId id="293" r:id="rId23"/>
    <p:sldId id="294" r:id="rId24"/>
    <p:sldId id="295" r:id="rId25"/>
    <p:sldId id="296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67" d="100"/>
          <a:sy n="67" d="100"/>
        </p:scale>
        <p:origin x="-544" y="-112"/>
      </p:cViewPr>
      <p:guideLst>
        <p:guide orient="horz" pos="1356"/>
        <p:guide pos="561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82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6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2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41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90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11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20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15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3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6E01A-BBAC-4444-B0EB-2834B74A04A6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5059E-E702-3343-8678-F286C7512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208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199" y="356723"/>
            <a:ext cx="8462963" cy="62640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Goals of this module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Conflict resolution in distributed </a:t>
            </a:r>
            <a:r>
              <a:rPr lang="en-US" sz="2800" b="1" dirty="0" smtClean="0">
                <a:solidFill>
                  <a:srgbClr val="FF0000"/>
                </a:solidFill>
              </a:rPr>
              <a:t>systems</a:t>
            </a:r>
            <a:r>
              <a:rPr lang="en-US" sz="2800" dirty="0" smtClean="0"/>
              <a:t>. </a:t>
            </a:r>
            <a:r>
              <a:rPr lang="en-US" sz="2800" dirty="0" smtClean="0"/>
              <a:t>Distributed Dining </a:t>
            </a:r>
            <a:r>
              <a:rPr lang="en-US" sz="2800" dirty="0" smtClean="0"/>
              <a:t>Philosophers: An example of mutual exclusion.</a:t>
            </a:r>
            <a:endParaRPr lang="en-US" sz="28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 smtClean="0">
                <a:solidFill>
                  <a:srgbClr val="FF0000"/>
                </a:solidFill>
              </a:rPr>
              <a:t>Priority among agents in conflict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smtClean="0"/>
              <a:t>Key idea: Winner of a conflict eventually gets lower priority than all agents with which it competes.</a:t>
            </a:r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Time</a:t>
            </a:r>
            <a:r>
              <a:rPr lang="en-US" sz="2800" dirty="0"/>
              <a:t>. Key </a:t>
            </a:r>
            <a:r>
              <a:rPr lang="en-US" sz="2800" dirty="0" err="1"/>
              <a:t>ideaL</a:t>
            </a:r>
            <a:r>
              <a:rPr lang="en-US" sz="2800"/>
              <a:t> Agents that have been waiting longer get higher </a:t>
            </a:r>
            <a:r>
              <a:rPr lang="en-US" sz="2800"/>
              <a:t>priority</a:t>
            </a:r>
            <a:r>
              <a:rPr lang="en-US" sz="2800" smtClean="0"/>
              <a:t>.</a:t>
            </a:r>
            <a:endParaRPr lang="en-US" sz="28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FF0000"/>
                </a:solidFill>
              </a:rPr>
              <a:t>T</a:t>
            </a:r>
            <a:r>
              <a:rPr lang="en-US" sz="2800" b="1" dirty="0" smtClean="0">
                <a:solidFill>
                  <a:srgbClr val="FF0000"/>
                </a:solidFill>
              </a:rPr>
              <a:t>okens</a:t>
            </a:r>
            <a:r>
              <a:rPr lang="en-US" sz="2800" dirty="0" smtClean="0">
                <a:solidFill>
                  <a:srgbClr val="FF0000"/>
                </a:solidFill>
              </a:rPr>
              <a:t>. </a:t>
            </a:r>
            <a:r>
              <a:rPr lang="en-US" sz="2800" dirty="0" smtClean="0"/>
              <a:t>An </a:t>
            </a:r>
            <a:r>
              <a:rPr lang="en-US" sz="2800" dirty="0" smtClean="0"/>
              <a:t>agent that holds a token “knows” that is not created or destroyed knows that other agents don’t hold the token.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1373364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40765" y="328705"/>
            <a:ext cx="8246035" cy="1672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Conflict resolution </a:t>
            </a:r>
            <a:r>
              <a:rPr lang="en-US" sz="2400" dirty="0" smtClean="0">
                <a:latin typeface="Arial" charset="0"/>
              </a:rPr>
              <a:t>What to do when u and v want fork(</a:t>
            </a:r>
            <a:r>
              <a:rPr lang="en-US" sz="2400" dirty="0" err="1" smtClean="0">
                <a:latin typeface="Arial" charset="0"/>
              </a:rPr>
              <a:t>u,v</a:t>
            </a:r>
            <a:r>
              <a:rPr lang="en-US" sz="2400" dirty="0" smtClean="0">
                <a:latin typeface="Arial" charset="0"/>
              </a:rPr>
              <a:t>) at the same time?</a:t>
            </a:r>
            <a:br>
              <a:rPr lang="en-US" sz="2400" dirty="0" smtClean="0">
                <a:latin typeface="Arial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Priority</a:t>
            </a:r>
            <a:r>
              <a:rPr lang="en-US" sz="2400" dirty="0" smtClean="0">
                <a:latin typeface="Arial" charset="0"/>
              </a:rPr>
              <a:t>: Give the fork to the agent with higher priority.</a:t>
            </a:r>
            <a:endParaRPr lang="en-US" sz="2400" dirty="0">
              <a:latin typeface="Arial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765" y="2195140"/>
            <a:ext cx="8077200" cy="1671918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vertices of a priority graph represent agents.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directed edges represent priority. There is an edge (u, v) exactly when agent u has priority over agent v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Maintain the invariant </a:t>
            </a:r>
            <a:r>
              <a:rPr lang="en-US" sz="2400" dirty="0" smtClean="0">
                <a:latin typeface="Arial" charset="0"/>
              </a:rPr>
              <a:t>that </a:t>
            </a:r>
            <a:r>
              <a:rPr lang="en-US" sz="2400" dirty="0">
                <a:latin typeface="Arial" charset="0"/>
              </a:rPr>
              <a:t>the priority graph is acyclic</a:t>
            </a:r>
            <a:r>
              <a:rPr lang="en-US" sz="2400" dirty="0" smtClean="0">
                <a:latin typeface="Arial" charset="0"/>
              </a:rPr>
              <a:t>. Why? </a:t>
            </a:r>
            <a:r>
              <a:rPr lang="en-US" sz="2400" b="1" i="1" dirty="0" smtClean="0">
                <a:solidFill>
                  <a:srgbClr val="FF0000"/>
                </a:solidFill>
                <a:latin typeface="Arial" charset="0"/>
              </a:rPr>
              <a:t>Because a symmetric state can persist forever.</a:t>
            </a:r>
            <a:endParaRPr lang="en-US" sz="2400" b="1" i="1" dirty="0">
              <a:solidFill>
                <a:srgbClr val="FF0000"/>
              </a:solidFill>
              <a:latin typeface="Arial" charset="0"/>
            </a:endParaRPr>
          </a:p>
        </p:txBody>
      </p:sp>
      <p:grpSp>
        <p:nvGrpSpPr>
          <p:cNvPr id="47109" name="Group 10"/>
          <p:cNvGrpSpPr>
            <a:grpSpLocks/>
          </p:cNvGrpSpPr>
          <p:nvPr/>
        </p:nvGrpSpPr>
        <p:grpSpPr bwMode="auto">
          <a:xfrm>
            <a:off x="731838" y="4950013"/>
            <a:ext cx="2278062" cy="1363662"/>
            <a:chOff x="461" y="2621"/>
            <a:chExt cx="1435" cy="859"/>
          </a:xfrm>
        </p:grpSpPr>
        <p:sp>
          <p:nvSpPr>
            <p:cNvPr id="47120" name="Oval 4"/>
            <p:cNvSpPr>
              <a:spLocks noChangeAspect="1" noChangeArrowheads="1"/>
            </p:cNvSpPr>
            <p:nvPr/>
          </p:nvSpPr>
          <p:spPr bwMode="auto">
            <a:xfrm>
              <a:off x="1037" y="2621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47121" name="Oval 5"/>
            <p:cNvSpPr>
              <a:spLocks noChangeAspect="1" noChangeArrowheads="1"/>
            </p:cNvSpPr>
            <p:nvPr/>
          </p:nvSpPr>
          <p:spPr bwMode="auto">
            <a:xfrm>
              <a:off x="461" y="3197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7122" name="Oval 6"/>
            <p:cNvSpPr>
              <a:spLocks noChangeAspect="1" noChangeArrowheads="1"/>
            </p:cNvSpPr>
            <p:nvPr/>
          </p:nvSpPr>
          <p:spPr bwMode="auto">
            <a:xfrm>
              <a:off x="1560" y="31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cxnSp>
          <p:nvCxnSpPr>
            <p:cNvPr id="47123" name="AutoShape 7"/>
            <p:cNvCxnSpPr>
              <a:cxnSpLocks noChangeShapeType="1"/>
              <a:stCxn id="47120" idx="3"/>
              <a:endCxn id="47121" idx="7"/>
            </p:cNvCxnSpPr>
            <p:nvPr/>
          </p:nvCxnSpPr>
          <p:spPr bwMode="auto">
            <a:xfrm flipH="1">
              <a:off x="657" y="2817"/>
              <a:ext cx="414" cy="41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4" name="AutoShape 8"/>
            <p:cNvCxnSpPr>
              <a:cxnSpLocks noChangeShapeType="1"/>
              <a:stCxn id="47120" idx="5"/>
              <a:endCxn id="47122" idx="1"/>
            </p:cNvCxnSpPr>
            <p:nvPr/>
          </p:nvCxnSpPr>
          <p:spPr bwMode="auto">
            <a:xfrm>
              <a:off x="1233" y="2817"/>
              <a:ext cx="376" cy="3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5" name="AutoShape 9"/>
            <p:cNvCxnSpPr>
              <a:cxnSpLocks noChangeShapeType="1"/>
              <a:stCxn id="47121" idx="6"/>
              <a:endCxn id="47122" idx="2"/>
            </p:cNvCxnSpPr>
            <p:nvPr/>
          </p:nvCxnSpPr>
          <p:spPr bwMode="auto">
            <a:xfrm>
              <a:off x="691" y="3312"/>
              <a:ext cx="86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0" name="Oval 12"/>
          <p:cNvSpPr>
            <a:spLocks noChangeAspect="1" noChangeArrowheads="1"/>
          </p:cNvSpPr>
          <p:nvPr/>
        </p:nvSpPr>
        <p:spPr bwMode="auto">
          <a:xfrm>
            <a:off x="6172200" y="49039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47111" name="Oval 13"/>
          <p:cNvSpPr>
            <a:spLocks noChangeAspect="1" noChangeArrowheads="1"/>
          </p:cNvSpPr>
          <p:nvPr/>
        </p:nvSpPr>
        <p:spPr bwMode="auto">
          <a:xfrm>
            <a:off x="5257800" y="58183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47112" name="Oval 14"/>
          <p:cNvSpPr>
            <a:spLocks noChangeAspect="1" noChangeArrowheads="1"/>
          </p:cNvSpPr>
          <p:nvPr/>
        </p:nvSpPr>
        <p:spPr bwMode="auto">
          <a:xfrm>
            <a:off x="7002463" y="57342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cxnSp>
        <p:nvCxnSpPr>
          <p:cNvPr id="47113" name="AutoShape 15"/>
          <p:cNvCxnSpPr>
            <a:cxnSpLocks noChangeShapeType="1"/>
            <a:stCxn id="47110" idx="3"/>
            <a:endCxn id="47111" idx="7"/>
          </p:cNvCxnSpPr>
          <p:nvPr/>
        </p:nvCxnSpPr>
        <p:spPr bwMode="auto">
          <a:xfrm flipH="1">
            <a:off x="5568950" y="5215125"/>
            <a:ext cx="657225" cy="657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6"/>
          <p:cNvCxnSpPr>
            <a:cxnSpLocks noChangeShapeType="1"/>
            <a:stCxn id="47110" idx="5"/>
            <a:endCxn id="47112" idx="1"/>
          </p:cNvCxnSpPr>
          <p:nvPr/>
        </p:nvCxnSpPr>
        <p:spPr bwMode="auto">
          <a:xfrm>
            <a:off x="6483350" y="5215125"/>
            <a:ext cx="596900" cy="596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7"/>
          <p:cNvCxnSpPr>
            <a:cxnSpLocks noChangeShapeType="1"/>
            <a:stCxn id="47111" idx="6"/>
            <a:endCxn id="47112" idx="2"/>
          </p:cNvCxnSpPr>
          <p:nvPr/>
        </p:nvCxnSpPr>
        <p:spPr bwMode="auto">
          <a:xfrm>
            <a:off x="5622925" y="6000938"/>
            <a:ext cx="13795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Line 18"/>
          <p:cNvSpPr>
            <a:spLocks noChangeShapeType="1"/>
          </p:cNvSpPr>
          <p:nvPr/>
        </p:nvSpPr>
        <p:spPr bwMode="auto">
          <a:xfrm>
            <a:off x="2743200" y="5361175"/>
            <a:ext cx="228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V="1">
            <a:off x="2971800" y="4599175"/>
            <a:ext cx="381000" cy="914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0"/>
          <p:cNvSpPr>
            <a:spLocks noChangeShapeType="1"/>
          </p:cNvSpPr>
          <p:nvPr/>
        </p:nvSpPr>
        <p:spPr bwMode="auto">
          <a:xfrm>
            <a:off x="7162800" y="4980175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1"/>
          <p:cNvSpPr>
            <a:spLocks noChangeShapeType="1"/>
          </p:cNvSpPr>
          <p:nvPr/>
        </p:nvSpPr>
        <p:spPr bwMode="auto">
          <a:xfrm flipV="1">
            <a:off x="7162800" y="4903975"/>
            <a:ext cx="6096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17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How should priorities change when a process eats?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50178" name="Oval 5"/>
          <p:cNvSpPr>
            <a:spLocks noChangeAspect="1" noChangeArrowheads="1"/>
          </p:cNvSpPr>
          <p:nvPr/>
        </p:nvSpPr>
        <p:spPr bwMode="auto">
          <a:xfrm>
            <a:off x="2560638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0179" name="Oval 6"/>
          <p:cNvSpPr>
            <a:spLocks noChangeAspect="1" noChangeArrowheads="1"/>
          </p:cNvSpPr>
          <p:nvPr/>
        </p:nvSpPr>
        <p:spPr bwMode="auto">
          <a:xfrm>
            <a:off x="1676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0180" name="Oval 7"/>
          <p:cNvSpPr>
            <a:spLocks noChangeAspect="1" noChangeArrowheads="1"/>
          </p:cNvSpPr>
          <p:nvPr/>
        </p:nvSpPr>
        <p:spPr bwMode="auto">
          <a:xfrm>
            <a:off x="35052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0181" name="Oval 8"/>
          <p:cNvSpPr>
            <a:spLocks noChangeAspect="1" noChangeArrowheads="1"/>
          </p:cNvSpPr>
          <p:nvPr/>
        </p:nvSpPr>
        <p:spPr bwMode="auto">
          <a:xfrm>
            <a:off x="2560638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2" name="Oval 9"/>
          <p:cNvSpPr>
            <a:spLocks noChangeAspect="1" noChangeArrowheads="1"/>
          </p:cNvSpPr>
          <p:nvPr/>
        </p:nvSpPr>
        <p:spPr bwMode="auto">
          <a:xfrm>
            <a:off x="762000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50183" name="AutoShape 10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1987550" y="25971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AutoShape 11"/>
          <p:cNvCxnSpPr>
            <a:cxnSpLocks noChangeShapeType="1"/>
            <a:stCxn id="50178" idx="5"/>
            <a:endCxn id="50180" idx="1"/>
          </p:cNvCxnSpPr>
          <p:nvPr/>
        </p:nvCxnSpPr>
        <p:spPr bwMode="auto">
          <a:xfrm>
            <a:off x="2871788" y="2597150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2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041525" y="3382963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3"/>
          <p:cNvCxnSpPr>
            <a:cxnSpLocks noChangeShapeType="1"/>
            <a:stCxn id="50179" idx="3"/>
            <a:endCxn id="50182" idx="7"/>
          </p:cNvCxnSpPr>
          <p:nvPr/>
        </p:nvCxnSpPr>
        <p:spPr bwMode="auto">
          <a:xfrm flipH="1">
            <a:off x="1073150" y="35115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4"/>
          <p:cNvCxnSpPr>
            <a:cxnSpLocks noChangeShapeType="1"/>
            <a:stCxn id="50182" idx="6"/>
            <a:endCxn id="50181" idx="2"/>
          </p:cNvCxnSpPr>
          <p:nvPr/>
        </p:nvCxnSpPr>
        <p:spPr bwMode="auto">
          <a:xfrm>
            <a:off x="1127125" y="43434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5"/>
          <p:cNvCxnSpPr>
            <a:cxnSpLocks noChangeShapeType="1"/>
            <a:stCxn id="50179" idx="5"/>
            <a:endCxn id="50181" idx="1"/>
          </p:cNvCxnSpPr>
          <p:nvPr/>
        </p:nvCxnSpPr>
        <p:spPr bwMode="auto">
          <a:xfrm>
            <a:off x="1987550" y="35115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6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2871788" y="3511550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25552" y="1709271"/>
            <a:ext cx="39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v holds all its forks and eats</a:t>
            </a:r>
            <a:endParaRPr lang="en-US" dirty="0"/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3513" y="4757271"/>
            <a:ext cx="6365782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What </a:t>
            </a:r>
            <a:r>
              <a:rPr lang="en-US" dirty="0"/>
              <a:t>should happen to edge </a:t>
            </a:r>
            <a:r>
              <a:rPr lang="en-US" dirty="0" smtClean="0"/>
              <a:t>directions after v eats?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Flip edges incident on v?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Make all edges directed towards v?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804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b="1" dirty="0" smtClean="0">
                <a:latin typeface="Arial" charset="0"/>
              </a:rPr>
              <a:t>How should priorities change when a process eats?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50178" name="Oval 5"/>
          <p:cNvSpPr>
            <a:spLocks noChangeAspect="1" noChangeArrowheads="1"/>
          </p:cNvSpPr>
          <p:nvPr/>
        </p:nvSpPr>
        <p:spPr bwMode="auto">
          <a:xfrm>
            <a:off x="2560638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0179" name="Oval 6"/>
          <p:cNvSpPr>
            <a:spLocks noChangeAspect="1" noChangeArrowheads="1"/>
          </p:cNvSpPr>
          <p:nvPr/>
        </p:nvSpPr>
        <p:spPr bwMode="auto">
          <a:xfrm>
            <a:off x="1676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0180" name="Oval 7"/>
          <p:cNvSpPr>
            <a:spLocks noChangeAspect="1" noChangeArrowheads="1"/>
          </p:cNvSpPr>
          <p:nvPr/>
        </p:nvSpPr>
        <p:spPr bwMode="auto">
          <a:xfrm>
            <a:off x="35052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0181" name="Oval 8"/>
          <p:cNvSpPr>
            <a:spLocks noChangeAspect="1" noChangeArrowheads="1"/>
          </p:cNvSpPr>
          <p:nvPr/>
        </p:nvSpPr>
        <p:spPr bwMode="auto">
          <a:xfrm>
            <a:off x="2560638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50182" name="Oval 9"/>
          <p:cNvSpPr>
            <a:spLocks noChangeAspect="1" noChangeArrowheads="1"/>
          </p:cNvSpPr>
          <p:nvPr/>
        </p:nvSpPr>
        <p:spPr bwMode="auto">
          <a:xfrm>
            <a:off x="762000" y="41608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50183" name="AutoShape 10"/>
          <p:cNvCxnSpPr>
            <a:cxnSpLocks noChangeShapeType="1"/>
            <a:stCxn id="50178" idx="3"/>
            <a:endCxn id="50179" idx="7"/>
          </p:cNvCxnSpPr>
          <p:nvPr/>
        </p:nvCxnSpPr>
        <p:spPr bwMode="auto">
          <a:xfrm flipH="1">
            <a:off x="1987550" y="25971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4" name="AutoShape 11"/>
          <p:cNvCxnSpPr>
            <a:cxnSpLocks noChangeShapeType="1"/>
            <a:stCxn id="50178" idx="5"/>
            <a:endCxn id="50180" idx="1"/>
          </p:cNvCxnSpPr>
          <p:nvPr/>
        </p:nvCxnSpPr>
        <p:spPr bwMode="auto">
          <a:xfrm>
            <a:off x="2871788" y="2597150"/>
            <a:ext cx="687387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5" name="AutoShape 12"/>
          <p:cNvCxnSpPr>
            <a:cxnSpLocks noChangeShapeType="1"/>
            <a:stCxn id="50179" idx="6"/>
            <a:endCxn id="50180" idx="2"/>
          </p:cNvCxnSpPr>
          <p:nvPr/>
        </p:nvCxnSpPr>
        <p:spPr bwMode="auto">
          <a:xfrm>
            <a:off x="2041525" y="3382963"/>
            <a:ext cx="14636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6" name="AutoShape 13"/>
          <p:cNvCxnSpPr>
            <a:cxnSpLocks noChangeShapeType="1"/>
            <a:stCxn id="50179" idx="3"/>
            <a:endCxn id="50182" idx="7"/>
          </p:cNvCxnSpPr>
          <p:nvPr/>
        </p:nvCxnSpPr>
        <p:spPr bwMode="auto">
          <a:xfrm flipH="1">
            <a:off x="1073150" y="35115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7" name="AutoShape 14"/>
          <p:cNvCxnSpPr>
            <a:cxnSpLocks noChangeShapeType="1"/>
            <a:stCxn id="50182" idx="6"/>
            <a:endCxn id="50181" idx="2"/>
          </p:cNvCxnSpPr>
          <p:nvPr/>
        </p:nvCxnSpPr>
        <p:spPr bwMode="auto">
          <a:xfrm>
            <a:off x="1127125" y="43434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8" name="AutoShape 15"/>
          <p:cNvCxnSpPr>
            <a:cxnSpLocks noChangeShapeType="1"/>
            <a:stCxn id="50179" idx="5"/>
            <a:endCxn id="50181" idx="1"/>
          </p:cNvCxnSpPr>
          <p:nvPr/>
        </p:nvCxnSpPr>
        <p:spPr bwMode="auto">
          <a:xfrm>
            <a:off x="1987550" y="35115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9" name="AutoShape 16"/>
          <p:cNvCxnSpPr>
            <a:cxnSpLocks noChangeShapeType="1"/>
            <a:stCxn id="50180" idx="3"/>
            <a:endCxn id="50181" idx="7"/>
          </p:cNvCxnSpPr>
          <p:nvPr/>
        </p:nvCxnSpPr>
        <p:spPr bwMode="auto">
          <a:xfrm flipH="1">
            <a:off x="2871788" y="3511550"/>
            <a:ext cx="687387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190" name="Text Box 17"/>
          <p:cNvSpPr txBox="1">
            <a:spLocks noChangeArrowheads="1"/>
          </p:cNvSpPr>
          <p:nvPr/>
        </p:nvSpPr>
        <p:spPr bwMode="auto">
          <a:xfrm>
            <a:off x="625552" y="1709271"/>
            <a:ext cx="397812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v holds all its forks and eats</a:t>
            </a:r>
            <a:endParaRPr lang="en-US" dirty="0"/>
          </a:p>
        </p:txBody>
      </p:sp>
      <p:sp>
        <p:nvSpPr>
          <p:cNvPr id="50192" name="Text Box 19"/>
          <p:cNvSpPr txBox="1">
            <a:spLocks noChangeArrowheads="1"/>
          </p:cNvSpPr>
          <p:nvPr/>
        </p:nvSpPr>
        <p:spPr bwMode="auto">
          <a:xfrm>
            <a:off x="163513" y="4757271"/>
            <a:ext cx="6365782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 smtClean="0"/>
              <a:t>What </a:t>
            </a:r>
            <a:r>
              <a:rPr lang="en-US" dirty="0"/>
              <a:t>should happen to edge </a:t>
            </a:r>
            <a:r>
              <a:rPr lang="en-US" dirty="0" smtClean="0"/>
              <a:t>directions after v eats?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Flip edges incident on v? No. may cycle.</a:t>
            </a:r>
          </a:p>
          <a:p>
            <a:pPr marL="342900" indent="-342900" eaLnBrk="1" hangingPunct="1">
              <a:buFont typeface="Arial"/>
              <a:buChar char="•"/>
            </a:pPr>
            <a:r>
              <a:rPr lang="en-US" dirty="0" smtClean="0"/>
              <a:t>Make all edges directed towards v? Yes. Prove that the graph remains acyclic.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855882" y="2262981"/>
            <a:ext cx="3108325" cy="2239963"/>
            <a:chOff x="762000" y="2286000"/>
            <a:chExt cx="3108325" cy="2239963"/>
          </a:xfrm>
        </p:grpSpPr>
        <p:sp>
          <p:nvSpPr>
            <p:cNvPr id="18" name="Oval 3"/>
            <p:cNvSpPr>
              <a:spLocks noChangeAspect="1" noChangeArrowheads="1"/>
            </p:cNvSpPr>
            <p:nvPr/>
          </p:nvSpPr>
          <p:spPr bwMode="auto">
            <a:xfrm>
              <a:off x="2560638" y="2286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9" name="Oval 4"/>
            <p:cNvSpPr>
              <a:spLocks noChangeAspect="1" noChangeArrowheads="1"/>
            </p:cNvSpPr>
            <p:nvPr/>
          </p:nvSpPr>
          <p:spPr bwMode="auto">
            <a:xfrm>
              <a:off x="1676400" y="32004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20" name="Oval 5"/>
            <p:cNvSpPr>
              <a:spLocks noChangeAspect="1" noChangeArrowheads="1"/>
            </p:cNvSpPr>
            <p:nvPr/>
          </p:nvSpPr>
          <p:spPr bwMode="auto">
            <a:xfrm>
              <a:off x="3505200" y="32004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21" name="Oval 6"/>
            <p:cNvSpPr>
              <a:spLocks noChangeAspect="1" noChangeArrowheads="1"/>
            </p:cNvSpPr>
            <p:nvPr/>
          </p:nvSpPr>
          <p:spPr bwMode="auto">
            <a:xfrm>
              <a:off x="2560638" y="416083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22" name="Oval 7"/>
            <p:cNvSpPr>
              <a:spLocks noChangeAspect="1" noChangeArrowheads="1"/>
            </p:cNvSpPr>
            <p:nvPr/>
          </p:nvSpPr>
          <p:spPr bwMode="auto">
            <a:xfrm>
              <a:off x="762000" y="4160838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23" name="AutoShape 8"/>
            <p:cNvCxnSpPr>
              <a:cxnSpLocks noChangeShapeType="1"/>
              <a:stCxn id="18" idx="3"/>
              <a:endCxn id="19" idx="7"/>
            </p:cNvCxnSpPr>
            <p:nvPr/>
          </p:nvCxnSpPr>
          <p:spPr bwMode="auto">
            <a:xfrm flipH="1">
              <a:off x="1987550" y="2597150"/>
              <a:ext cx="627063" cy="657225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" name="AutoShape 9"/>
            <p:cNvCxnSpPr>
              <a:cxnSpLocks noChangeShapeType="1"/>
              <a:stCxn id="18" idx="5"/>
              <a:endCxn id="20" idx="1"/>
            </p:cNvCxnSpPr>
            <p:nvPr/>
          </p:nvCxnSpPr>
          <p:spPr bwMode="auto">
            <a:xfrm>
              <a:off x="2871788" y="2597150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AutoShape 10"/>
            <p:cNvCxnSpPr>
              <a:cxnSpLocks noChangeShapeType="1"/>
              <a:stCxn id="19" idx="6"/>
              <a:endCxn id="20" idx="2"/>
            </p:cNvCxnSpPr>
            <p:nvPr/>
          </p:nvCxnSpPr>
          <p:spPr bwMode="auto">
            <a:xfrm>
              <a:off x="2041525" y="3382963"/>
              <a:ext cx="1463675" cy="0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" name="AutoShape 11"/>
            <p:cNvCxnSpPr>
              <a:cxnSpLocks noChangeShapeType="1"/>
              <a:stCxn id="19" idx="3"/>
              <a:endCxn id="22" idx="7"/>
            </p:cNvCxnSpPr>
            <p:nvPr/>
          </p:nvCxnSpPr>
          <p:spPr bwMode="auto">
            <a:xfrm flipH="1">
              <a:off x="1073150" y="3511550"/>
              <a:ext cx="657225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AutoShape 12"/>
            <p:cNvCxnSpPr>
              <a:cxnSpLocks noChangeShapeType="1"/>
              <a:stCxn id="22" idx="6"/>
              <a:endCxn id="21" idx="2"/>
            </p:cNvCxnSpPr>
            <p:nvPr/>
          </p:nvCxnSpPr>
          <p:spPr bwMode="auto">
            <a:xfrm>
              <a:off x="1127125" y="4343400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3"/>
            <p:cNvCxnSpPr>
              <a:cxnSpLocks noChangeShapeType="1"/>
              <a:stCxn id="19" idx="5"/>
              <a:endCxn id="21" idx="1"/>
            </p:cNvCxnSpPr>
            <p:nvPr/>
          </p:nvCxnSpPr>
          <p:spPr bwMode="auto">
            <a:xfrm>
              <a:off x="1987550" y="3511550"/>
              <a:ext cx="627063" cy="703263"/>
            </a:xfrm>
            <a:prstGeom prst="straightConnector1">
              <a:avLst/>
            </a:prstGeom>
            <a:noFill/>
            <a:ln w="76200">
              <a:solidFill>
                <a:srgbClr val="FF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4"/>
            <p:cNvCxnSpPr>
              <a:cxnSpLocks noChangeShapeType="1"/>
              <a:stCxn id="20" idx="3"/>
              <a:endCxn id="21" idx="7"/>
            </p:cNvCxnSpPr>
            <p:nvPr/>
          </p:nvCxnSpPr>
          <p:spPr bwMode="auto">
            <a:xfrm flipH="1">
              <a:off x="2871788" y="3511550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565979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8934450" cy="174625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How can we represent priorities in terms of forks?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All forks held by an eating agent are dirty.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An agent holding a dirty fork has lower priority.</a:t>
            </a:r>
            <a:endParaRPr lang="en-US" sz="2800" b="1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914400" y="2498725"/>
            <a:ext cx="7543800" cy="3810000"/>
            <a:chOff x="838200" y="1600200"/>
            <a:chExt cx="7543800" cy="3810000"/>
          </a:xfrm>
        </p:grpSpPr>
        <p:grpSp>
          <p:nvGrpSpPr>
            <p:cNvPr id="4" name="Group 3"/>
            <p:cNvGrpSpPr>
              <a:grpSpLocks/>
            </p:cNvGrpSpPr>
            <p:nvPr/>
          </p:nvGrpSpPr>
          <p:grpSpPr bwMode="auto">
            <a:xfrm>
              <a:off x="838200" y="1600200"/>
              <a:ext cx="2286000" cy="1238250"/>
              <a:chOff x="528" y="960"/>
              <a:chExt cx="1440" cy="780"/>
            </a:xfrm>
          </p:grpSpPr>
          <p:sp>
            <p:nvSpPr>
              <p:cNvPr id="5" name="Text Box 4"/>
              <p:cNvSpPr txBox="1">
                <a:spLocks noChangeArrowheads="1"/>
              </p:cNvSpPr>
              <p:nvPr/>
            </p:nvSpPr>
            <p:spPr bwMode="auto">
              <a:xfrm>
                <a:off x="528" y="960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1"/>
                    </a:solidFill>
                  </a:rPr>
                  <a:t>clean</a:t>
                </a:r>
              </a:p>
            </p:txBody>
          </p:sp>
          <p:grpSp>
            <p:nvGrpSpPr>
              <p:cNvPr id="6" name="Group 5"/>
              <p:cNvGrpSpPr>
                <a:grpSpLocks/>
              </p:cNvGrpSpPr>
              <p:nvPr/>
            </p:nvGrpSpPr>
            <p:grpSpPr bwMode="auto">
              <a:xfrm>
                <a:off x="528" y="1248"/>
                <a:ext cx="1440" cy="492"/>
                <a:chOff x="528" y="1248"/>
                <a:chExt cx="1440" cy="492"/>
              </a:xfrm>
            </p:grpSpPr>
            <p:sp>
              <p:nvSpPr>
                <p:cNvPr id="7" name="Oval 6"/>
                <p:cNvSpPr>
                  <a:spLocks noChangeAspect="1" noChangeArrowheads="1"/>
                </p:cNvSpPr>
                <p:nvPr/>
              </p:nvSpPr>
              <p:spPr bwMode="auto">
                <a:xfrm>
                  <a:off x="576" y="1440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u</a:t>
                  </a:r>
                </a:p>
              </p:txBody>
            </p:sp>
            <p:sp>
              <p:nvSpPr>
                <p:cNvPr id="8" name="Oval 7"/>
                <p:cNvSpPr>
                  <a:spLocks noChangeAspect="1" noChangeArrowheads="1"/>
                </p:cNvSpPr>
                <p:nvPr/>
              </p:nvSpPr>
              <p:spPr bwMode="auto">
                <a:xfrm>
                  <a:off x="1680" y="1440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  <p:cxnSp>
              <p:nvCxnSpPr>
                <p:cNvPr id="9" name="AutoShape 8"/>
                <p:cNvCxnSpPr>
                  <a:cxnSpLocks noChangeShapeType="1"/>
                  <a:stCxn id="7" idx="0"/>
                  <a:endCxn id="8" idx="0"/>
                </p:cNvCxnSpPr>
                <p:nvPr/>
              </p:nvCxnSpPr>
              <p:spPr bwMode="auto">
                <a:xfrm rot="5400000" flipV="1">
                  <a:off x="1271" y="877"/>
                  <a:ext cx="1" cy="1104"/>
                </a:xfrm>
                <a:prstGeom prst="curvedConnector3">
                  <a:avLst>
                    <a:gd name="adj1" fmla="val -1320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" name="AutoShape 9"/>
                <p:cNvCxnSpPr>
                  <a:cxnSpLocks noChangeShapeType="1"/>
                  <a:stCxn id="8" idx="4"/>
                  <a:endCxn id="7" idx="3"/>
                </p:cNvCxnSpPr>
                <p:nvPr/>
              </p:nvCxnSpPr>
              <p:spPr bwMode="auto">
                <a:xfrm rot="16200000" flipV="1">
                  <a:off x="1200" y="1116"/>
                  <a:ext cx="42" cy="1206"/>
                </a:xfrm>
                <a:prstGeom prst="curvedConnector3">
                  <a:avLst>
                    <a:gd name="adj1" fmla="val -314287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11" name="Oval 10"/>
                <p:cNvSpPr>
                  <a:spLocks noChangeAspect="1" noChangeArrowheads="1"/>
                </p:cNvSpPr>
                <p:nvPr/>
              </p:nvSpPr>
              <p:spPr bwMode="auto">
                <a:xfrm>
                  <a:off x="528" y="1248"/>
                  <a:ext cx="173" cy="1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12" name="AutoShape 11"/>
                <p:cNvCxnSpPr>
                  <a:cxnSpLocks noChangeShapeType="1"/>
                  <a:stCxn id="7" idx="6"/>
                  <a:endCxn id="8" idx="2"/>
                </p:cNvCxnSpPr>
                <p:nvPr/>
              </p:nvCxnSpPr>
              <p:spPr bwMode="auto">
                <a:xfrm>
                  <a:off x="876" y="1584"/>
                  <a:ext cx="792" cy="0"/>
                </a:xfrm>
                <a:prstGeom prst="straightConnector1">
                  <a:avLst/>
                </a:prstGeom>
                <a:noFill/>
                <a:ln w="76200">
                  <a:solidFill>
                    <a:srgbClr val="CC33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13" name="Oval 13"/>
            <p:cNvSpPr>
              <a:spLocks noChangeAspect="1" noChangeArrowheads="1"/>
            </p:cNvSpPr>
            <p:nvPr/>
          </p:nvSpPr>
          <p:spPr bwMode="auto">
            <a:xfrm>
              <a:off x="5029200" y="2362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14" name="Oval 14"/>
            <p:cNvSpPr>
              <a:spLocks noChangeAspect="1" noChangeArrowheads="1"/>
            </p:cNvSpPr>
            <p:nvPr/>
          </p:nvSpPr>
          <p:spPr bwMode="auto">
            <a:xfrm>
              <a:off x="6781800" y="2362200"/>
              <a:ext cx="457200" cy="457200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cxnSp>
          <p:nvCxnSpPr>
            <p:cNvPr id="15" name="AutoShape 15"/>
            <p:cNvCxnSpPr>
              <a:cxnSpLocks noChangeShapeType="1"/>
              <a:stCxn id="13" idx="0"/>
              <a:endCxn id="14" idx="0"/>
            </p:cNvCxnSpPr>
            <p:nvPr/>
          </p:nvCxnSpPr>
          <p:spPr bwMode="auto">
            <a:xfrm rot="5400000" flipV="1">
              <a:off x="6133306" y="1467644"/>
              <a:ext cx="1588" cy="1752600"/>
            </a:xfrm>
            <a:prstGeom prst="curvedConnector3">
              <a:avLst>
                <a:gd name="adj1" fmla="val -13200000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14" idx="4"/>
              <a:endCxn id="13" idx="3"/>
            </p:cNvCxnSpPr>
            <p:nvPr/>
          </p:nvCxnSpPr>
          <p:spPr bwMode="auto">
            <a:xfrm rot="16200000" flipV="1">
              <a:off x="6019800" y="1847850"/>
              <a:ext cx="66675" cy="1914525"/>
            </a:xfrm>
            <a:prstGeom prst="curvedConnector3">
              <a:avLst>
                <a:gd name="adj1" fmla="val -314287"/>
              </a:avLst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17"/>
            <p:cNvSpPr>
              <a:spLocks noChangeAspect="1" noChangeArrowheads="1"/>
            </p:cNvSpPr>
            <p:nvPr/>
          </p:nvSpPr>
          <p:spPr bwMode="auto">
            <a:xfrm>
              <a:off x="4953000" y="2057400"/>
              <a:ext cx="274638" cy="27463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8"/>
            <p:cNvSpPr txBox="1">
              <a:spLocks noChangeArrowheads="1"/>
            </p:cNvSpPr>
            <p:nvPr/>
          </p:nvSpPr>
          <p:spPr bwMode="auto">
            <a:xfrm>
              <a:off x="4953000" y="1600200"/>
              <a:ext cx="844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1">
                  <a:solidFill>
                    <a:schemeClr val="accent1"/>
                  </a:solidFill>
                </a:rPr>
                <a:t>dirty</a:t>
              </a:r>
            </a:p>
          </p:txBody>
        </p:sp>
        <p:cxnSp>
          <p:nvCxnSpPr>
            <p:cNvPr id="19" name="AutoShape 19"/>
            <p:cNvCxnSpPr>
              <a:cxnSpLocks noChangeShapeType="1"/>
              <a:stCxn id="13" idx="6"/>
              <a:endCxn id="14" idx="2"/>
            </p:cNvCxnSpPr>
            <p:nvPr/>
          </p:nvCxnSpPr>
          <p:spPr bwMode="auto">
            <a:xfrm>
              <a:off x="5505450" y="2590800"/>
              <a:ext cx="1257300" cy="0"/>
            </a:xfrm>
            <a:prstGeom prst="straightConnector1">
              <a:avLst/>
            </a:prstGeom>
            <a:noFill/>
            <a:ln w="76200">
              <a:solidFill>
                <a:srgbClr val="CC33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Line 20"/>
            <p:cNvSpPr>
              <a:spLocks noChangeShapeType="1"/>
            </p:cNvSpPr>
            <p:nvPr/>
          </p:nvSpPr>
          <p:spPr bwMode="auto">
            <a:xfrm>
              <a:off x="3581400" y="2514600"/>
              <a:ext cx="990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5029200" y="4171950"/>
              <a:ext cx="2209800" cy="1238250"/>
              <a:chOff x="3168" y="2628"/>
              <a:chExt cx="1392" cy="780"/>
            </a:xfrm>
          </p:grpSpPr>
          <p:sp>
            <p:nvSpPr>
              <p:cNvPr id="22" name="Oval 22"/>
              <p:cNvSpPr>
                <a:spLocks noChangeAspect="1" noChangeArrowheads="1"/>
              </p:cNvSpPr>
              <p:nvPr/>
            </p:nvSpPr>
            <p:spPr bwMode="auto">
              <a:xfrm>
                <a:off x="3168" y="264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u</a:t>
                </a:r>
              </a:p>
            </p:txBody>
          </p:sp>
          <p:sp>
            <p:nvSpPr>
              <p:cNvPr id="23" name="Oval 23"/>
              <p:cNvSpPr>
                <a:spLocks noChangeAspect="1" noChangeArrowheads="1"/>
              </p:cNvSpPr>
              <p:nvPr/>
            </p:nvSpPr>
            <p:spPr bwMode="auto">
              <a:xfrm>
                <a:off x="4272" y="2640"/>
                <a:ext cx="288" cy="288"/>
              </a:xfrm>
              <a:prstGeom prst="ellipse">
                <a:avLst/>
              </a:prstGeom>
              <a:noFill/>
              <a:ln w="381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/>
                  <a:t>v</a:t>
                </a:r>
              </a:p>
            </p:txBody>
          </p:sp>
          <p:cxnSp>
            <p:nvCxnSpPr>
              <p:cNvPr id="24" name="AutoShape 24"/>
              <p:cNvCxnSpPr>
                <a:cxnSpLocks noChangeShapeType="1"/>
                <a:stCxn id="22" idx="0"/>
                <a:endCxn id="23" idx="0"/>
              </p:cNvCxnSpPr>
              <p:nvPr/>
            </p:nvCxnSpPr>
            <p:spPr bwMode="auto">
              <a:xfrm rot="5400000" flipV="1">
                <a:off x="3863" y="2077"/>
                <a:ext cx="1" cy="1104"/>
              </a:xfrm>
              <a:prstGeom prst="curvedConnector3">
                <a:avLst>
                  <a:gd name="adj1" fmla="val -132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5" name="AutoShape 25"/>
              <p:cNvCxnSpPr>
                <a:cxnSpLocks noChangeShapeType="1"/>
                <a:stCxn id="23" idx="4"/>
                <a:endCxn id="22" idx="3"/>
              </p:cNvCxnSpPr>
              <p:nvPr/>
            </p:nvCxnSpPr>
            <p:spPr bwMode="auto">
              <a:xfrm rot="16200000" flipV="1">
                <a:off x="3792" y="2316"/>
                <a:ext cx="42" cy="1206"/>
              </a:xfrm>
              <a:prstGeom prst="curvedConnector3">
                <a:avLst>
                  <a:gd name="adj1" fmla="val -314287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26" name="Oval 26"/>
              <p:cNvSpPr>
                <a:spLocks noChangeAspect="1" noChangeArrowheads="1"/>
              </p:cNvSpPr>
              <p:nvPr/>
            </p:nvSpPr>
            <p:spPr bwMode="auto">
              <a:xfrm>
                <a:off x="3696" y="3168"/>
                <a:ext cx="173" cy="1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Text Box 27"/>
              <p:cNvSpPr txBox="1">
                <a:spLocks noChangeArrowheads="1"/>
              </p:cNvSpPr>
              <p:nvPr/>
            </p:nvSpPr>
            <p:spPr bwMode="auto">
              <a:xfrm>
                <a:off x="3888" y="3120"/>
                <a:ext cx="60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/>
                <a:r>
                  <a:rPr lang="en-US" b="1">
                    <a:solidFill>
                      <a:schemeClr val="accent1"/>
                    </a:solidFill>
                  </a:rPr>
                  <a:t>clean</a:t>
                </a:r>
              </a:p>
            </p:txBody>
          </p:sp>
          <p:cxnSp>
            <p:nvCxnSpPr>
              <p:cNvPr id="28" name="AutoShape 28"/>
              <p:cNvCxnSpPr>
                <a:cxnSpLocks noChangeShapeType="1"/>
                <a:stCxn id="22" idx="6"/>
                <a:endCxn id="23" idx="2"/>
              </p:cNvCxnSpPr>
              <p:nvPr/>
            </p:nvCxnSpPr>
            <p:spPr bwMode="auto">
              <a:xfrm>
                <a:off x="3468" y="2784"/>
                <a:ext cx="792" cy="0"/>
              </a:xfrm>
              <a:prstGeom prst="straightConnector1">
                <a:avLst/>
              </a:prstGeom>
              <a:noFill/>
              <a:ln w="76200">
                <a:solidFill>
                  <a:srgbClr val="CC3300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" name="Line 29"/>
            <p:cNvSpPr>
              <a:spLocks noChangeShapeType="1"/>
            </p:cNvSpPr>
            <p:nvPr/>
          </p:nvSpPr>
          <p:spPr bwMode="auto">
            <a:xfrm>
              <a:off x="6019800" y="3200400"/>
              <a:ext cx="0" cy="60960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0" name="Group 30"/>
            <p:cNvGrpSpPr>
              <a:grpSpLocks/>
            </p:cNvGrpSpPr>
            <p:nvPr/>
          </p:nvGrpSpPr>
          <p:grpSpPr bwMode="auto">
            <a:xfrm>
              <a:off x="838200" y="4191000"/>
              <a:ext cx="2563813" cy="1219200"/>
              <a:chOff x="528" y="2544"/>
              <a:chExt cx="1615" cy="768"/>
            </a:xfrm>
          </p:grpSpPr>
          <p:cxnSp>
            <p:nvCxnSpPr>
              <p:cNvPr id="31" name="AutoShape 31"/>
              <p:cNvCxnSpPr>
                <a:cxnSpLocks noChangeShapeType="1"/>
                <a:stCxn id="34" idx="0"/>
                <a:endCxn id="35" idx="0"/>
              </p:cNvCxnSpPr>
              <p:nvPr/>
            </p:nvCxnSpPr>
            <p:spPr bwMode="auto">
              <a:xfrm rot="5400000" flipV="1">
                <a:off x="1223" y="1993"/>
                <a:ext cx="1" cy="1104"/>
              </a:xfrm>
              <a:prstGeom prst="curvedConnector3">
                <a:avLst>
                  <a:gd name="adj1" fmla="val -13200000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2" name="AutoShape 32"/>
              <p:cNvCxnSpPr>
                <a:cxnSpLocks noChangeShapeType="1"/>
                <a:stCxn id="35" idx="4"/>
                <a:endCxn id="34" idx="3"/>
              </p:cNvCxnSpPr>
              <p:nvPr/>
            </p:nvCxnSpPr>
            <p:spPr bwMode="auto">
              <a:xfrm rot="16200000" flipV="1">
                <a:off x="1152" y="2232"/>
                <a:ext cx="42" cy="1206"/>
              </a:xfrm>
              <a:prstGeom prst="curvedConnector3">
                <a:avLst>
                  <a:gd name="adj1" fmla="val -314287"/>
                </a:avLst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grpSp>
            <p:nvGrpSpPr>
              <p:cNvPr id="33" name="Group 33"/>
              <p:cNvGrpSpPr>
                <a:grpSpLocks/>
              </p:cNvGrpSpPr>
              <p:nvPr/>
            </p:nvGrpSpPr>
            <p:grpSpPr bwMode="auto">
              <a:xfrm>
                <a:off x="528" y="2556"/>
                <a:ext cx="1615" cy="756"/>
                <a:chOff x="672" y="2556"/>
                <a:chExt cx="1615" cy="756"/>
              </a:xfrm>
            </p:grpSpPr>
            <p:sp>
              <p:nvSpPr>
                <p:cNvPr id="34" name="Oval 34"/>
                <p:cNvSpPr>
                  <a:spLocks noChangeAspect="1" noChangeArrowheads="1"/>
                </p:cNvSpPr>
                <p:nvPr/>
              </p:nvSpPr>
              <p:spPr bwMode="auto">
                <a:xfrm>
                  <a:off x="672" y="2556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u</a:t>
                  </a:r>
                </a:p>
              </p:txBody>
            </p:sp>
            <p:sp>
              <p:nvSpPr>
                <p:cNvPr id="35" name="Oval 35"/>
                <p:cNvSpPr>
                  <a:spLocks noChangeAspect="1" noChangeArrowheads="1"/>
                </p:cNvSpPr>
                <p:nvPr/>
              </p:nvSpPr>
              <p:spPr bwMode="auto">
                <a:xfrm>
                  <a:off x="1776" y="2556"/>
                  <a:ext cx="288" cy="288"/>
                </a:xfrm>
                <a:prstGeom prst="ellipse">
                  <a:avLst/>
                </a:prstGeom>
                <a:noFill/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/>
                    <a:t>v</a:t>
                  </a:r>
                </a:p>
              </p:txBody>
            </p:sp>
            <p:sp>
              <p:nvSpPr>
                <p:cNvPr id="36" name="Oval 36"/>
                <p:cNvSpPr>
                  <a:spLocks noChangeAspect="1" noChangeArrowheads="1"/>
                </p:cNvSpPr>
                <p:nvPr/>
              </p:nvSpPr>
              <p:spPr bwMode="auto">
                <a:xfrm>
                  <a:off x="2016" y="2832"/>
                  <a:ext cx="173" cy="1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7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1680" y="3024"/>
                  <a:ext cx="607" cy="2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  <a:cs typeface="ＭＳ Ｐゴシック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charset="0"/>
                      <a:ea typeface="ＭＳ Ｐゴシック" charset="0"/>
                    </a:defRPr>
                  </a:lvl9pPr>
                </a:lstStyle>
                <a:p>
                  <a:pPr eaLnBrk="1" hangingPunct="1"/>
                  <a:r>
                    <a:rPr lang="en-US" b="1">
                      <a:solidFill>
                        <a:schemeClr val="accent1"/>
                      </a:solidFill>
                    </a:rPr>
                    <a:t>clean</a:t>
                  </a:r>
                </a:p>
              </p:txBody>
            </p:sp>
            <p:cxnSp>
              <p:nvCxnSpPr>
                <p:cNvPr id="38" name="AutoShape 38"/>
                <p:cNvCxnSpPr>
                  <a:cxnSpLocks noChangeShapeType="1"/>
                  <a:stCxn id="34" idx="6"/>
                  <a:endCxn id="35" idx="2"/>
                </p:cNvCxnSpPr>
                <p:nvPr/>
              </p:nvCxnSpPr>
              <p:spPr bwMode="auto">
                <a:xfrm>
                  <a:off x="972" y="2700"/>
                  <a:ext cx="792" cy="0"/>
                </a:xfrm>
                <a:prstGeom prst="straightConnector1">
                  <a:avLst/>
                </a:prstGeom>
                <a:noFill/>
                <a:ln w="76200">
                  <a:solidFill>
                    <a:srgbClr val="CC3300"/>
                  </a:solidFill>
                  <a:round/>
                  <a:headEnd type="triangle" w="med" len="med"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9" name="Line 39"/>
            <p:cNvSpPr>
              <a:spLocks noChangeShapeType="1"/>
            </p:cNvSpPr>
            <p:nvPr/>
          </p:nvSpPr>
          <p:spPr bwMode="auto">
            <a:xfrm>
              <a:off x="3581400" y="4419600"/>
              <a:ext cx="990600" cy="0"/>
            </a:xfrm>
            <a:prstGeom prst="line">
              <a:avLst/>
            </a:prstGeom>
            <a:noFill/>
            <a:ln w="76200" cmpd="tri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 Box 40"/>
            <p:cNvSpPr txBox="1">
              <a:spLocks noChangeArrowheads="1"/>
            </p:cNvSpPr>
            <p:nvPr/>
          </p:nvSpPr>
          <p:spPr bwMode="auto">
            <a:xfrm>
              <a:off x="3413125" y="1944688"/>
              <a:ext cx="1014413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u eats</a:t>
              </a:r>
            </a:p>
          </p:txBody>
        </p:sp>
        <p:sp>
          <p:nvSpPr>
            <p:cNvPr id="41" name="Text Box 41"/>
            <p:cNvSpPr txBox="1">
              <a:spLocks noChangeArrowheads="1"/>
            </p:cNvSpPr>
            <p:nvPr/>
          </p:nvSpPr>
          <p:spPr bwMode="auto">
            <a:xfrm>
              <a:off x="6080125" y="3163888"/>
              <a:ext cx="23018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fork in channel to v</a:t>
              </a:r>
            </a:p>
          </p:txBody>
        </p:sp>
        <p:sp>
          <p:nvSpPr>
            <p:cNvPr id="42" name="Text Box 42"/>
            <p:cNvSpPr txBox="1">
              <a:spLocks noChangeArrowheads="1"/>
            </p:cNvSpPr>
            <p:nvPr/>
          </p:nvSpPr>
          <p:spPr bwMode="auto">
            <a:xfrm>
              <a:off x="3108325" y="3581400"/>
              <a:ext cx="1997075" cy="822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/>
                <a:t>Clean fork received by v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66850" y="341312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priority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6892" y="6308725"/>
            <a:ext cx="7087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Priority changes only when a clean fork becomes dirty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019821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The key question</a:t>
            </a:r>
            <a:r>
              <a:rPr lang="en-US" sz="2800" dirty="0">
                <a:latin typeface="Arial" charset="0"/>
              </a:rPr>
              <a:t>: What does a hungry philosopher 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101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61243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>
                <a:latin typeface="Arial" charset="0"/>
              </a:rPr>
              <a:t>The key question</a:t>
            </a:r>
            <a:r>
              <a:rPr lang="en-US" sz="2800" dirty="0">
                <a:latin typeface="Arial" charset="0"/>
              </a:rPr>
              <a:t>: What does a hungry philosopher 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>
                <a:latin typeface="Arial" charset="0"/>
              </a:rPr>
              <a:t>If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 is clean then u holds the fork: it has priority; if the fork is dirty then u sends the (cleaned) fork to v</a:t>
            </a:r>
            <a:r>
              <a:rPr lang="en-US" sz="2800" dirty="0" smtClean="0">
                <a:latin typeface="Arial" charset="0"/>
              </a:rPr>
              <a:t>.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What does an eating philosopher u do when it gets a request for fork(</a:t>
            </a:r>
            <a:r>
              <a:rPr lang="en-US" sz="2800" dirty="0" err="1" smtClean="0">
                <a:latin typeface="Arial" charset="0"/>
              </a:rPr>
              <a:t>u,v</a:t>
            </a:r>
            <a:r>
              <a:rPr lang="en-US" sz="2800" dirty="0" smtClean="0">
                <a:latin typeface="Arial" charset="0"/>
              </a:rPr>
              <a:t>)?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Yields the fork when eating completes.</a:t>
            </a:r>
            <a:endParaRPr lang="en-US" sz="2800" dirty="0">
              <a:latin typeface="Arial" charset="0"/>
            </a:endParaRPr>
          </a:p>
          <a:p>
            <a:pPr eaLnBrk="1" hangingPunct="1"/>
            <a:endParaRPr lang="en-US" sz="2800" dirty="0" smtClean="0">
              <a:latin typeface="Arial" charset="0"/>
            </a:endParaRP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7439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F6156-0CFA-FF4F-B773-DDC6C204C555}" type="slidenum">
              <a:rPr lang="en-US" sz="1400"/>
              <a:pPr eaLnBrk="1" hangingPunct="1"/>
              <a:t>16</a:t>
            </a:fld>
            <a:endParaRPr lang="en-US" sz="1400"/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389965"/>
            <a:ext cx="8229600" cy="6124388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dirty="0" smtClean="0">
                <a:latin typeface="Arial" charset="0"/>
              </a:rPr>
              <a:t>What </a:t>
            </a:r>
            <a:r>
              <a:rPr lang="en-US" sz="2800" dirty="0">
                <a:latin typeface="Arial" charset="0"/>
              </a:rPr>
              <a:t>does a </a:t>
            </a:r>
            <a:r>
              <a:rPr lang="en-US" sz="2800" dirty="0" smtClean="0">
                <a:latin typeface="Arial" charset="0"/>
              </a:rPr>
              <a:t>thinking philosopher </a:t>
            </a:r>
            <a:r>
              <a:rPr lang="en-US" sz="2800" dirty="0">
                <a:latin typeface="Arial" charset="0"/>
              </a:rPr>
              <a:t>u, who holds fork (</a:t>
            </a:r>
            <a:r>
              <a:rPr lang="en-US" sz="2800" dirty="0" err="1">
                <a:latin typeface="Arial" charset="0"/>
              </a:rPr>
              <a:t>u,v</a:t>
            </a:r>
            <a:r>
              <a:rPr lang="en-US" sz="2800" dirty="0">
                <a:latin typeface="Arial" charset="0"/>
              </a:rPr>
              <a:t>), do when it gets a request from a neighbor v?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Thinking philosophers must yield forks because thinking philosophers may think forever, and must not hold forks forever.</a:t>
            </a:r>
          </a:p>
          <a:p>
            <a:pPr eaLnBrk="1" hangingPunct="1"/>
            <a:endParaRPr lang="en-US" sz="2800" dirty="0">
              <a:latin typeface="Arial" charset="0"/>
            </a:endParaRPr>
          </a:p>
          <a:p>
            <a:pPr eaLnBrk="1" hangingPunct="1"/>
            <a:r>
              <a:rPr lang="en-US" sz="2800" dirty="0" smtClean="0">
                <a:latin typeface="Arial" charset="0"/>
              </a:rPr>
              <a:t>So, we must establish the following property: </a:t>
            </a:r>
            <a:r>
              <a:rPr lang="en-US" sz="2800" b="1" dirty="0" smtClean="0">
                <a:latin typeface="Arial" charset="0"/>
              </a:rPr>
              <a:t>Always: thinking philosophers do not hold clean forks. (They may hold dirty forks.)</a:t>
            </a:r>
          </a:p>
          <a:p>
            <a:pPr eaLnBrk="1" hangingPunct="1"/>
            <a:endParaRPr lang="en-US" sz="28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057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85" y="219270"/>
            <a:ext cx="7758265" cy="5016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Always properties</a:t>
            </a:r>
            <a:r>
              <a:rPr lang="en-US" sz="3200" b="1" dirty="0" smtClean="0"/>
              <a:t>: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Exactly one fork shared by neighboring philosophers.</a:t>
            </a:r>
            <a:endParaRPr lang="en-US" sz="3200" dirty="0"/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Thinking philosopher does not hold clean forks. (It may hold dirty forks.)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Eating philosopher holds all forks incident on it, and all these forks are dirty.</a:t>
            </a:r>
          </a:p>
          <a:p>
            <a:pPr marL="342900" indent="-342900">
              <a:buFont typeface="Arial"/>
              <a:buChar char="•"/>
            </a:pPr>
            <a:r>
              <a:rPr lang="en-US" sz="3200" dirty="0" smtClean="0"/>
              <a:t>A clean fork is either held by a hungry philosopher or is in a channel to a hungry philosopher</a:t>
            </a:r>
            <a:r>
              <a:rPr lang="en-US" sz="3200" dirty="0" smtClean="0"/>
              <a:t>.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4423" y="16418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931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60285" y="219270"/>
            <a:ext cx="7758265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Proposal </a:t>
            </a:r>
            <a:r>
              <a:rPr lang="en-US" sz="2400" b="1" dirty="0" smtClean="0"/>
              <a:t>for an algorithm 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An e</a:t>
            </a:r>
            <a:r>
              <a:rPr lang="en-US" sz="2400" dirty="0" smtClean="0"/>
              <a:t>ating </a:t>
            </a:r>
            <a:r>
              <a:rPr lang="en-US" sz="2400" dirty="0" smtClean="0"/>
              <a:t>philosopher that gets a request for a fork sends the fork </a:t>
            </a:r>
            <a:r>
              <a:rPr lang="en-US" sz="2400" dirty="0" smtClean="0"/>
              <a:t>when it </a:t>
            </a:r>
            <a:r>
              <a:rPr lang="en-US" sz="2400" dirty="0" smtClean="0"/>
              <a:t>finishes eating. </a:t>
            </a:r>
            <a:r>
              <a:rPr lang="en-US" sz="2400" dirty="0" smtClean="0"/>
              <a:t>If </a:t>
            </a:r>
            <a:r>
              <a:rPr lang="en-US" sz="2400" dirty="0" smtClean="0"/>
              <a:t>it does not get a request for a fork </a:t>
            </a:r>
            <a:r>
              <a:rPr lang="en-US" sz="2400" dirty="0" smtClean="0"/>
              <a:t>then when it transits to thinking it continues to hold on to the (dirty) fork.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t</a:t>
            </a:r>
            <a:r>
              <a:rPr lang="en-US" sz="2400" dirty="0" smtClean="0"/>
              <a:t>hinking philosopher that </a:t>
            </a:r>
            <a:r>
              <a:rPr lang="en-US" sz="2400" dirty="0" smtClean="0"/>
              <a:t>gets a request for a fork sends </a:t>
            </a:r>
            <a:r>
              <a:rPr lang="en-US" sz="2400" dirty="0" smtClean="0"/>
              <a:t>the fork.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hungry philosopher that gets a request for a fork sends the fork if the fork is dirty. It holds on to the fork if the fork is clean.</a:t>
            </a:r>
          </a:p>
          <a:p>
            <a:pPr marL="342900" indent="-342900">
              <a:buFont typeface="Arial"/>
              <a:buChar char="•"/>
            </a:pPr>
            <a:r>
              <a:rPr lang="en-US" sz="2400" dirty="0" smtClean="0"/>
              <a:t>A hungry philosopher transits to eating if it holds all forks and it does not have a request for a fork which is dirty.</a:t>
            </a:r>
            <a:endParaRPr lang="en-US" sz="2400" dirty="0" smtClean="0"/>
          </a:p>
          <a:p>
            <a:pPr marL="342900" indent="-342900">
              <a:buFont typeface="Arial"/>
              <a:buChar char="•"/>
            </a:pPr>
            <a:endParaRPr lang="en-US" sz="2400" dirty="0" smtClean="0"/>
          </a:p>
          <a:p>
            <a:r>
              <a:rPr lang="en-US" sz="2400" dirty="0" smtClean="0">
                <a:solidFill>
                  <a:srgbClr val="FF0000"/>
                </a:solidFill>
              </a:rPr>
              <a:t>Is the algorithm correct? Safety: obvious. Progress? Not clear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774423" y="164189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51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317387" y="274638"/>
            <a:ext cx="8572573" cy="1143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sz="3200" b="1" dirty="0" smtClean="0">
                <a:latin typeface="Arial" charset="0"/>
              </a:rPr>
              <a:t>Can </a:t>
            </a:r>
            <a:r>
              <a:rPr lang="en-US" sz="3200" b="1" dirty="0" smtClean="0">
                <a:latin typeface="Arial" charset="0"/>
              </a:rPr>
              <a:t>a </a:t>
            </a:r>
            <a:r>
              <a:rPr lang="en-US" sz="3200" b="1" dirty="0" smtClean="0">
                <a:latin typeface="Arial" charset="0"/>
              </a:rPr>
              <a:t>philosopher </a:t>
            </a:r>
            <a:r>
              <a:rPr lang="en-US" sz="3200" b="1" dirty="0" smtClean="0">
                <a:latin typeface="Arial" charset="0"/>
              </a:rPr>
              <a:t>remain hungry for </a:t>
            </a:r>
            <a:r>
              <a:rPr lang="en-US" sz="3200" b="1" dirty="0" smtClean="0">
                <a:latin typeface="Arial" charset="0"/>
              </a:rPr>
              <a:t>ever?</a:t>
            </a:r>
            <a:endParaRPr lang="en-US" sz="3200" b="1" dirty="0">
              <a:latin typeface="Arial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49275" y="1554162"/>
            <a:ext cx="3108325" cy="2239963"/>
            <a:chOff x="549275" y="1554162"/>
            <a:chExt cx="3108325" cy="2239963"/>
          </a:xfrm>
        </p:grpSpPr>
        <p:sp>
          <p:nvSpPr>
            <p:cNvPr id="50178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50179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50180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sp>
          <p:nvSpPr>
            <p:cNvPr id="50181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xtLst/>
          </p:spPr>
          <p:txBody>
            <a:bodyPr wrap="none" anchor="ctr"/>
            <a:lstStyle/>
            <a:p>
              <a:pPr algn="ctr"/>
              <a:r>
                <a:rPr lang="en-US"/>
                <a:t>y</a:t>
              </a:r>
            </a:p>
          </p:txBody>
        </p:sp>
        <p:sp>
          <p:nvSpPr>
            <p:cNvPr id="50182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x</a:t>
              </a:r>
            </a:p>
          </p:txBody>
        </p:sp>
        <p:cxnSp>
          <p:nvCxnSpPr>
            <p:cNvPr id="50183" name="AutoShape 10"/>
            <p:cNvCxnSpPr>
              <a:cxnSpLocks noChangeShapeType="1"/>
              <a:stCxn id="50178" idx="3"/>
              <a:endCxn id="50179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4" name="AutoShape 11"/>
            <p:cNvCxnSpPr>
              <a:cxnSpLocks noChangeShapeType="1"/>
              <a:stCxn id="50178" idx="5"/>
              <a:endCxn id="50180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5" name="AutoShape 12"/>
            <p:cNvCxnSpPr>
              <a:cxnSpLocks noChangeShapeType="1"/>
              <a:stCxn id="50179" idx="6"/>
              <a:endCxn id="50180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6" name="AutoShape 13"/>
            <p:cNvCxnSpPr>
              <a:cxnSpLocks noChangeShapeType="1"/>
              <a:stCxn id="50179" idx="3"/>
              <a:endCxn id="50182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7" name="AutoShape 14"/>
            <p:cNvCxnSpPr>
              <a:cxnSpLocks noChangeShapeType="1"/>
              <a:stCxn id="50182" idx="6"/>
              <a:endCxn id="50181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8" name="AutoShape 15"/>
            <p:cNvCxnSpPr>
              <a:cxnSpLocks noChangeShapeType="1"/>
              <a:stCxn id="50179" idx="5"/>
              <a:endCxn id="50181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189" name="AutoShape 16"/>
            <p:cNvCxnSpPr>
              <a:cxnSpLocks noChangeShapeType="1"/>
              <a:stCxn id="50180" idx="3"/>
              <a:endCxn id="50181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TextBox 1"/>
          <p:cNvSpPr txBox="1"/>
          <p:nvPr/>
        </p:nvSpPr>
        <p:spPr>
          <a:xfrm>
            <a:off x="3671711" y="1534070"/>
            <a:ext cx="5221464" cy="4832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Can hungry philosophers remain hungry forever because they can’t share forks so that they all get to eat eventually?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Could a cabal of philosophers eat repeatedly and cause others to starve for ever</a:t>
            </a:r>
            <a:r>
              <a:rPr lang="en-US" sz="2800" dirty="0" smtClean="0"/>
              <a:t>? For example, could philosopher y remain hungry forever because u, v, w eat repeatedly, one after the other?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20869796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Cycle: Same as for </a:t>
            </a:r>
            <a:r>
              <a:rPr lang="en-US" sz="2800" b="1" dirty="0" smtClean="0">
                <a:latin typeface="Arial" charset="0"/>
              </a:rPr>
              <a:t>any </a:t>
            </a:r>
            <a:r>
              <a:rPr lang="en-US" sz="2800" b="1" dirty="0" err="1" smtClean="0">
                <a:latin typeface="Arial" charset="0"/>
              </a:rPr>
              <a:t>mutex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permission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3046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257" y="185057"/>
            <a:ext cx="8229600" cy="640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prove that a hungry philosopher eats eventually,  let’s find a variant function f such that for all k:</a:t>
            </a:r>
            <a:endParaRPr lang="en-US" dirty="0"/>
          </a:p>
          <a:p>
            <a:pPr marL="0" indent="0"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(</a:t>
            </a:r>
            <a:r>
              <a:rPr lang="en-US" sz="3600" b="1" dirty="0" err="1" smtClean="0">
                <a:solidFill>
                  <a:srgbClr val="FF0000"/>
                </a:solidFill>
              </a:rPr>
              <a:t>v.hungry</a:t>
            </a:r>
            <a:r>
              <a:rPr lang="en-US" sz="3600" b="1" dirty="0" smtClean="0">
                <a:solidFill>
                  <a:srgbClr val="FF0000"/>
                </a:solidFill>
              </a:rPr>
              <a:t> and f = k)     leads-to </a:t>
            </a:r>
          </a:p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 </a:t>
            </a:r>
            <a:r>
              <a:rPr lang="en-US" sz="3600" b="1" dirty="0" smtClean="0">
                <a:solidFill>
                  <a:srgbClr val="FF0000"/>
                </a:solidFill>
              </a:rPr>
              <a:t>      (</a:t>
            </a:r>
            <a:r>
              <a:rPr lang="en-US" sz="3600" b="1" dirty="0" err="1" smtClean="0">
                <a:solidFill>
                  <a:srgbClr val="FF0000"/>
                </a:solidFill>
              </a:rPr>
              <a:t>v.eating</a:t>
            </a:r>
            <a:r>
              <a:rPr lang="en-US" sz="3600" b="1" dirty="0" smtClean="0">
                <a:solidFill>
                  <a:srgbClr val="FF0000"/>
                </a:solidFill>
              </a:rPr>
              <a:t> or (</a:t>
            </a:r>
            <a:r>
              <a:rPr lang="en-US" sz="3600" b="1" dirty="0" err="1" smtClean="0">
                <a:solidFill>
                  <a:srgbClr val="FF0000"/>
                </a:solidFill>
              </a:rPr>
              <a:t>v.hungry</a:t>
            </a:r>
            <a:r>
              <a:rPr lang="en-US" sz="3600" b="1" dirty="0" smtClean="0">
                <a:solidFill>
                  <a:srgbClr val="FF0000"/>
                </a:solidFill>
              </a:rPr>
              <a:t> and f &lt; k))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One way to prove this is to show: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f=k) -&gt;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(</a:t>
            </a:r>
            <a:r>
              <a:rPr lang="en-US" dirty="0" err="1" smtClean="0">
                <a:solidFill>
                  <a:srgbClr val="000000"/>
                </a:solidFill>
              </a:rPr>
              <a:t>v.eating</a:t>
            </a:r>
            <a:r>
              <a:rPr lang="en-US" dirty="0" smtClean="0">
                <a:solidFill>
                  <a:srgbClr val="000000"/>
                </a:solidFill>
              </a:rPr>
              <a:t> or 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 &lt;= k))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dirty="0" smtClean="0">
                <a:solidFill>
                  <a:srgbClr val="000000"/>
                </a:solidFill>
              </a:rPr>
              <a:t>(</a:t>
            </a:r>
            <a:r>
              <a:rPr lang="en-US" dirty="0" err="1" smtClean="0">
                <a:solidFill>
                  <a:srgbClr val="000000"/>
                </a:solidFill>
              </a:rPr>
              <a:t>v.hungry</a:t>
            </a:r>
            <a:r>
              <a:rPr lang="en-US" dirty="0" smtClean="0">
                <a:solidFill>
                  <a:srgbClr val="000000"/>
                </a:solidFill>
              </a:rPr>
              <a:t> and f=k)  leads-to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               NOT(</a:t>
            </a:r>
            <a:r>
              <a:rPr lang="en-US" dirty="0" err="1">
                <a:solidFill>
                  <a:srgbClr val="000000"/>
                </a:solidFill>
              </a:rPr>
              <a:t>v.hungry</a:t>
            </a:r>
            <a:r>
              <a:rPr lang="en-US" dirty="0">
                <a:solidFill>
                  <a:srgbClr val="000000"/>
                </a:solidFill>
              </a:rPr>
              <a:t> and f=</a:t>
            </a:r>
            <a:r>
              <a:rPr lang="en-US" dirty="0" smtClean="0">
                <a:solidFill>
                  <a:srgbClr val="000000"/>
                </a:solidFill>
              </a:rPr>
              <a:t>k)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0000FF"/>
                </a:solidFill>
              </a:rPr>
              <a:t>The challenge is to find a variant function 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7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Oval 3"/>
          <p:cNvSpPr>
            <a:spLocks noChangeAspect="1" noChangeArrowheads="1"/>
          </p:cNvSpPr>
          <p:nvPr/>
        </p:nvSpPr>
        <p:spPr bwMode="auto">
          <a:xfrm>
            <a:off x="762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5" name="Oval 4"/>
          <p:cNvSpPr>
            <a:spLocks noChangeAspect="1" noChangeArrowheads="1"/>
          </p:cNvSpPr>
          <p:nvPr/>
        </p:nvSpPr>
        <p:spPr bwMode="auto">
          <a:xfrm>
            <a:off x="16764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6" name="Oval 5"/>
          <p:cNvSpPr>
            <a:spLocks noChangeAspect="1" noChangeArrowheads="1"/>
          </p:cNvSpPr>
          <p:nvPr/>
        </p:nvSpPr>
        <p:spPr bwMode="auto">
          <a:xfrm>
            <a:off x="25908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7" name="Oval 6"/>
          <p:cNvSpPr>
            <a:spLocks noChangeAspect="1" noChangeArrowheads="1"/>
          </p:cNvSpPr>
          <p:nvPr/>
        </p:nvSpPr>
        <p:spPr bwMode="auto">
          <a:xfrm>
            <a:off x="7239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48" name="Oval 7"/>
          <p:cNvSpPr>
            <a:spLocks noChangeAspect="1" noChangeArrowheads="1"/>
          </p:cNvSpPr>
          <p:nvPr/>
        </p:nvSpPr>
        <p:spPr bwMode="auto">
          <a:xfrm>
            <a:off x="62484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49" name="AutoShape 8"/>
          <p:cNvCxnSpPr>
            <a:cxnSpLocks noChangeShapeType="1"/>
            <a:stCxn id="61444" idx="6"/>
            <a:endCxn id="61445" idx="2"/>
          </p:cNvCxnSpPr>
          <p:nvPr/>
        </p:nvCxnSpPr>
        <p:spPr bwMode="auto">
          <a:xfrm>
            <a:off x="10366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0" name="AutoShape 9"/>
          <p:cNvCxnSpPr>
            <a:cxnSpLocks noChangeShapeType="1"/>
            <a:stCxn id="61445" idx="6"/>
          </p:cNvCxnSpPr>
          <p:nvPr/>
        </p:nvCxnSpPr>
        <p:spPr bwMode="auto">
          <a:xfrm>
            <a:off x="19510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1" name="AutoShape 10"/>
          <p:cNvCxnSpPr>
            <a:cxnSpLocks noChangeShapeType="1"/>
            <a:stCxn id="61446" idx="6"/>
          </p:cNvCxnSpPr>
          <p:nvPr/>
        </p:nvCxnSpPr>
        <p:spPr bwMode="auto">
          <a:xfrm>
            <a:off x="28654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2" name="AutoShape 11"/>
          <p:cNvCxnSpPr>
            <a:cxnSpLocks noChangeShapeType="1"/>
            <a:endCxn id="61448" idx="2"/>
          </p:cNvCxnSpPr>
          <p:nvPr/>
        </p:nvCxnSpPr>
        <p:spPr bwMode="auto">
          <a:xfrm>
            <a:off x="5943600" y="3429000"/>
            <a:ext cx="3048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3" name="AutoShape 12"/>
          <p:cNvCxnSpPr>
            <a:cxnSpLocks noChangeShapeType="1"/>
            <a:stCxn id="61448" idx="6"/>
            <a:endCxn id="61447" idx="2"/>
          </p:cNvCxnSpPr>
          <p:nvPr/>
        </p:nvCxnSpPr>
        <p:spPr bwMode="auto">
          <a:xfrm>
            <a:off x="6523038" y="3429000"/>
            <a:ext cx="7159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54" name="AutoShape 13"/>
          <p:cNvCxnSpPr>
            <a:cxnSpLocks noChangeShapeType="1"/>
            <a:stCxn id="61447" idx="6"/>
          </p:cNvCxnSpPr>
          <p:nvPr/>
        </p:nvCxnSpPr>
        <p:spPr bwMode="auto">
          <a:xfrm>
            <a:off x="7513638" y="3429000"/>
            <a:ext cx="639762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55" name="Text Box 14"/>
          <p:cNvSpPr txBox="1">
            <a:spLocks noChangeArrowheads="1"/>
          </p:cNvSpPr>
          <p:nvPr/>
        </p:nvSpPr>
        <p:spPr bwMode="auto">
          <a:xfrm>
            <a:off x="2270125" y="4002088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9</a:t>
            </a:r>
          </a:p>
        </p:txBody>
      </p:sp>
      <p:sp>
        <p:nvSpPr>
          <p:cNvPr id="61456" name="Oval 15"/>
          <p:cNvSpPr>
            <a:spLocks noChangeAspect="1" noChangeArrowheads="1"/>
          </p:cNvSpPr>
          <p:nvPr/>
        </p:nvSpPr>
        <p:spPr bwMode="auto">
          <a:xfrm>
            <a:off x="35052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7" name="Oval 16"/>
          <p:cNvSpPr>
            <a:spLocks noChangeAspect="1" noChangeArrowheads="1"/>
          </p:cNvSpPr>
          <p:nvPr/>
        </p:nvSpPr>
        <p:spPr bwMode="auto">
          <a:xfrm>
            <a:off x="4433888" y="3290888"/>
            <a:ext cx="274637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58" name="Oval 17"/>
          <p:cNvSpPr>
            <a:spLocks noChangeAspect="1" noChangeArrowheads="1"/>
          </p:cNvSpPr>
          <p:nvPr/>
        </p:nvSpPr>
        <p:spPr bwMode="auto">
          <a:xfrm>
            <a:off x="53340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1459" name="AutoShape 18"/>
          <p:cNvCxnSpPr>
            <a:cxnSpLocks noChangeShapeType="1"/>
            <a:endCxn id="61457" idx="2"/>
          </p:cNvCxnSpPr>
          <p:nvPr/>
        </p:nvCxnSpPr>
        <p:spPr bwMode="auto">
          <a:xfrm>
            <a:off x="3810000" y="3429000"/>
            <a:ext cx="623888" cy="0"/>
          </a:xfrm>
          <a:prstGeom prst="straightConnector1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 type="triangle" w="med" len="med"/>
              </a14:hiddenLine>
            </a:ext>
          </a:extLst>
        </p:spPr>
      </p:cxnSp>
      <p:cxnSp>
        <p:nvCxnSpPr>
          <p:cNvPr id="61460" name="AutoShape 19"/>
          <p:cNvCxnSpPr>
            <a:cxnSpLocks noChangeShapeType="1"/>
            <a:stCxn id="61456" idx="6"/>
            <a:endCxn id="61457" idx="2"/>
          </p:cNvCxnSpPr>
          <p:nvPr/>
        </p:nvCxnSpPr>
        <p:spPr bwMode="auto">
          <a:xfrm>
            <a:off x="3779838" y="3429000"/>
            <a:ext cx="65405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461" name="AutoShape 20"/>
          <p:cNvCxnSpPr>
            <a:cxnSpLocks noChangeShapeType="1"/>
            <a:stCxn id="61457" idx="6"/>
          </p:cNvCxnSpPr>
          <p:nvPr/>
        </p:nvCxnSpPr>
        <p:spPr bwMode="auto">
          <a:xfrm>
            <a:off x="4708525" y="342900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462" name="Text Box 21"/>
          <p:cNvSpPr txBox="1">
            <a:spLocks noChangeArrowheads="1"/>
          </p:cNvSpPr>
          <p:nvPr/>
        </p:nvSpPr>
        <p:spPr bwMode="auto">
          <a:xfrm>
            <a:off x="3276600" y="49530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8</a:t>
            </a:r>
          </a:p>
        </p:txBody>
      </p:sp>
      <p:sp>
        <p:nvSpPr>
          <p:cNvPr id="61463" name="Text Box 22"/>
          <p:cNvSpPr txBox="1">
            <a:spLocks noChangeArrowheads="1"/>
          </p:cNvSpPr>
          <p:nvPr/>
        </p:nvSpPr>
        <p:spPr bwMode="auto">
          <a:xfrm>
            <a:off x="4162425" y="41148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7</a:t>
            </a:r>
          </a:p>
        </p:txBody>
      </p:sp>
      <p:sp>
        <p:nvSpPr>
          <p:cNvPr id="61464" name="Text Box 23"/>
          <p:cNvSpPr txBox="1">
            <a:spLocks noChangeArrowheads="1"/>
          </p:cNvSpPr>
          <p:nvPr/>
        </p:nvSpPr>
        <p:spPr bwMode="auto">
          <a:xfrm>
            <a:off x="5105400" y="50292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6</a:t>
            </a:r>
          </a:p>
        </p:txBody>
      </p:sp>
      <p:sp>
        <p:nvSpPr>
          <p:cNvPr id="61465" name="Text Box 24"/>
          <p:cNvSpPr txBox="1">
            <a:spLocks noChangeArrowheads="1"/>
          </p:cNvSpPr>
          <p:nvPr/>
        </p:nvSpPr>
        <p:spPr bwMode="auto">
          <a:xfrm>
            <a:off x="5943600" y="39624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5</a:t>
            </a:r>
          </a:p>
        </p:txBody>
      </p:sp>
      <p:sp>
        <p:nvSpPr>
          <p:cNvPr id="61466" name="Text Box 25"/>
          <p:cNvSpPr txBox="1">
            <a:spLocks noChangeArrowheads="1"/>
          </p:cNvSpPr>
          <p:nvPr/>
        </p:nvSpPr>
        <p:spPr bwMode="auto">
          <a:xfrm>
            <a:off x="6934200" y="4953000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762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4</a:t>
            </a:r>
          </a:p>
        </p:txBody>
      </p:sp>
      <p:sp>
        <p:nvSpPr>
          <p:cNvPr id="61467" name="Oval 26"/>
          <p:cNvSpPr>
            <a:spLocks noChangeAspect="1" noChangeArrowheads="1"/>
          </p:cNvSpPr>
          <p:nvPr/>
        </p:nvSpPr>
        <p:spPr bwMode="auto">
          <a:xfrm>
            <a:off x="8140700" y="3290888"/>
            <a:ext cx="274638" cy="274637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68" name="Text Box 27"/>
          <p:cNvSpPr txBox="1">
            <a:spLocks noChangeArrowheads="1"/>
          </p:cNvSpPr>
          <p:nvPr/>
        </p:nvSpPr>
        <p:spPr bwMode="auto">
          <a:xfrm>
            <a:off x="7425294" y="4035649"/>
            <a:ext cx="1139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f(s) = 3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2743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0" name="Line 29"/>
          <p:cNvSpPr>
            <a:spLocks noChangeShapeType="1"/>
          </p:cNvSpPr>
          <p:nvPr/>
        </p:nvSpPr>
        <p:spPr bwMode="auto">
          <a:xfrm flipV="1">
            <a:off x="36576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1" name="Line 30"/>
          <p:cNvSpPr>
            <a:spLocks noChangeShapeType="1"/>
          </p:cNvSpPr>
          <p:nvPr/>
        </p:nvSpPr>
        <p:spPr bwMode="auto">
          <a:xfrm flipV="1">
            <a:off x="45720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2" name="Line 31"/>
          <p:cNvSpPr>
            <a:spLocks noChangeShapeType="1"/>
          </p:cNvSpPr>
          <p:nvPr/>
        </p:nvSpPr>
        <p:spPr bwMode="auto">
          <a:xfrm flipV="1">
            <a:off x="5486400" y="34290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3" name="Line 32"/>
          <p:cNvSpPr>
            <a:spLocks noChangeShapeType="1"/>
          </p:cNvSpPr>
          <p:nvPr/>
        </p:nvSpPr>
        <p:spPr bwMode="auto">
          <a:xfrm flipV="1">
            <a:off x="6400800" y="34290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4" name="Line 33"/>
          <p:cNvSpPr>
            <a:spLocks noChangeShapeType="1"/>
          </p:cNvSpPr>
          <p:nvPr/>
        </p:nvSpPr>
        <p:spPr bwMode="auto">
          <a:xfrm flipV="1">
            <a:off x="73152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5" name="Line 34"/>
          <p:cNvSpPr>
            <a:spLocks noChangeShapeType="1"/>
          </p:cNvSpPr>
          <p:nvPr/>
        </p:nvSpPr>
        <p:spPr bwMode="auto">
          <a:xfrm flipV="1">
            <a:off x="8293100" y="3429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6" name="Text Box 35"/>
          <p:cNvSpPr txBox="1">
            <a:spLocks noChangeArrowheads="1"/>
          </p:cNvSpPr>
          <p:nvPr/>
        </p:nvSpPr>
        <p:spPr bwMode="auto">
          <a:xfrm>
            <a:off x="1524000" y="49530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10</a:t>
            </a:r>
          </a:p>
        </p:txBody>
      </p:sp>
      <p:sp>
        <p:nvSpPr>
          <p:cNvPr id="61477" name="Text Box 36"/>
          <p:cNvSpPr txBox="1">
            <a:spLocks noChangeArrowheads="1"/>
          </p:cNvSpPr>
          <p:nvPr/>
        </p:nvSpPr>
        <p:spPr bwMode="auto">
          <a:xfrm>
            <a:off x="533400" y="4114800"/>
            <a:ext cx="1309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f(s) = 11</a:t>
            </a:r>
          </a:p>
        </p:txBody>
      </p:sp>
      <p:sp>
        <p:nvSpPr>
          <p:cNvPr id="61478" name="Line 37"/>
          <p:cNvSpPr>
            <a:spLocks noChangeShapeType="1"/>
          </p:cNvSpPr>
          <p:nvPr/>
        </p:nvSpPr>
        <p:spPr bwMode="auto">
          <a:xfrm flipV="1">
            <a:off x="1828800" y="3429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79" name="Line 38"/>
          <p:cNvSpPr>
            <a:spLocks noChangeShapeType="1"/>
          </p:cNvSpPr>
          <p:nvPr/>
        </p:nvSpPr>
        <p:spPr bwMode="auto">
          <a:xfrm flipV="1">
            <a:off x="838200" y="3429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0" name="Rectangle 40"/>
          <p:cNvSpPr>
            <a:spLocks noChangeArrowheads="1"/>
          </p:cNvSpPr>
          <p:nvPr/>
        </p:nvSpPr>
        <p:spPr bwMode="auto">
          <a:xfrm>
            <a:off x="152400" y="2895600"/>
            <a:ext cx="86106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82" name="Oval 42"/>
          <p:cNvSpPr>
            <a:spLocks noChangeArrowheads="1"/>
          </p:cNvSpPr>
          <p:nvPr/>
        </p:nvSpPr>
        <p:spPr bwMode="auto">
          <a:xfrm>
            <a:off x="228600" y="2209800"/>
            <a:ext cx="8534400" cy="3810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 smtClean="0"/>
              <a:t>Goal state</a:t>
            </a:r>
            <a:endParaRPr lang="en-US" sz="2400" b="1" dirty="0"/>
          </a:p>
        </p:txBody>
      </p:sp>
      <p:sp>
        <p:nvSpPr>
          <p:cNvPr id="61483" name="Line 43"/>
          <p:cNvSpPr>
            <a:spLocks noChangeShapeType="1"/>
          </p:cNvSpPr>
          <p:nvPr/>
        </p:nvSpPr>
        <p:spPr bwMode="auto">
          <a:xfrm flipV="1">
            <a:off x="914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4" name="Line 44"/>
          <p:cNvSpPr>
            <a:spLocks noChangeShapeType="1"/>
          </p:cNvSpPr>
          <p:nvPr/>
        </p:nvSpPr>
        <p:spPr bwMode="auto">
          <a:xfrm flipV="1">
            <a:off x="17526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5" name="Line 45"/>
          <p:cNvSpPr>
            <a:spLocks noChangeShapeType="1"/>
          </p:cNvSpPr>
          <p:nvPr/>
        </p:nvSpPr>
        <p:spPr bwMode="auto">
          <a:xfrm flipV="1">
            <a:off x="27432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6" name="Line 46"/>
          <p:cNvSpPr>
            <a:spLocks noChangeShapeType="1"/>
          </p:cNvSpPr>
          <p:nvPr/>
        </p:nvSpPr>
        <p:spPr bwMode="auto">
          <a:xfrm flipV="1">
            <a:off x="36576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7" name="Line 47"/>
          <p:cNvSpPr>
            <a:spLocks noChangeShapeType="1"/>
          </p:cNvSpPr>
          <p:nvPr/>
        </p:nvSpPr>
        <p:spPr bwMode="auto">
          <a:xfrm flipV="1">
            <a:off x="64008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8" name="Line 48"/>
          <p:cNvSpPr>
            <a:spLocks noChangeShapeType="1"/>
          </p:cNvSpPr>
          <p:nvPr/>
        </p:nvSpPr>
        <p:spPr bwMode="auto">
          <a:xfrm flipV="1">
            <a:off x="5486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89" name="Line 49"/>
          <p:cNvSpPr>
            <a:spLocks noChangeShapeType="1"/>
          </p:cNvSpPr>
          <p:nvPr/>
        </p:nvSpPr>
        <p:spPr bwMode="auto">
          <a:xfrm flipV="1">
            <a:off x="4608513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0" name="Line 50"/>
          <p:cNvSpPr>
            <a:spLocks noChangeShapeType="1"/>
          </p:cNvSpPr>
          <p:nvPr/>
        </p:nvSpPr>
        <p:spPr bwMode="auto">
          <a:xfrm flipV="1">
            <a:off x="73914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1" name="Line 51"/>
          <p:cNvSpPr>
            <a:spLocks noChangeShapeType="1"/>
          </p:cNvSpPr>
          <p:nvPr/>
        </p:nvSpPr>
        <p:spPr bwMode="auto">
          <a:xfrm flipV="1">
            <a:off x="8293100" y="2438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2" name="Freeform 52"/>
          <p:cNvSpPr>
            <a:spLocks/>
          </p:cNvSpPr>
          <p:nvPr/>
        </p:nvSpPr>
        <p:spPr bwMode="auto">
          <a:xfrm>
            <a:off x="990600" y="3048000"/>
            <a:ext cx="1676400" cy="228600"/>
          </a:xfrm>
          <a:custGeom>
            <a:avLst/>
            <a:gdLst>
              <a:gd name="T0" fmla="*/ 0 w 1056"/>
              <a:gd name="T1" fmla="*/ 2147483647 h 144"/>
              <a:gd name="T2" fmla="*/ 2147483647 w 1056"/>
              <a:gd name="T3" fmla="*/ 0 h 144"/>
              <a:gd name="T4" fmla="*/ 2147483647 w 1056"/>
              <a:gd name="T5" fmla="*/ 2147483647 h 144"/>
              <a:gd name="T6" fmla="*/ 0 60000 65536"/>
              <a:gd name="T7" fmla="*/ 0 60000 65536"/>
              <a:gd name="T8" fmla="*/ 0 60000 65536"/>
              <a:gd name="T9" fmla="*/ 0 w 1056"/>
              <a:gd name="T10" fmla="*/ 0 h 144"/>
              <a:gd name="T11" fmla="*/ 1056 w 1056"/>
              <a:gd name="T12" fmla="*/ 144 h 1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144">
                <a:moveTo>
                  <a:pt x="0" y="144"/>
                </a:moveTo>
                <a:cubicBezTo>
                  <a:pt x="176" y="72"/>
                  <a:pt x="352" y="0"/>
                  <a:pt x="528" y="0"/>
                </a:cubicBezTo>
                <a:cubicBezTo>
                  <a:pt x="704" y="0"/>
                  <a:pt x="880" y="72"/>
                  <a:pt x="1056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3" name="Freeform 53"/>
          <p:cNvSpPr>
            <a:spLocks/>
          </p:cNvSpPr>
          <p:nvPr/>
        </p:nvSpPr>
        <p:spPr bwMode="auto">
          <a:xfrm>
            <a:off x="1905000" y="3111500"/>
            <a:ext cx="3505200" cy="241300"/>
          </a:xfrm>
          <a:custGeom>
            <a:avLst/>
            <a:gdLst>
              <a:gd name="T0" fmla="*/ 0 w 2208"/>
              <a:gd name="T1" fmla="*/ 2147483647 h 152"/>
              <a:gd name="T2" fmla="*/ 2147483647 w 2208"/>
              <a:gd name="T3" fmla="*/ 2147483647 h 152"/>
              <a:gd name="T4" fmla="*/ 2147483647 w 2208"/>
              <a:gd name="T5" fmla="*/ 2147483647 h 152"/>
              <a:gd name="T6" fmla="*/ 0 60000 65536"/>
              <a:gd name="T7" fmla="*/ 0 60000 65536"/>
              <a:gd name="T8" fmla="*/ 0 60000 65536"/>
              <a:gd name="T9" fmla="*/ 0 w 2208"/>
              <a:gd name="T10" fmla="*/ 0 h 152"/>
              <a:gd name="T11" fmla="*/ 2208 w 2208"/>
              <a:gd name="T12" fmla="*/ 152 h 15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152">
                <a:moveTo>
                  <a:pt x="0" y="152"/>
                </a:moveTo>
                <a:cubicBezTo>
                  <a:pt x="320" y="84"/>
                  <a:pt x="640" y="16"/>
                  <a:pt x="1008" y="8"/>
                </a:cubicBezTo>
                <a:cubicBezTo>
                  <a:pt x="1376" y="0"/>
                  <a:pt x="1792" y="52"/>
                  <a:pt x="2208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494" name="Freeform 54"/>
          <p:cNvSpPr>
            <a:spLocks/>
          </p:cNvSpPr>
          <p:nvPr/>
        </p:nvSpPr>
        <p:spPr bwMode="auto">
          <a:xfrm>
            <a:off x="4572000" y="3035300"/>
            <a:ext cx="3505200" cy="317500"/>
          </a:xfrm>
          <a:custGeom>
            <a:avLst/>
            <a:gdLst>
              <a:gd name="T0" fmla="*/ 0 w 2208"/>
              <a:gd name="T1" fmla="*/ 2147483647 h 200"/>
              <a:gd name="T2" fmla="*/ 2147483647 w 2208"/>
              <a:gd name="T3" fmla="*/ 2147483647 h 200"/>
              <a:gd name="T4" fmla="*/ 2147483647 w 2208"/>
              <a:gd name="T5" fmla="*/ 2147483647 h 200"/>
              <a:gd name="T6" fmla="*/ 0 60000 65536"/>
              <a:gd name="T7" fmla="*/ 0 60000 65536"/>
              <a:gd name="T8" fmla="*/ 0 60000 65536"/>
              <a:gd name="T9" fmla="*/ 0 w 2208"/>
              <a:gd name="T10" fmla="*/ 0 h 200"/>
              <a:gd name="T11" fmla="*/ 2208 w 2208"/>
              <a:gd name="T12" fmla="*/ 200 h 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8" h="200">
                <a:moveTo>
                  <a:pt x="0" y="152"/>
                </a:moveTo>
                <a:cubicBezTo>
                  <a:pt x="392" y="76"/>
                  <a:pt x="784" y="0"/>
                  <a:pt x="1152" y="8"/>
                </a:cubicBezTo>
                <a:cubicBezTo>
                  <a:pt x="1520" y="16"/>
                  <a:pt x="1864" y="108"/>
                  <a:pt x="2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61495" name="AutoShape 55"/>
          <p:cNvCxnSpPr>
            <a:cxnSpLocks noChangeShapeType="1"/>
          </p:cNvCxnSpPr>
          <p:nvPr/>
        </p:nvCxnSpPr>
        <p:spPr bwMode="auto">
          <a:xfrm>
            <a:off x="5622925" y="3429000"/>
            <a:ext cx="62547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TextBox 2"/>
          <p:cNvSpPr txBox="1"/>
          <p:nvPr/>
        </p:nvSpPr>
        <p:spPr>
          <a:xfrm>
            <a:off x="402700" y="5855051"/>
            <a:ext cx="3085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  <a:r>
              <a:rPr lang="en-US" sz="2400" dirty="0" smtClean="0"/>
              <a:t> is the variant function</a:t>
            </a:r>
            <a:endParaRPr lang="en-US" sz="2400" dirty="0"/>
          </a:p>
        </p:txBody>
      </p:sp>
      <p:cxnSp>
        <p:nvCxnSpPr>
          <p:cNvPr id="5" name="Straight Arrow Connector 4"/>
          <p:cNvCxnSpPr>
            <a:stCxn id="3" idx="0"/>
          </p:cNvCxnSpPr>
          <p:nvPr/>
        </p:nvCxnSpPr>
        <p:spPr>
          <a:xfrm flipH="1" flipV="1">
            <a:off x="1843088" y="5410201"/>
            <a:ext cx="102312" cy="444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565119" y="2670984"/>
            <a:ext cx="30977" cy="3323473"/>
          </a:xfrm>
          <a:prstGeom prst="line">
            <a:avLst/>
          </a:prstGeom>
          <a:ln w="76200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74514" y="6022414"/>
            <a:ext cx="1776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ower bound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-16149" y="327395"/>
            <a:ext cx="90674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/>
              <a:t>The pictorial idea of the progress proof</a:t>
            </a:r>
            <a:endParaRPr lang="en-US" sz="4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6296494" y="5485719"/>
            <a:ext cx="655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state</a:t>
            </a:r>
            <a:endParaRPr lang="en-US" dirty="0"/>
          </a:p>
        </p:txBody>
      </p:sp>
      <p:cxnSp>
        <p:nvCxnSpPr>
          <p:cNvPr id="13" name="Straight Arrow Connector 12"/>
          <p:cNvCxnSpPr>
            <a:endCxn id="61447" idx="2"/>
          </p:cNvCxnSpPr>
          <p:nvPr/>
        </p:nvCxnSpPr>
        <p:spPr>
          <a:xfrm flipV="1">
            <a:off x="6523038" y="3428207"/>
            <a:ext cx="715962" cy="198199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3848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84800" y="127783"/>
            <a:ext cx="5248063" cy="3209459"/>
            <a:chOff x="399234" y="1184830"/>
            <a:chExt cx="5248063" cy="3209459"/>
          </a:xfrm>
        </p:grpSpPr>
        <p:sp>
          <p:nvSpPr>
            <p:cNvPr id="5" name="Oval 5"/>
            <p:cNvSpPr>
              <a:spLocks noChangeAspect="1" noChangeArrowheads="1"/>
            </p:cNvSpPr>
            <p:nvPr/>
          </p:nvSpPr>
          <p:spPr bwMode="auto">
            <a:xfrm>
              <a:off x="2347913" y="15541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u</a:t>
              </a:r>
            </a:p>
          </p:txBody>
        </p:sp>
        <p:sp>
          <p:nvSpPr>
            <p:cNvPr id="6" name="Oval 6"/>
            <p:cNvSpPr>
              <a:spLocks noChangeAspect="1" noChangeArrowheads="1"/>
            </p:cNvSpPr>
            <p:nvPr/>
          </p:nvSpPr>
          <p:spPr bwMode="auto">
            <a:xfrm>
              <a:off x="14636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v</a:t>
              </a:r>
            </a:p>
          </p:txBody>
        </p:sp>
        <p:sp>
          <p:nvSpPr>
            <p:cNvPr id="7" name="Oval 7"/>
            <p:cNvSpPr>
              <a:spLocks noChangeAspect="1" noChangeArrowheads="1"/>
            </p:cNvSpPr>
            <p:nvPr/>
          </p:nvSpPr>
          <p:spPr bwMode="auto">
            <a:xfrm>
              <a:off x="3292475" y="2468562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w</a:t>
              </a:r>
            </a:p>
          </p:txBody>
        </p:sp>
        <p:sp>
          <p:nvSpPr>
            <p:cNvPr id="8" name="Oval 8"/>
            <p:cNvSpPr>
              <a:spLocks noChangeAspect="1" noChangeArrowheads="1"/>
            </p:cNvSpPr>
            <p:nvPr/>
          </p:nvSpPr>
          <p:spPr bwMode="auto">
            <a:xfrm>
              <a:off x="2347913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y</a:t>
              </a:r>
            </a:p>
          </p:txBody>
        </p:sp>
        <p:sp>
          <p:nvSpPr>
            <p:cNvPr id="9" name="Oval 9"/>
            <p:cNvSpPr>
              <a:spLocks noChangeAspect="1" noChangeArrowheads="1"/>
            </p:cNvSpPr>
            <p:nvPr/>
          </p:nvSpPr>
          <p:spPr bwMode="auto">
            <a:xfrm>
              <a:off x="549275" y="3429000"/>
              <a:ext cx="365125" cy="36512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 sz="2400"/>
                <a:t>x</a:t>
              </a:r>
            </a:p>
          </p:txBody>
        </p:sp>
        <p:cxnSp>
          <p:nvCxnSpPr>
            <p:cNvPr id="10" name="AutoShape 10"/>
            <p:cNvCxnSpPr>
              <a:cxnSpLocks noChangeShapeType="1"/>
              <a:stCxn id="5" idx="3"/>
              <a:endCxn id="6" idx="7"/>
            </p:cNvCxnSpPr>
            <p:nvPr/>
          </p:nvCxnSpPr>
          <p:spPr bwMode="auto">
            <a:xfrm flipH="1">
              <a:off x="1774825" y="1865312"/>
              <a:ext cx="627063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" name="AutoShape 11"/>
            <p:cNvCxnSpPr>
              <a:cxnSpLocks noChangeShapeType="1"/>
              <a:stCxn id="5" idx="5"/>
              <a:endCxn id="7" idx="1"/>
            </p:cNvCxnSpPr>
            <p:nvPr/>
          </p:nvCxnSpPr>
          <p:spPr bwMode="auto">
            <a:xfrm>
              <a:off x="2659063" y="1865312"/>
              <a:ext cx="687387" cy="6572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AutoShape 12"/>
            <p:cNvCxnSpPr>
              <a:cxnSpLocks noChangeShapeType="1"/>
              <a:stCxn id="6" idx="6"/>
              <a:endCxn id="7" idx="2"/>
            </p:cNvCxnSpPr>
            <p:nvPr/>
          </p:nvCxnSpPr>
          <p:spPr bwMode="auto">
            <a:xfrm>
              <a:off x="1828800" y="2651125"/>
              <a:ext cx="146367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AutoShape 13"/>
            <p:cNvCxnSpPr>
              <a:cxnSpLocks noChangeShapeType="1"/>
              <a:stCxn id="6" idx="3"/>
              <a:endCxn id="9" idx="7"/>
            </p:cNvCxnSpPr>
            <p:nvPr/>
          </p:nvCxnSpPr>
          <p:spPr bwMode="auto">
            <a:xfrm flipH="1">
              <a:off x="860425" y="2779712"/>
              <a:ext cx="657225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AutoShape 14"/>
            <p:cNvCxnSpPr>
              <a:cxnSpLocks noChangeShapeType="1"/>
              <a:stCxn id="9" idx="6"/>
              <a:endCxn id="8" idx="2"/>
            </p:cNvCxnSpPr>
            <p:nvPr/>
          </p:nvCxnSpPr>
          <p:spPr bwMode="auto">
            <a:xfrm>
              <a:off x="914400" y="3611562"/>
              <a:ext cx="14335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AutoShape 15"/>
            <p:cNvCxnSpPr>
              <a:cxnSpLocks noChangeShapeType="1"/>
              <a:stCxn id="6" idx="5"/>
              <a:endCxn id="8" idx="1"/>
            </p:cNvCxnSpPr>
            <p:nvPr/>
          </p:nvCxnSpPr>
          <p:spPr bwMode="auto">
            <a:xfrm>
              <a:off x="1774825" y="2779712"/>
              <a:ext cx="627063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AutoShape 16"/>
            <p:cNvCxnSpPr>
              <a:cxnSpLocks noChangeShapeType="1"/>
              <a:stCxn id="7" idx="3"/>
              <a:endCxn id="8" idx="7"/>
            </p:cNvCxnSpPr>
            <p:nvPr/>
          </p:nvCxnSpPr>
          <p:spPr bwMode="auto">
            <a:xfrm flipH="1">
              <a:off x="2659063" y="2779712"/>
              <a:ext cx="687387" cy="7032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Box 16"/>
            <p:cNvSpPr txBox="1"/>
            <p:nvPr/>
          </p:nvSpPr>
          <p:spPr>
            <a:xfrm>
              <a:off x="399234" y="3794125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</a:t>
              </a:r>
              <a:endParaRPr lang="en-US" sz="24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078642" y="2410380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657600" y="2468562"/>
              <a:ext cx="14414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H: Hungry</a:t>
              </a:r>
              <a:endParaRPr lang="en-US" sz="24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45910" y="1184830"/>
              <a:ext cx="1547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T: Thinking</a:t>
              </a:r>
              <a:endParaRPr lang="en-US" sz="2400" dirty="0"/>
            </a:p>
          </p:txBody>
        </p:sp>
        <p:sp>
          <p:nvSpPr>
            <p:cNvPr id="21" name="Oval 20"/>
            <p:cNvSpPr>
              <a:spLocks noChangeAspect="1"/>
            </p:cNvSpPr>
            <p:nvPr/>
          </p:nvSpPr>
          <p:spPr>
            <a:xfrm>
              <a:off x="1637665" y="2136060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2" name="Oval 21"/>
            <p:cNvSpPr>
              <a:spLocks noChangeAspect="1"/>
            </p:cNvSpPr>
            <p:nvPr/>
          </p:nvSpPr>
          <p:spPr>
            <a:xfrm>
              <a:off x="3326009" y="2136060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718589" y="3499275"/>
              <a:ext cx="376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H</a:t>
              </a:r>
              <a:endParaRPr lang="en-US" sz="2400" dirty="0"/>
            </a:p>
          </p:txBody>
        </p:sp>
        <p:sp>
          <p:nvSpPr>
            <p:cNvPr id="24" name="Oval 23"/>
            <p:cNvSpPr>
              <a:spLocks noChangeAspect="1"/>
            </p:cNvSpPr>
            <p:nvPr/>
          </p:nvSpPr>
          <p:spPr>
            <a:xfrm>
              <a:off x="2808832" y="3337242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5" name="Oval 24"/>
            <p:cNvSpPr>
              <a:spLocks noChangeAspect="1"/>
            </p:cNvSpPr>
            <p:nvPr/>
          </p:nvSpPr>
          <p:spPr>
            <a:xfrm>
              <a:off x="2073593" y="2385377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1637665" y="2837894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7" name="Oval 26"/>
            <p:cNvSpPr>
              <a:spLocks noChangeAspect="1"/>
            </p:cNvSpPr>
            <p:nvPr/>
          </p:nvSpPr>
          <p:spPr>
            <a:xfrm>
              <a:off x="690732" y="3121713"/>
              <a:ext cx="274320" cy="27432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/>
            <p:cNvSpPr>
              <a:spLocks noChangeAspect="1"/>
            </p:cNvSpPr>
            <p:nvPr/>
          </p:nvSpPr>
          <p:spPr>
            <a:xfrm>
              <a:off x="914400" y="3731447"/>
              <a:ext cx="274320" cy="274320"/>
            </a:xfrm>
            <a:prstGeom prst="ellipse">
              <a:avLst/>
            </a:prstGeom>
            <a:solidFill>
              <a:srgbClr val="3366FF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57600" y="1948715"/>
              <a:ext cx="19896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Dirty fork: red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188720" y="3932624"/>
              <a:ext cx="22000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Clean fork: blue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657600" y="1948715"/>
              <a:ext cx="1405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FF0000"/>
                  </a:solidFill>
                </a:rPr>
                <a:t>Dirty fork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5767819" y="109517"/>
            <a:ext cx="2998650" cy="378565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Variant Function</a:t>
            </a:r>
          </a:p>
          <a:p>
            <a:r>
              <a:rPr lang="en-US" sz="2400" b="1" dirty="0" smtClean="0"/>
              <a:t>f</a:t>
            </a:r>
            <a:r>
              <a:rPr lang="en-US" sz="2400" b="1" dirty="0" smtClean="0"/>
              <a:t>(s</a:t>
            </a:r>
            <a:r>
              <a:rPr lang="en-US" sz="2400" b="1" dirty="0" smtClean="0"/>
              <a:t>)</a:t>
            </a:r>
            <a:r>
              <a:rPr lang="en-US" sz="2400" b="1" dirty="0"/>
              <a:t> </a:t>
            </a:r>
            <a:r>
              <a:rPr lang="en-US" sz="2400" b="1" dirty="0" smtClean="0"/>
              <a:t>is</a:t>
            </a:r>
            <a:endParaRPr lang="en-US" sz="2400" b="1" dirty="0" smtClean="0"/>
          </a:p>
          <a:p>
            <a:r>
              <a:rPr lang="en-US" sz="2400" b="1" dirty="0" smtClean="0"/>
              <a:t>Lexicographic ordering</a:t>
            </a:r>
          </a:p>
          <a:p>
            <a:r>
              <a:rPr lang="en-US" sz="2400" b="1" dirty="0" smtClean="0"/>
              <a:t>(number of higher priority thinking processes,</a:t>
            </a:r>
          </a:p>
          <a:p>
            <a:r>
              <a:rPr lang="en-US" sz="2400" b="1" dirty="0" smtClean="0"/>
              <a:t> number of higher priority hungry processes)</a:t>
            </a:r>
            <a:endParaRPr lang="en-US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84800" y="4416778"/>
            <a:ext cx="875522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Example: What is the value of the variant function for y in this state?</a:t>
            </a:r>
          </a:p>
          <a:p>
            <a:r>
              <a:rPr lang="en-US" sz="2400" dirty="0" smtClean="0"/>
              <a:t>Number of higher priority thinking processes is 2 (u and x).</a:t>
            </a:r>
          </a:p>
          <a:p>
            <a:r>
              <a:rPr lang="en-US" sz="2400" dirty="0"/>
              <a:t>Number of higher priority </a:t>
            </a:r>
            <a:r>
              <a:rPr lang="en-US" sz="2400" dirty="0" smtClean="0"/>
              <a:t>hungry processes </a:t>
            </a:r>
            <a:r>
              <a:rPr lang="en-US" sz="2400" dirty="0"/>
              <a:t>is 2 </a:t>
            </a:r>
            <a:r>
              <a:rPr lang="en-US" sz="2400" dirty="0" smtClean="0"/>
              <a:t>(v </a:t>
            </a:r>
            <a:r>
              <a:rPr lang="en-US" sz="2400" dirty="0"/>
              <a:t>and </a:t>
            </a:r>
            <a:r>
              <a:rPr lang="en-US" sz="2400" dirty="0" smtClean="0"/>
              <a:t>w).</a:t>
            </a:r>
          </a:p>
          <a:p>
            <a:r>
              <a:rPr lang="en-US" sz="2400" dirty="0" smtClean="0"/>
              <a:t>So, f = (2, 2)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459459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2486"/>
            <a:ext cx="8462963" cy="6400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To prove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rgbClr val="000000"/>
                </a:solidFill>
              </a:rPr>
              <a:t>(</a:t>
            </a:r>
            <a:r>
              <a:rPr lang="en-US" sz="2800" dirty="0" err="1">
                <a:solidFill>
                  <a:srgbClr val="000000"/>
                </a:solidFill>
              </a:rPr>
              <a:t>v.hungry</a:t>
            </a:r>
            <a:r>
              <a:rPr lang="en-US" sz="2800" dirty="0">
                <a:solidFill>
                  <a:srgbClr val="000000"/>
                </a:solidFill>
              </a:rPr>
              <a:t> and f=k) -&gt;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</a:rPr>
              <a:t>          (</a:t>
            </a:r>
            <a:r>
              <a:rPr lang="en-US" sz="2800" dirty="0" err="1">
                <a:solidFill>
                  <a:srgbClr val="000000"/>
                </a:solidFill>
              </a:rPr>
              <a:t>v.eating</a:t>
            </a:r>
            <a:r>
              <a:rPr lang="en-US" sz="2800" dirty="0">
                <a:solidFill>
                  <a:srgbClr val="000000"/>
                </a:solidFill>
              </a:rPr>
              <a:t> or (</a:t>
            </a:r>
            <a:r>
              <a:rPr lang="en-US" sz="2800" dirty="0" err="1">
                <a:solidFill>
                  <a:srgbClr val="000000"/>
                </a:solidFill>
              </a:rPr>
              <a:t>v.hungry</a:t>
            </a:r>
            <a:r>
              <a:rPr lang="en-US" sz="2800" dirty="0">
                <a:solidFill>
                  <a:srgbClr val="000000"/>
                </a:solidFill>
              </a:rPr>
              <a:t> and f &lt;= k))</a:t>
            </a:r>
          </a:p>
          <a:p>
            <a:pPr marL="0" indent="0">
              <a:buNone/>
            </a:pPr>
            <a:r>
              <a:rPr lang="en-US" sz="2800" dirty="0" smtClean="0"/>
              <a:t>We have to show that while v remains hungry, f cannot increase.</a:t>
            </a:r>
          </a:p>
          <a:p>
            <a:pPr marL="0" indent="0">
              <a:buNone/>
            </a:pPr>
            <a:r>
              <a:rPr lang="en-US" sz="2800" dirty="0" smtClean="0"/>
              <a:t>f = (</a:t>
            </a:r>
            <a:r>
              <a:rPr lang="en-US" sz="2800" dirty="0" err="1" smtClean="0"/>
              <a:t>nT</a:t>
            </a:r>
            <a:r>
              <a:rPr lang="en-US" sz="2800" dirty="0" smtClean="0"/>
              <a:t>, </a:t>
            </a:r>
            <a:r>
              <a:rPr lang="en-US" sz="2800" dirty="0" err="1" smtClean="0"/>
              <a:t>nH</a:t>
            </a:r>
            <a:r>
              <a:rPr lang="en-US" sz="2800" dirty="0" smtClean="0"/>
              <a:t>) where </a:t>
            </a:r>
            <a:r>
              <a:rPr lang="en-US" sz="2800" dirty="0" err="1" smtClean="0"/>
              <a:t>nT</a:t>
            </a:r>
            <a:r>
              <a:rPr lang="en-US" sz="2800" dirty="0" smtClean="0"/>
              <a:t>, </a:t>
            </a:r>
            <a:r>
              <a:rPr lang="en-US" sz="2800" dirty="0" err="1" smtClean="0"/>
              <a:t>nH</a:t>
            </a:r>
            <a:r>
              <a:rPr lang="en-US" sz="2800" dirty="0" smtClean="0"/>
              <a:t> is the number of philosophers with higher priority who are thinking, hungry respectively.</a:t>
            </a:r>
          </a:p>
          <a:p>
            <a:pPr marL="0" indent="0">
              <a:buNone/>
            </a:pPr>
            <a:r>
              <a:rPr lang="en-US" sz="2800" dirty="0" err="1" smtClean="0"/>
              <a:t>nT</a:t>
            </a:r>
            <a:r>
              <a:rPr lang="en-US" sz="2800" dirty="0" smtClean="0"/>
              <a:t> cannot increase because an eating process does not have priority than v, and when an eating process transits to thinking it continues to have lower priority.</a:t>
            </a:r>
          </a:p>
          <a:p>
            <a:pPr marL="0" indent="0">
              <a:buNone/>
            </a:pPr>
            <a:r>
              <a:rPr lang="en-US" sz="2800" dirty="0" err="1" smtClean="0"/>
              <a:t>nH</a:t>
            </a:r>
            <a:r>
              <a:rPr lang="en-US" sz="2800" dirty="0" smtClean="0"/>
              <a:t> can increase only if </a:t>
            </a:r>
            <a:r>
              <a:rPr lang="en-US" sz="2800" dirty="0" err="1" smtClean="0"/>
              <a:t>nT</a:t>
            </a:r>
            <a:r>
              <a:rPr lang="en-US" sz="2800" dirty="0" smtClean="0"/>
              <a:t> decreases.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01948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1261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To prove:</a:t>
            </a:r>
            <a:endParaRPr lang="en-US" dirty="0">
              <a:solidFill>
                <a:srgbClr val="000000"/>
              </a:solidFill>
            </a:endParaRPr>
          </a:p>
          <a:p>
            <a:pPr marL="514350" indent="-514350">
              <a:buFont typeface="+mj-lt"/>
              <a:buAutoNum type="arabicPeriod" startAt="2"/>
            </a:pP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en-US" dirty="0" err="1">
                <a:solidFill>
                  <a:srgbClr val="000000"/>
                </a:solidFill>
              </a:rPr>
              <a:t>v.hungry</a:t>
            </a:r>
            <a:r>
              <a:rPr lang="en-US" dirty="0">
                <a:solidFill>
                  <a:srgbClr val="000000"/>
                </a:solidFill>
              </a:rPr>
              <a:t> and f=k)  leads-to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    NOT(</a:t>
            </a:r>
            <a:r>
              <a:rPr lang="en-US" dirty="0" err="1">
                <a:solidFill>
                  <a:srgbClr val="000000"/>
                </a:solidFill>
              </a:rPr>
              <a:t>v.hungry</a:t>
            </a:r>
            <a:r>
              <a:rPr lang="en-US" dirty="0">
                <a:solidFill>
                  <a:srgbClr val="000000"/>
                </a:solidFill>
              </a:rPr>
              <a:t> and f=k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</a:rPr>
              <a:t>Show that the highest priority hungry process eventually transits to eating or an even higher priority thinking process becomes hungry.</a:t>
            </a: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92055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44"/>
            <a:ext cx="8229600" cy="59810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The Central Idea in this Algorithm for Conflict Resolution</a:t>
            </a:r>
            <a:endParaRPr lang="en-US" dirty="0"/>
          </a:p>
          <a:p>
            <a:pPr marL="0" indent="0">
              <a:buNone/>
            </a:pPr>
            <a:r>
              <a:rPr lang="en-US" i="1" dirty="0" smtClean="0"/>
              <a:t>After an agent wins a conflict its priority becomes lower than all its neighbors.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We can implement priority with approximate real time or logical time. The priority of the agent is the time at which it transits to hungry. Earlier times have higher priority.</a:t>
            </a:r>
          </a:p>
          <a:p>
            <a:pPr marL="0" indent="0">
              <a:buNone/>
            </a:pPr>
            <a:r>
              <a:rPr lang="en-US" dirty="0" smtClean="0"/>
              <a:t>Carry out a proof.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034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Client </a:t>
            </a:r>
            <a:r>
              <a:rPr lang="en-US" sz="2800" b="1" dirty="0">
                <a:latin typeface="Arial" charset="0"/>
              </a:rPr>
              <a:t>Life </a:t>
            </a:r>
            <a:r>
              <a:rPr lang="en-US" sz="2800" b="1" dirty="0" smtClean="0">
                <a:latin typeface="Arial" charset="0"/>
              </a:rPr>
              <a:t>Cycle: Same as </a:t>
            </a:r>
            <a:r>
              <a:rPr lang="en-US" sz="2800" b="1" dirty="0" smtClean="0">
                <a:latin typeface="Arial" charset="0"/>
              </a:rPr>
              <a:t>for any </a:t>
            </a:r>
            <a:r>
              <a:rPr lang="en-US" sz="2800" b="1" dirty="0" err="1" smtClean="0">
                <a:latin typeface="Arial" charset="0"/>
              </a:rPr>
              <a:t>mutex</a:t>
            </a:r>
            <a:r>
              <a:rPr lang="en-US" sz="2800" b="1" dirty="0" smtClean="0">
                <a:latin typeface="Arial" charset="0"/>
              </a:rPr>
              <a:t/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CS sense of humor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514600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429000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2295525" y="5319058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request 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0" y="4114800"/>
            <a:ext cx="1276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/>
              <a:t>Initial state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14425" y="4459288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Thinking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419600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495800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429000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83" name="Text Box 19"/>
          <p:cNvSpPr txBox="1">
            <a:spLocks noChangeArrowheads="1"/>
          </p:cNvSpPr>
          <p:nvPr/>
        </p:nvSpPr>
        <p:spPr bwMode="auto">
          <a:xfrm>
            <a:off x="228600" y="4953000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could be infinite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36887" name="Text Box 23"/>
          <p:cNvSpPr txBox="1">
            <a:spLocks noChangeArrowheads="1"/>
          </p:cNvSpPr>
          <p:nvPr/>
        </p:nvSpPr>
        <p:spPr bwMode="auto">
          <a:xfrm>
            <a:off x="6613525" y="4916488"/>
            <a:ext cx="20732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 smtClean="0">
                <a:solidFill>
                  <a:srgbClr val="0000CC"/>
                </a:solidFill>
              </a:rPr>
              <a:t>Duration is finite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428999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3200400" y="34290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4999458" y="5355290"/>
            <a:ext cx="193609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 smtClean="0"/>
              <a:t>Gets permission from OS</a:t>
            </a:r>
            <a:endParaRPr lang="en-US" sz="1800" dirty="0"/>
          </a:p>
        </p:txBody>
      </p:sp>
      <p:sp>
        <p:nvSpPr>
          <p:cNvPr id="28" name="Text Box 19"/>
          <p:cNvSpPr txBox="1">
            <a:spLocks noChangeArrowheads="1"/>
          </p:cNvSpPr>
          <p:nvPr/>
        </p:nvSpPr>
        <p:spPr bwMode="auto">
          <a:xfrm>
            <a:off x="3324412" y="4848086"/>
            <a:ext cx="2514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000" dirty="0" smtClean="0">
                <a:solidFill>
                  <a:srgbClr val="0000CC"/>
                </a:solidFill>
              </a:rPr>
              <a:t>Duration determined by OS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232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627D25-320F-1E42-8C6B-3319742CE65C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dirty="0" smtClean="0">
                <a:latin typeface="Arial" charset="0"/>
              </a:rPr>
              <a:t>Given: Undirected graph. Each node consists of an OS process and a client process</a:t>
            </a:r>
            <a:endParaRPr lang="en-US" sz="2800" dirty="0">
              <a:latin typeface="Arial" charset="0"/>
            </a:endParaRPr>
          </a:p>
        </p:txBody>
      </p:sp>
      <p:sp>
        <p:nvSpPr>
          <p:cNvPr id="73732" name="Oval 3"/>
          <p:cNvSpPr>
            <a:spLocks noChangeAspect="1" noChangeArrowheads="1"/>
          </p:cNvSpPr>
          <p:nvPr/>
        </p:nvSpPr>
        <p:spPr bwMode="auto">
          <a:xfrm>
            <a:off x="2145506" y="2057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73733" name="Oval 4"/>
          <p:cNvSpPr>
            <a:spLocks noChangeAspect="1" noChangeArrowheads="1"/>
          </p:cNvSpPr>
          <p:nvPr/>
        </p:nvSpPr>
        <p:spPr bwMode="auto">
          <a:xfrm>
            <a:off x="1261268" y="29718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3734" name="Oval 5"/>
          <p:cNvSpPr>
            <a:spLocks noChangeAspect="1" noChangeArrowheads="1"/>
          </p:cNvSpPr>
          <p:nvPr/>
        </p:nvSpPr>
        <p:spPr bwMode="auto">
          <a:xfrm>
            <a:off x="3059906" y="29416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73735" name="Oval 6"/>
          <p:cNvSpPr>
            <a:spLocks noChangeAspect="1" noChangeArrowheads="1"/>
          </p:cNvSpPr>
          <p:nvPr/>
        </p:nvSpPr>
        <p:spPr bwMode="auto">
          <a:xfrm>
            <a:off x="2145506" y="39322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73736" name="Oval 7"/>
          <p:cNvSpPr>
            <a:spLocks noChangeAspect="1" noChangeArrowheads="1"/>
          </p:cNvSpPr>
          <p:nvPr/>
        </p:nvSpPr>
        <p:spPr bwMode="auto">
          <a:xfrm>
            <a:off x="346868" y="39322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73737" name="AutoShape 8"/>
          <p:cNvCxnSpPr>
            <a:cxnSpLocks noChangeShapeType="1"/>
            <a:stCxn id="73732" idx="3"/>
            <a:endCxn id="73733" idx="7"/>
          </p:cNvCxnSpPr>
          <p:nvPr/>
        </p:nvCxnSpPr>
        <p:spPr bwMode="auto">
          <a:xfrm flipH="1">
            <a:off x="1572418" y="23685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9"/>
          <p:cNvCxnSpPr>
            <a:cxnSpLocks noChangeShapeType="1"/>
            <a:stCxn id="73732" idx="5"/>
            <a:endCxn id="73734" idx="1"/>
          </p:cNvCxnSpPr>
          <p:nvPr/>
        </p:nvCxnSpPr>
        <p:spPr bwMode="auto">
          <a:xfrm>
            <a:off x="2456656" y="2368550"/>
            <a:ext cx="657225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10"/>
          <p:cNvCxnSpPr>
            <a:cxnSpLocks noChangeShapeType="1"/>
            <a:stCxn id="73733" idx="6"/>
            <a:endCxn id="73734" idx="2"/>
          </p:cNvCxnSpPr>
          <p:nvPr/>
        </p:nvCxnSpPr>
        <p:spPr bwMode="auto">
          <a:xfrm flipV="1">
            <a:off x="1626393" y="3124200"/>
            <a:ext cx="1433513" cy="30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11"/>
          <p:cNvCxnSpPr>
            <a:cxnSpLocks noChangeShapeType="1"/>
            <a:stCxn id="73733" idx="3"/>
            <a:endCxn id="73736" idx="7"/>
          </p:cNvCxnSpPr>
          <p:nvPr/>
        </p:nvCxnSpPr>
        <p:spPr bwMode="auto">
          <a:xfrm flipH="1">
            <a:off x="658018" y="32829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2"/>
          <p:cNvCxnSpPr>
            <a:cxnSpLocks noChangeShapeType="1"/>
            <a:stCxn id="73736" idx="6"/>
            <a:endCxn id="73735" idx="2"/>
          </p:cNvCxnSpPr>
          <p:nvPr/>
        </p:nvCxnSpPr>
        <p:spPr bwMode="auto">
          <a:xfrm>
            <a:off x="711993" y="41148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13"/>
          <p:cNvCxnSpPr>
            <a:cxnSpLocks noChangeShapeType="1"/>
            <a:stCxn id="73733" idx="5"/>
            <a:endCxn id="73735" idx="1"/>
          </p:cNvCxnSpPr>
          <p:nvPr/>
        </p:nvCxnSpPr>
        <p:spPr bwMode="auto">
          <a:xfrm>
            <a:off x="1572418" y="32829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14"/>
          <p:cNvCxnSpPr>
            <a:cxnSpLocks noChangeShapeType="1"/>
            <a:stCxn id="73734" idx="3"/>
            <a:endCxn id="73735" idx="7"/>
          </p:cNvCxnSpPr>
          <p:nvPr/>
        </p:nvCxnSpPr>
        <p:spPr bwMode="auto">
          <a:xfrm flipH="1">
            <a:off x="2456656" y="3252788"/>
            <a:ext cx="6572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4004468" y="26670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w</a:t>
            </a:r>
          </a:p>
        </p:txBody>
      </p:sp>
      <p:cxnSp>
        <p:nvCxnSpPr>
          <p:cNvPr id="73745" name="AutoShape 19"/>
          <p:cNvCxnSpPr>
            <a:cxnSpLocks noChangeShapeType="1"/>
            <a:stCxn id="73734" idx="6"/>
            <a:endCxn id="73744" idx="1"/>
          </p:cNvCxnSpPr>
          <p:nvPr/>
        </p:nvCxnSpPr>
        <p:spPr bwMode="auto">
          <a:xfrm>
            <a:off x="3425031" y="3124200"/>
            <a:ext cx="579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Rectangle 20"/>
          <p:cNvSpPr>
            <a:spLocks noChangeArrowheads="1"/>
          </p:cNvSpPr>
          <p:nvPr/>
        </p:nvSpPr>
        <p:spPr bwMode="auto">
          <a:xfrm>
            <a:off x="1870868" y="4495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y</a:t>
            </a:r>
          </a:p>
        </p:txBody>
      </p:sp>
      <p:cxnSp>
        <p:nvCxnSpPr>
          <p:cNvPr id="73747" name="AutoShape 21"/>
          <p:cNvCxnSpPr>
            <a:cxnSpLocks noChangeShapeType="1"/>
            <a:stCxn id="73735" idx="4"/>
            <a:endCxn id="73746" idx="0"/>
          </p:cNvCxnSpPr>
          <p:nvPr/>
        </p:nvCxnSpPr>
        <p:spPr bwMode="auto">
          <a:xfrm>
            <a:off x="2328068" y="4297363"/>
            <a:ext cx="0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8" name="Text Box 22"/>
          <p:cNvSpPr txBox="1">
            <a:spLocks noChangeArrowheads="1"/>
          </p:cNvSpPr>
          <p:nvPr/>
        </p:nvSpPr>
        <p:spPr bwMode="auto">
          <a:xfrm>
            <a:off x="3378993" y="1868488"/>
            <a:ext cx="208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OS process w</a:t>
            </a:r>
          </a:p>
        </p:txBody>
      </p:sp>
      <p:sp>
        <p:nvSpPr>
          <p:cNvPr id="73749" name="Line 23"/>
          <p:cNvSpPr>
            <a:spLocks noChangeShapeType="1"/>
          </p:cNvSpPr>
          <p:nvPr/>
        </p:nvSpPr>
        <p:spPr bwMode="auto">
          <a:xfrm flipH="1">
            <a:off x="3242468" y="2286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481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8627D25-320F-1E42-8C6B-3319742CE65C}" type="slidenum">
              <a:rPr lang="en-US" sz="1400"/>
              <a:pPr eaLnBrk="1" hangingPunct="1"/>
              <a:t>5</a:t>
            </a:fld>
            <a:endParaRPr lang="en-US" sz="140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eaLnBrk="1" hangingPunct="1"/>
            <a:r>
              <a:rPr lang="en-US" sz="2800" dirty="0" smtClean="0">
                <a:latin typeface="Arial" charset="0"/>
              </a:rPr>
              <a:t>Given: Undirected graph. Each node consists of an OS process and a client process</a:t>
            </a:r>
            <a:endParaRPr lang="en-US" sz="2800" dirty="0">
              <a:latin typeface="Arial" charset="0"/>
            </a:endParaRPr>
          </a:p>
        </p:txBody>
      </p:sp>
      <p:sp>
        <p:nvSpPr>
          <p:cNvPr id="73732" name="Oval 3"/>
          <p:cNvSpPr>
            <a:spLocks noChangeAspect="1" noChangeArrowheads="1"/>
          </p:cNvSpPr>
          <p:nvPr/>
        </p:nvSpPr>
        <p:spPr bwMode="auto">
          <a:xfrm>
            <a:off x="2145506" y="2057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73733" name="Oval 4"/>
          <p:cNvSpPr>
            <a:spLocks noChangeAspect="1" noChangeArrowheads="1"/>
          </p:cNvSpPr>
          <p:nvPr/>
        </p:nvSpPr>
        <p:spPr bwMode="auto">
          <a:xfrm>
            <a:off x="1261268" y="29718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73734" name="Oval 5"/>
          <p:cNvSpPr>
            <a:spLocks noChangeAspect="1" noChangeArrowheads="1"/>
          </p:cNvSpPr>
          <p:nvPr/>
        </p:nvSpPr>
        <p:spPr bwMode="auto">
          <a:xfrm>
            <a:off x="3059906" y="29416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73735" name="Oval 6"/>
          <p:cNvSpPr>
            <a:spLocks noChangeAspect="1" noChangeArrowheads="1"/>
          </p:cNvSpPr>
          <p:nvPr/>
        </p:nvSpPr>
        <p:spPr bwMode="auto">
          <a:xfrm>
            <a:off x="2145506" y="39322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y</a:t>
            </a:r>
          </a:p>
        </p:txBody>
      </p:sp>
      <p:sp>
        <p:nvSpPr>
          <p:cNvPr id="73736" name="Oval 7"/>
          <p:cNvSpPr>
            <a:spLocks noChangeAspect="1" noChangeArrowheads="1"/>
          </p:cNvSpPr>
          <p:nvPr/>
        </p:nvSpPr>
        <p:spPr bwMode="auto">
          <a:xfrm>
            <a:off x="346868" y="3932238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x</a:t>
            </a:r>
          </a:p>
        </p:txBody>
      </p:sp>
      <p:cxnSp>
        <p:nvCxnSpPr>
          <p:cNvPr id="73737" name="AutoShape 8"/>
          <p:cNvCxnSpPr>
            <a:cxnSpLocks noChangeShapeType="1"/>
            <a:stCxn id="73732" idx="3"/>
            <a:endCxn id="73733" idx="7"/>
          </p:cNvCxnSpPr>
          <p:nvPr/>
        </p:nvCxnSpPr>
        <p:spPr bwMode="auto">
          <a:xfrm flipH="1">
            <a:off x="1572418" y="2368550"/>
            <a:ext cx="627063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8" name="AutoShape 9"/>
          <p:cNvCxnSpPr>
            <a:cxnSpLocks noChangeShapeType="1"/>
            <a:stCxn id="73732" idx="5"/>
            <a:endCxn id="73734" idx="1"/>
          </p:cNvCxnSpPr>
          <p:nvPr/>
        </p:nvCxnSpPr>
        <p:spPr bwMode="auto">
          <a:xfrm>
            <a:off x="2456656" y="2368550"/>
            <a:ext cx="657225" cy="6270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39" name="AutoShape 10"/>
          <p:cNvCxnSpPr>
            <a:cxnSpLocks noChangeShapeType="1"/>
            <a:stCxn id="73733" idx="6"/>
            <a:endCxn id="73734" idx="2"/>
          </p:cNvCxnSpPr>
          <p:nvPr/>
        </p:nvCxnSpPr>
        <p:spPr bwMode="auto">
          <a:xfrm flipV="1">
            <a:off x="1626393" y="3124200"/>
            <a:ext cx="1433513" cy="301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0" name="AutoShape 11"/>
          <p:cNvCxnSpPr>
            <a:cxnSpLocks noChangeShapeType="1"/>
            <a:stCxn id="73733" idx="3"/>
            <a:endCxn id="73736" idx="7"/>
          </p:cNvCxnSpPr>
          <p:nvPr/>
        </p:nvCxnSpPr>
        <p:spPr bwMode="auto">
          <a:xfrm flipH="1">
            <a:off x="658018" y="3282950"/>
            <a:ext cx="657225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1" name="AutoShape 12"/>
          <p:cNvCxnSpPr>
            <a:cxnSpLocks noChangeShapeType="1"/>
            <a:stCxn id="73736" idx="6"/>
            <a:endCxn id="73735" idx="2"/>
          </p:cNvCxnSpPr>
          <p:nvPr/>
        </p:nvCxnSpPr>
        <p:spPr bwMode="auto">
          <a:xfrm>
            <a:off x="711993" y="4114800"/>
            <a:ext cx="14335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2" name="AutoShape 13"/>
          <p:cNvCxnSpPr>
            <a:cxnSpLocks noChangeShapeType="1"/>
            <a:stCxn id="73733" idx="5"/>
            <a:endCxn id="73735" idx="1"/>
          </p:cNvCxnSpPr>
          <p:nvPr/>
        </p:nvCxnSpPr>
        <p:spPr bwMode="auto">
          <a:xfrm>
            <a:off x="1572418" y="3282950"/>
            <a:ext cx="627063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3743" name="AutoShape 14"/>
          <p:cNvCxnSpPr>
            <a:cxnSpLocks noChangeShapeType="1"/>
            <a:stCxn id="73734" idx="3"/>
            <a:endCxn id="73735" idx="7"/>
          </p:cNvCxnSpPr>
          <p:nvPr/>
        </p:nvCxnSpPr>
        <p:spPr bwMode="auto">
          <a:xfrm flipH="1">
            <a:off x="2456656" y="3252788"/>
            <a:ext cx="657225" cy="733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arrow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4" name="Rectangle 18"/>
          <p:cNvSpPr>
            <a:spLocks noChangeArrowheads="1"/>
          </p:cNvSpPr>
          <p:nvPr/>
        </p:nvSpPr>
        <p:spPr bwMode="auto">
          <a:xfrm>
            <a:off x="4004468" y="26670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w</a:t>
            </a:r>
          </a:p>
        </p:txBody>
      </p:sp>
      <p:cxnSp>
        <p:nvCxnSpPr>
          <p:cNvPr id="73745" name="AutoShape 19"/>
          <p:cNvCxnSpPr>
            <a:cxnSpLocks noChangeShapeType="1"/>
            <a:stCxn id="73734" idx="6"/>
            <a:endCxn id="73744" idx="1"/>
          </p:cNvCxnSpPr>
          <p:nvPr/>
        </p:nvCxnSpPr>
        <p:spPr bwMode="auto">
          <a:xfrm>
            <a:off x="3425031" y="3124200"/>
            <a:ext cx="579437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6" name="Rectangle 20"/>
          <p:cNvSpPr>
            <a:spLocks noChangeArrowheads="1"/>
          </p:cNvSpPr>
          <p:nvPr/>
        </p:nvSpPr>
        <p:spPr bwMode="auto">
          <a:xfrm>
            <a:off x="1870868" y="4495800"/>
            <a:ext cx="9144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2000"/>
              <a:t>Client</a:t>
            </a:r>
          </a:p>
          <a:p>
            <a:pPr algn="ctr"/>
            <a:r>
              <a:rPr lang="en-US" sz="2000"/>
              <a:t>for</a:t>
            </a:r>
          </a:p>
          <a:p>
            <a:pPr algn="ctr"/>
            <a:r>
              <a:rPr lang="en-US" sz="2000"/>
              <a:t>y</a:t>
            </a:r>
          </a:p>
        </p:txBody>
      </p:sp>
      <p:cxnSp>
        <p:nvCxnSpPr>
          <p:cNvPr id="73747" name="AutoShape 21"/>
          <p:cNvCxnSpPr>
            <a:cxnSpLocks noChangeShapeType="1"/>
            <a:stCxn id="73735" idx="4"/>
            <a:endCxn id="73746" idx="0"/>
          </p:cNvCxnSpPr>
          <p:nvPr/>
        </p:nvCxnSpPr>
        <p:spPr bwMode="auto">
          <a:xfrm>
            <a:off x="2328068" y="4297363"/>
            <a:ext cx="0" cy="1984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748" name="Text Box 22"/>
          <p:cNvSpPr txBox="1">
            <a:spLocks noChangeArrowheads="1"/>
          </p:cNvSpPr>
          <p:nvPr/>
        </p:nvSpPr>
        <p:spPr bwMode="auto">
          <a:xfrm>
            <a:off x="3378993" y="1868488"/>
            <a:ext cx="2081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/>
              <a:t>OS process w</a:t>
            </a:r>
          </a:p>
        </p:txBody>
      </p:sp>
      <p:sp>
        <p:nvSpPr>
          <p:cNvPr id="73749" name="Line 23"/>
          <p:cNvSpPr>
            <a:spLocks noChangeShapeType="1"/>
          </p:cNvSpPr>
          <p:nvPr/>
        </p:nvSpPr>
        <p:spPr bwMode="auto">
          <a:xfrm flipH="1">
            <a:off x="3242468" y="2286000"/>
            <a:ext cx="53340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5460206" y="1416435"/>
            <a:ext cx="312200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Specification</a:t>
            </a:r>
            <a:r>
              <a:rPr lang="en-US" sz="2400" dirty="0" smtClean="0"/>
              <a:t>: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Always</a:t>
            </a:r>
            <a:r>
              <a:rPr lang="en-US" sz="2400" dirty="0" smtClean="0"/>
              <a:t>: Neighboring clients are not in critical sections.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Eventually</a:t>
            </a:r>
            <a:r>
              <a:rPr lang="en-US" sz="2400" dirty="0" smtClean="0"/>
              <a:t>: Every client waiting to enter its critical section does so.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Given</a:t>
            </a:r>
            <a:r>
              <a:rPr lang="en-US" sz="2400" dirty="0" smtClean="0"/>
              <a:t>: </a:t>
            </a:r>
            <a:endParaRPr lang="en-US" sz="2400" dirty="0" smtClean="0"/>
          </a:p>
          <a:p>
            <a:r>
              <a:rPr lang="en-US" sz="2400" dirty="0" smtClean="0"/>
              <a:t>1. </a:t>
            </a:r>
            <a:r>
              <a:rPr lang="en-US" sz="2400" dirty="0" smtClean="0"/>
              <a:t>Clients </a:t>
            </a:r>
            <a:r>
              <a:rPr lang="en-US" sz="2400" dirty="0" smtClean="0"/>
              <a:t>remain in critical sections for finite time.</a:t>
            </a:r>
          </a:p>
          <a:p>
            <a:r>
              <a:rPr lang="en-US" sz="2400" dirty="0" smtClean="0"/>
              <a:t>2. There are channels </a:t>
            </a:r>
            <a:r>
              <a:rPr lang="en-US" sz="2400" dirty="0" smtClean="0"/>
              <a:t>between neighbors.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346378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B03F519-7847-3D4A-980B-84E3D87545FE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7725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>Focus on OS: Client code is straightforward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Safety property: Always neighbors aren’t eating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8915" name="Oval 3"/>
          <p:cNvSpPr>
            <a:spLocks noChangeAspect="1" noChangeArrowheads="1"/>
          </p:cNvSpPr>
          <p:nvPr/>
        </p:nvSpPr>
        <p:spPr bwMode="auto">
          <a:xfrm>
            <a:off x="762000" y="2667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Oval 4"/>
          <p:cNvSpPr>
            <a:spLocks noChangeAspect="1" noChangeArrowheads="1"/>
          </p:cNvSpPr>
          <p:nvPr/>
        </p:nvSpPr>
        <p:spPr bwMode="auto">
          <a:xfrm>
            <a:off x="1295400" y="32004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Oval 5"/>
          <p:cNvSpPr>
            <a:spLocks noChangeAspect="1" noChangeArrowheads="1"/>
          </p:cNvSpPr>
          <p:nvPr/>
        </p:nvSpPr>
        <p:spPr bwMode="auto">
          <a:xfrm>
            <a:off x="2438400" y="3810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8" name="Oval 6"/>
          <p:cNvSpPr>
            <a:spLocks noChangeAspect="1" noChangeArrowheads="1"/>
          </p:cNvSpPr>
          <p:nvPr/>
        </p:nvSpPr>
        <p:spPr bwMode="auto">
          <a:xfrm>
            <a:off x="1676400" y="47244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Oval 7"/>
          <p:cNvSpPr>
            <a:spLocks noChangeAspect="1" noChangeArrowheads="1"/>
          </p:cNvSpPr>
          <p:nvPr/>
        </p:nvSpPr>
        <p:spPr bwMode="auto">
          <a:xfrm>
            <a:off x="1981200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Oval 8"/>
          <p:cNvSpPr>
            <a:spLocks noChangeAspect="1" noChangeArrowheads="1"/>
          </p:cNvSpPr>
          <p:nvPr/>
        </p:nvSpPr>
        <p:spPr bwMode="auto">
          <a:xfrm>
            <a:off x="1219200" y="18288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Oval 9"/>
          <p:cNvSpPr>
            <a:spLocks noChangeAspect="1" noChangeArrowheads="1"/>
          </p:cNvSpPr>
          <p:nvPr/>
        </p:nvSpPr>
        <p:spPr bwMode="auto">
          <a:xfrm>
            <a:off x="381000" y="4038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2" name="Oval 10"/>
          <p:cNvSpPr>
            <a:spLocks noChangeAspect="1" noChangeArrowheads="1"/>
          </p:cNvSpPr>
          <p:nvPr/>
        </p:nvSpPr>
        <p:spPr bwMode="auto">
          <a:xfrm>
            <a:off x="3124200" y="2895600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923" name="AutoShape 11"/>
          <p:cNvCxnSpPr>
            <a:cxnSpLocks noChangeShapeType="1"/>
            <a:stCxn id="38920" idx="4"/>
            <a:endCxn id="38915" idx="7"/>
          </p:cNvCxnSpPr>
          <p:nvPr/>
        </p:nvCxnSpPr>
        <p:spPr bwMode="auto">
          <a:xfrm flipH="1">
            <a:off x="1073150" y="2193925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4" name="AutoShape 12"/>
          <p:cNvCxnSpPr>
            <a:cxnSpLocks noChangeShapeType="1"/>
            <a:stCxn id="38915" idx="5"/>
            <a:endCxn id="38916" idx="1"/>
          </p:cNvCxnSpPr>
          <p:nvPr/>
        </p:nvCxnSpPr>
        <p:spPr bwMode="auto">
          <a:xfrm>
            <a:off x="1073150" y="2978150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5" name="AutoShape 13"/>
          <p:cNvCxnSpPr>
            <a:cxnSpLocks noChangeShapeType="1"/>
            <a:stCxn id="38916" idx="3"/>
            <a:endCxn id="38921" idx="7"/>
          </p:cNvCxnSpPr>
          <p:nvPr/>
        </p:nvCxnSpPr>
        <p:spPr bwMode="auto">
          <a:xfrm flipH="1">
            <a:off x="692150" y="3511550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6" name="AutoShape 14"/>
          <p:cNvCxnSpPr>
            <a:cxnSpLocks noChangeShapeType="1"/>
            <a:stCxn id="38921" idx="5"/>
            <a:endCxn id="38918" idx="1"/>
          </p:cNvCxnSpPr>
          <p:nvPr/>
        </p:nvCxnSpPr>
        <p:spPr bwMode="auto">
          <a:xfrm>
            <a:off x="692150" y="4349750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7" name="AutoShape 15"/>
          <p:cNvCxnSpPr>
            <a:cxnSpLocks noChangeShapeType="1"/>
            <a:stCxn id="38918" idx="7"/>
            <a:endCxn id="38917" idx="4"/>
          </p:cNvCxnSpPr>
          <p:nvPr/>
        </p:nvCxnSpPr>
        <p:spPr bwMode="auto">
          <a:xfrm flipV="1">
            <a:off x="1987550" y="4175125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8" name="AutoShape 16"/>
          <p:cNvCxnSpPr>
            <a:cxnSpLocks noChangeShapeType="1"/>
            <a:stCxn id="38917" idx="1"/>
            <a:endCxn id="38916" idx="5"/>
          </p:cNvCxnSpPr>
          <p:nvPr/>
        </p:nvCxnSpPr>
        <p:spPr bwMode="auto">
          <a:xfrm flipH="1" flipV="1">
            <a:off x="1606550" y="35115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29" name="AutoShape 17"/>
          <p:cNvCxnSpPr>
            <a:cxnSpLocks noChangeShapeType="1"/>
            <a:stCxn id="38916" idx="7"/>
            <a:endCxn id="38919" idx="3"/>
          </p:cNvCxnSpPr>
          <p:nvPr/>
        </p:nvCxnSpPr>
        <p:spPr bwMode="auto">
          <a:xfrm flipV="1">
            <a:off x="1606550" y="25971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0" name="AutoShape 18"/>
          <p:cNvCxnSpPr>
            <a:cxnSpLocks noChangeShapeType="1"/>
            <a:stCxn id="38919" idx="1"/>
            <a:endCxn id="38920" idx="6"/>
          </p:cNvCxnSpPr>
          <p:nvPr/>
        </p:nvCxnSpPr>
        <p:spPr bwMode="auto">
          <a:xfrm flipH="1" flipV="1">
            <a:off x="1584325" y="2011363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1" name="AutoShape 19"/>
          <p:cNvCxnSpPr>
            <a:cxnSpLocks noChangeShapeType="1"/>
            <a:stCxn id="38917" idx="7"/>
            <a:endCxn id="38922" idx="3"/>
          </p:cNvCxnSpPr>
          <p:nvPr/>
        </p:nvCxnSpPr>
        <p:spPr bwMode="auto">
          <a:xfrm flipV="1">
            <a:off x="2749550" y="32067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932" name="AutoShape 20"/>
          <p:cNvCxnSpPr>
            <a:cxnSpLocks noChangeShapeType="1"/>
            <a:stCxn id="38922" idx="1"/>
            <a:endCxn id="38919" idx="5"/>
          </p:cNvCxnSpPr>
          <p:nvPr/>
        </p:nvCxnSpPr>
        <p:spPr bwMode="auto">
          <a:xfrm flipH="1" flipV="1">
            <a:off x="2292350" y="25971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933" name="Text Box 21"/>
          <p:cNvSpPr txBox="1">
            <a:spLocks noChangeArrowheads="1"/>
          </p:cNvSpPr>
          <p:nvPr/>
        </p:nvSpPr>
        <p:spPr bwMode="auto">
          <a:xfrm>
            <a:off x="3948113" y="2895600"/>
            <a:ext cx="1081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CC3300"/>
                </a:solidFill>
              </a:rPr>
              <a:t>eating</a:t>
            </a:r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 flipH="1">
            <a:off x="3505200" y="3124200"/>
            <a:ext cx="457200" cy="0"/>
          </a:xfrm>
          <a:prstGeom prst="line">
            <a:avLst/>
          </a:prstGeom>
          <a:noFill/>
          <a:ln w="38100">
            <a:solidFill>
              <a:srgbClr val="CC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" name="Text Box 21"/>
          <p:cNvSpPr txBox="1">
            <a:spLocks noChangeArrowheads="1"/>
          </p:cNvSpPr>
          <p:nvPr/>
        </p:nvSpPr>
        <p:spPr bwMode="auto">
          <a:xfrm>
            <a:off x="3178175" y="3795432"/>
            <a:ext cx="16550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000000"/>
                </a:solidFill>
              </a:rPr>
              <a:t>n</a:t>
            </a:r>
            <a:r>
              <a:rPr lang="en-US" b="1" dirty="0" smtClean="0">
                <a:solidFill>
                  <a:srgbClr val="000000"/>
                </a:solidFill>
              </a:rPr>
              <a:t>ot eating</a:t>
            </a: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2735262" y="4024032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6" name="Oval 3"/>
          <p:cNvSpPr>
            <a:spLocks noChangeAspect="1" noChangeArrowheads="1"/>
          </p:cNvSpPr>
          <p:nvPr/>
        </p:nvSpPr>
        <p:spPr bwMode="auto">
          <a:xfrm>
            <a:off x="6006727" y="26304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Oval 4"/>
          <p:cNvSpPr>
            <a:spLocks noChangeAspect="1" noChangeArrowheads="1"/>
          </p:cNvSpPr>
          <p:nvPr/>
        </p:nvSpPr>
        <p:spPr bwMode="auto">
          <a:xfrm>
            <a:off x="6540127" y="31638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5"/>
          <p:cNvSpPr>
            <a:spLocks noChangeAspect="1" noChangeArrowheads="1"/>
          </p:cNvSpPr>
          <p:nvPr/>
        </p:nvSpPr>
        <p:spPr bwMode="auto">
          <a:xfrm>
            <a:off x="7683127" y="37734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Oval 6"/>
          <p:cNvSpPr>
            <a:spLocks noChangeAspect="1" noChangeArrowheads="1"/>
          </p:cNvSpPr>
          <p:nvPr/>
        </p:nvSpPr>
        <p:spPr bwMode="auto">
          <a:xfrm>
            <a:off x="6921127" y="46878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7"/>
          <p:cNvSpPr>
            <a:spLocks noChangeAspect="1" noChangeArrowheads="1"/>
          </p:cNvSpPr>
          <p:nvPr/>
        </p:nvSpPr>
        <p:spPr bwMode="auto">
          <a:xfrm>
            <a:off x="7225927" y="22494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Oval 8"/>
          <p:cNvSpPr>
            <a:spLocks noChangeAspect="1" noChangeArrowheads="1"/>
          </p:cNvSpPr>
          <p:nvPr/>
        </p:nvSpPr>
        <p:spPr bwMode="auto">
          <a:xfrm>
            <a:off x="6463927" y="17922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Oval 9"/>
          <p:cNvSpPr>
            <a:spLocks noChangeAspect="1" noChangeArrowheads="1"/>
          </p:cNvSpPr>
          <p:nvPr/>
        </p:nvSpPr>
        <p:spPr bwMode="auto">
          <a:xfrm>
            <a:off x="5625727" y="4002087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Oval 10"/>
          <p:cNvSpPr>
            <a:spLocks noChangeAspect="1" noChangeArrowheads="1"/>
          </p:cNvSpPr>
          <p:nvPr/>
        </p:nvSpPr>
        <p:spPr bwMode="auto">
          <a:xfrm>
            <a:off x="8368927" y="2859087"/>
            <a:ext cx="365125" cy="365125"/>
          </a:xfrm>
          <a:prstGeom prst="ellipse">
            <a:avLst/>
          </a:prstGeom>
          <a:solidFill>
            <a:srgbClr val="CC33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" name="AutoShape 11"/>
          <p:cNvCxnSpPr>
            <a:cxnSpLocks noChangeShapeType="1"/>
            <a:stCxn id="31" idx="4"/>
            <a:endCxn id="26" idx="7"/>
          </p:cNvCxnSpPr>
          <p:nvPr/>
        </p:nvCxnSpPr>
        <p:spPr bwMode="auto">
          <a:xfrm flipH="1">
            <a:off x="6317877" y="2157412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2"/>
          <p:cNvCxnSpPr>
            <a:cxnSpLocks noChangeShapeType="1"/>
            <a:stCxn id="26" idx="5"/>
            <a:endCxn id="27" idx="1"/>
          </p:cNvCxnSpPr>
          <p:nvPr/>
        </p:nvCxnSpPr>
        <p:spPr bwMode="auto">
          <a:xfrm>
            <a:off x="6317877" y="2941637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13"/>
          <p:cNvCxnSpPr>
            <a:cxnSpLocks noChangeShapeType="1"/>
            <a:stCxn id="27" idx="3"/>
            <a:endCxn id="32" idx="7"/>
          </p:cNvCxnSpPr>
          <p:nvPr/>
        </p:nvCxnSpPr>
        <p:spPr bwMode="auto">
          <a:xfrm flipH="1">
            <a:off x="5936877" y="3475037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14"/>
          <p:cNvCxnSpPr>
            <a:cxnSpLocks noChangeShapeType="1"/>
            <a:stCxn id="32" idx="5"/>
            <a:endCxn id="29" idx="1"/>
          </p:cNvCxnSpPr>
          <p:nvPr/>
        </p:nvCxnSpPr>
        <p:spPr bwMode="auto">
          <a:xfrm>
            <a:off x="5936877" y="4313237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AutoShape 15"/>
          <p:cNvCxnSpPr>
            <a:cxnSpLocks noChangeShapeType="1"/>
            <a:stCxn id="29" idx="7"/>
            <a:endCxn id="28" idx="4"/>
          </p:cNvCxnSpPr>
          <p:nvPr/>
        </p:nvCxnSpPr>
        <p:spPr bwMode="auto">
          <a:xfrm flipV="1">
            <a:off x="7232277" y="4138612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" name="AutoShape 16"/>
          <p:cNvCxnSpPr>
            <a:cxnSpLocks noChangeShapeType="1"/>
            <a:stCxn id="28" idx="1"/>
            <a:endCxn id="27" idx="5"/>
          </p:cNvCxnSpPr>
          <p:nvPr/>
        </p:nvCxnSpPr>
        <p:spPr bwMode="auto">
          <a:xfrm flipH="1" flipV="1">
            <a:off x="6851277" y="3475037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17"/>
          <p:cNvCxnSpPr>
            <a:cxnSpLocks noChangeShapeType="1"/>
            <a:stCxn id="27" idx="7"/>
            <a:endCxn id="30" idx="3"/>
          </p:cNvCxnSpPr>
          <p:nvPr/>
        </p:nvCxnSpPr>
        <p:spPr bwMode="auto">
          <a:xfrm flipV="1">
            <a:off x="6851277" y="2560637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" name="AutoShape 18"/>
          <p:cNvCxnSpPr>
            <a:cxnSpLocks noChangeShapeType="1"/>
            <a:stCxn id="30" idx="1"/>
            <a:endCxn id="31" idx="6"/>
          </p:cNvCxnSpPr>
          <p:nvPr/>
        </p:nvCxnSpPr>
        <p:spPr bwMode="auto">
          <a:xfrm flipH="1" flipV="1">
            <a:off x="6829052" y="1974850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2" name="AutoShape 19"/>
          <p:cNvCxnSpPr>
            <a:cxnSpLocks noChangeShapeType="1"/>
            <a:stCxn id="28" idx="7"/>
            <a:endCxn id="33" idx="3"/>
          </p:cNvCxnSpPr>
          <p:nvPr/>
        </p:nvCxnSpPr>
        <p:spPr bwMode="auto">
          <a:xfrm flipV="1">
            <a:off x="7994277" y="3170237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3" name="AutoShape 20"/>
          <p:cNvCxnSpPr>
            <a:cxnSpLocks noChangeShapeType="1"/>
            <a:stCxn id="33" idx="1"/>
            <a:endCxn id="30" idx="5"/>
          </p:cNvCxnSpPr>
          <p:nvPr/>
        </p:nvCxnSpPr>
        <p:spPr bwMode="auto">
          <a:xfrm flipH="1" flipV="1">
            <a:off x="7537077" y="2560637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TextBox 1"/>
          <p:cNvSpPr txBox="1"/>
          <p:nvPr/>
        </p:nvSpPr>
        <p:spPr>
          <a:xfrm>
            <a:off x="480395" y="5168944"/>
            <a:ext cx="36239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Safety property:</a:t>
            </a:r>
          </a:p>
          <a:p>
            <a:r>
              <a:rPr lang="en-US" sz="2800" dirty="0" smtClean="0"/>
              <a:t>Neighbors aren’t eating</a:t>
            </a:r>
            <a:endParaRPr lang="en-US" sz="2800" dirty="0"/>
          </a:p>
        </p:txBody>
      </p:sp>
      <p:sp>
        <p:nvSpPr>
          <p:cNvPr id="45" name="TextBox 44"/>
          <p:cNvSpPr txBox="1"/>
          <p:nvPr/>
        </p:nvSpPr>
        <p:spPr>
          <a:xfrm>
            <a:off x="5310541" y="5149447"/>
            <a:ext cx="3805549" cy="95410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/>
              <a:t>Safety property violated:</a:t>
            </a:r>
          </a:p>
          <a:p>
            <a:r>
              <a:rPr lang="en-US" sz="2800" dirty="0" smtClean="0"/>
              <a:t>Neighbors are eating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130879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1325" y="5696"/>
            <a:ext cx="8229600" cy="172748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sz="2800" b="1" dirty="0" smtClean="0">
                <a:latin typeface="Arial" charset="0"/>
              </a:rPr>
              <a:t/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Client to OS messages: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Tokens: example of an invariant structure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request token: </a:t>
            </a:r>
            <a:br>
              <a:rPr lang="en-US" sz="2800" b="1" dirty="0" smtClean="0">
                <a:latin typeface="Arial" charset="0"/>
              </a:rPr>
            </a:br>
            <a:r>
              <a:rPr lang="en-US" sz="2800" b="1" dirty="0" smtClean="0">
                <a:latin typeface="Arial" charset="0"/>
              </a:rPr>
              <a:t>resource token: </a:t>
            </a:r>
            <a:endParaRPr lang="en-US" sz="2800" b="1" dirty="0">
              <a:latin typeface="Arial" charset="0"/>
            </a:endParaRPr>
          </a:p>
        </p:txBody>
      </p:sp>
      <p:sp>
        <p:nvSpPr>
          <p:cNvPr id="36867" name="Oval 3"/>
          <p:cNvSpPr>
            <a:spLocks noChangeAspect="1" noChangeArrowheads="1"/>
          </p:cNvSpPr>
          <p:nvPr/>
        </p:nvSpPr>
        <p:spPr bwMode="auto">
          <a:xfrm>
            <a:off x="9144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/>
              <a:t>executing outside </a:t>
            </a:r>
          </a:p>
          <a:p>
            <a:pPr algn="ctr"/>
            <a:r>
              <a:rPr lang="en-US" sz="1600"/>
              <a:t>critical section</a:t>
            </a:r>
          </a:p>
          <a:p>
            <a:pPr algn="ctr"/>
            <a:endParaRPr lang="en-US" sz="1600"/>
          </a:p>
        </p:txBody>
      </p:sp>
      <p:sp>
        <p:nvSpPr>
          <p:cNvPr id="36868" name="Oval 4"/>
          <p:cNvSpPr>
            <a:spLocks noChangeAspect="1" noChangeArrowheads="1"/>
          </p:cNvSpPr>
          <p:nvPr/>
        </p:nvSpPr>
        <p:spPr bwMode="auto">
          <a:xfrm>
            <a:off x="36576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600" dirty="0" smtClean="0"/>
              <a:t>Waiting to enter </a:t>
            </a:r>
          </a:p>
          <a:p>
            <a:pPr algn="ctr"/>
            <a:r>
              <a:rPr lang="en-US" sz="1600" dirty="0" smtClean="0"/>
              <a:t>critical section</a:t>
            </a:r>
            <a:endParaRPr lang="en-US" sz="1600" dirty="0"/>
          </a:p>
        </p:txBody>
      </p:sp>
      <p:sp>
        <p:nvSpPr>
          <p:cNvPr id="36869" name="Oval 5"/>
          <p:cNvSpPr>
            <a:spLocks noChangeAspect="1" noChangeArrowheads="1"/>
          </p:cNvSpPr>
          <p:nvPr/>
        </p:nvSpPr>
        <p:spPr bwMode="auto">
          <a:xfrm>
            <a:off x="6400800" y="2885696"/>
            <a:ext cx="1828800" cy="1828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sz="1800" dirty="0"/>
              <a:t>executing </a:t>
            </a:r>
            <a:r>
              <a:rPr lang="en-US" sz="1800" dirty="0" smtClean="0"/>
              <a:t>in</a:t>
            </a:r>
            <a:endParaRPr lang="en-US" sz="1800" dirty="0"/>
          </a:p>
          <a:p>
            <a:pPr algn="ctr"/>
            <a:r>
              <a:rPr lang="en-US" sz="1800" dirty="0"/>
              <a:t>critical </a:t>
            </a:r>
          </a:p>
          <a:p>
            <a:pPr algn="ctr"/>
            <a:r>
              <a:rPr lang="en-US" sz="1800" dirty="0" smtClean="0"/>
              <a:t>section</a:t>
            </a:r>
            <a:endParaRPr lang="en-US" sz="1800" dirty="0"/>
          </a:p>
        </p:txBody>
      </p:sp>
      <p:cxnSp>
        <p:nvCxnSpPr>
          <p:cNvPr id="36870" name="AutoShape 6"/>
          <p:cNvCxnSpPr>
            <a:cxnSpLocks noChangeShapeType="1"/>
            <a:stCxn id="36867" idx="6"/>
            <a:endCxn id="36868" idx="2"/>
          </p:cNvCxnSpPr>
          <p:nvPr/>
        </p:nvCxnSpPr>
        <p:spPr bwMode="auto">
          <a:xfrm>
            <a:off x="27432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871" name="AutoShape 7"/>
          <p:cNvCxnSpPr>
            <a:cxnSpLocks noChangeShapeType="1"/>
            <a:stCxn id="36869" idx="6"/>
            <a:endCxn id="36867" idx="2"/>
          </p:cNvCxnSpPr>
          <p:nvPr/>
        </p:nvCxnSpPr>
        <p:spPr bwMode="auto">
          <a:xfrm flipH="1">
            <a:off x="914400" y="3800096"/>
            <a:ext cx="7315200" cy="1588"/>
          </a:xfrm>
          <a:prstGeom prst="curvedConnector5">
            <a:avLst>
              <a:gd name="adj1" fmla="val -3125"/>
              <a:gd name="adj2" fmla="val -116700000"/>
              <a:gd name="adj3" fmla="val 103125"/>
            </a:avLst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873" name="Line 9"/>
          <p:cNvSpPr>
            <a:spLocks noChangeShapeType="1"/>
          </p:cNvSpPr>
          <p:nvPr/>
        </p:nvSpPr>
        <p:spPr bwMode="auto">
          <a:xfrm flipV="1">
            <a:off x="3200400" y="3800096"/>
            <a:ext cx="0" cy="189005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114425" y="4830384"/>
            <a:ext cx="13382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/>
              <a:t>Thinking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4064000" y="4790696"/>
            <a:ext cx="1168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Hungry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6858000" y="4866896"/>
            <a:ext cx="1295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Eating</a:t>
            </a:r>
          </a:p>
        </p:txBody>
      </p:sp>
      <p:cxnSp>
        <p:nvCxnSpPr>
          <p:cNvPr id="36880" name="AutoShape 16"/>
          <p:cNvCxnSpPr>
            <a:cxnSpLocks noChangeShapeType="1"/>
            <a:stCxn id="36868" idx="6"/>
            <a:endCxn id="36869" idx="2"/>
          </p:cNvCxnSpPr>
          <p:nvPr/>
        </p:nvCxnSpPr>
        <p:spPr bwMode="auto">
          <a:xfrm>
            <a:off x="5486400" y="3800096"/>
            <a:ext cx="914400" cy="0"/>
          </a:xfrm>
          <a:prstGeom prst="straightConnector1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Line 9"/>
          <p:cNvSpPr>
            <a:spLocks noChangeShapeType="1"/>
          </p:cNvSpPr>
          <p:nvPr/>
        </p:nvSpPr>
        <p:spPr bwMode="auto">
          <a:xfrm flipV="1">
            <a:off x="5967506" y="3800095"/>
            <a:ext cx="0" cy="189005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" name="Rectangle 18"/>
          <p:cNvSpPr>
            <a:spLocks noChangeAspect="1" noChangeArrowheads="1"/>
          </p:cNvSpPr>
          <p:nvPr/>
        </p:nvSpPr>
        <p:spPr bwMode="auto">
          <a:xfrm>
            <a:off x="1676400" y="4181096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21"/>
          <p:cNvSpPr>
            <a:spLocks noChangeAspect="1" noChangeArrowheads="1"/>
          </p:cNvSpPr>
          <p:nvPr/>
        </p:nvSpPr>
        <p:spPr bwMode="auto">
          <a:xfrm>
            <a:off x="7467600" y="4257296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2"/>
          <p:cNvSpPr>
            <a:spLocks noChangeAspect="1" noChangeArrowheads="1"/>
          </p:cNvSpPr>
          <p:nvPr/>
        </p:nvSpPr>
        <p:spPr bwMode="auto">
          <a:xfrm>
            <a:off x="6934200" y="4257296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19"/>
          <p:cNvSpPr txBox="1">
            <a:spLocks noChangeArrowheads="1"/>
          </p:cNvSpPr>
          <p:nvPr/>
        </p:nvSpPr>
        <p:spPr bwMode="auto">
          <a:xfrm>
            <a:off x="441325" y="5287584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Holds request </a:t>
            </a:r>
            <a:r>
              <a:rPr lang="en-US" sz="2000" dirty="0" smtClean="0">
                <a:solidFill>
                  <a:srgbClr val="0000CC"/>
                </a:solidFill>
              </a:rPr>
              <a:t>token, but not resource token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286000" y="5476496"/>
            <a:ext cx="17684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Send </a:t>
            </a:r>
            <a:r>
              <a:rPr lang="en-US" sz="1800" dirty="0" smtClean="0"/>
              <a:t>request token </a:t>
            </a:r>
            <a:r>
              <a:rPr lang="en-US" sz="1800" dirty="0"/>
              <a:t>to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5029200" y="5476496"/>
            <a:ext cx="19050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dirty="0"/>
              <a:t>Receives resource and request tokens from the </a:t>
            </a:r>
            <a:r>
              <a:rPr lang="en-US" sz="1800" dirty="0" err="1"/>
              <a:t>os</a:t>
            </a:r>
            <a:endParaRPr lang="en-US" sz="1800" dirty="0"/>
          </a:p>
        </p:txBody>
      </p:sp>
      <p:sp>
        <p:nvSpPr>
          <p:cNvPr id="29" name="Rectangle 18"/>
          <p:cNvSpPr>
            <a:spLocks noChangeAspect="1" noChangeArrowheads="1"/>
          </p:cNvSpPr>
          <p:nvPr/>
        </p:nvSpPr>
        <p:spPr bwMode="auto">
          <a:xfrm>
            <a:off x="5689040" y="1185628"/>
            <a:ext cx="365125" cy="365125"/>
          </a:xfrm>
          <a:prstGeom prst="rect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Oval 21"/>
          <p:cNvSpPr>
            <a:spLocks noChangeAspect="1" noChangeArrowheads="1"/>
          </p:cNvSpPr>
          <p:nvPr/>
        </p:nvSpPr>
        <p:spPr bwMode="auto">
          <a:xfrm>
            <a:off x="5743668" y="1595857"/>
            <a:ext cx="274638" cy="274638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6858000" y="5480206"/>
            <a:ext cx="2073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00CC"/>
                </a:solidFill>
              </a:rPr>
              <a:t>Holds request and resource token</a:t>
            </a:r>
          </a:p>
        </p:txBody>
      </p:sp>
      <p:sp>
        <p:nvSpPr>
          <p:cNvPr id="32" name="Text Box 17"/>
          <p:cNvSpPr txBox="1">
            <a:spLocks noChangeArrowheads="1"/>
          </p:cNvSpPr>
          <p:nvPr/>
        </p:nvSpPr>
        <p:spPr bwMode="auto">
          <a:xfrm>
            <a:off x="3200400" y="2026678"/>
            <a:ext cx="323823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Returns resource </a:t>
            </a:r>
            <a:r>
              <a:rPr lang="en-US" sz="1800" dirty="0" smtClean="0"/>
              <a:t>token to OS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196498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>
                <a:latin typeface="Arial" charset="0"/>
              </a:rPr>
              <a:t>Another example of </a:t>
            </a:r>
            <a:r>
              <a:rPr lang="en-US" sz="3200" dirty="0" smtClean="0">
                <a:latin typeface="Arial" charset="0"/>
              </a:rPr>
              <a:t>tokens</a:t>
            </a:r>
            <a:br>
              <a:rPr lang="en-US" sz="3200" dirty="0" smtClean="0">
                <a:latin typeface="Arial" charset="0"/>
              </a:rPr>
            </a:br>
            <a:r>
              <a:rPr lang="en-US" sz="3200" dirty="0" smtClean="0">
                <a:latin typeface="Arial" charset="0"/>
              </a:rPr>
              <a:t>F</a:t>
            </a:r>
            <a:r>
              <a:rPr lang="en-US" sz="3200" dirty="0" smtClean="0">
                <a:latin typeface="Arial" charset="0"/>
              </a:rPr>
              <a:t>orks guarantee safety: neighbors aren’t eating</a:t>
            </a:r>
            <a:endParaRPr lang="en-US" sz="3200" dirty="0">
              <a:latin typeface="Arial" charset="0"/>
            </a:endParaRPr>
          </a:p>
        </p:txBody>
      </p:sp>
      <p:sp>
        <p:nvSpPr>
          <p:cNvPr id="56323" name="Oval 3"/>
          <p:cNvSpPr>
            <a:spLocks noChangeAspect="1" noChangeArrowheads="1"/>
          </p:cNvSpPr>
          <p:nvPr/>
        </p:nvSpPr>
        <p:spPr bwMode="auto">
          <a:xfrm>
            <a:off x="762000" y="2667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4" name="Oval 4"/>
          <p:cNvSpPr>
            <a:spLocks noChangeAspect="1" noChangeArrowheads="1"/>
          </p:cNvSpPr>
          <p:nvPr/>
        </p:nvSpPr>
        <p:spPr bwMode="auto">
          <a:xfrm>
            <a:off x="1295400" y="3200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Oval 5"/>
          <p:cNvSpPr>
            <a:spLocks noChangeAspect="1" noChangeArrowheads="1"/>
          </p:cNvSpPr>
          <p:nvPr/>
        </p:nvSpPr>
        <p:spPr bwMode="auto">
          <a:xfrm>
            <a:off x="2438400" y="3810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56326" name="Oval 6"/>
          <p:cNvSpPr>
            <a:spLocks noChangeAspect="1" noChangeArrowheads="1"/>
          </p:cNvSpPr>
          <p:nvPr/>
        </p:nvSpPr>
        <p:spPr bwMode="auto">
          <a:xfrm>
            <a:off x="1676400" y="47244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56327" name="Oval 7"/>
          <p:cNvSpPr>
            <a:spLocks noChangeAspect="1" noChangeArrowheads="1"/>
          </p:cNvSpPr>
          <p:nvPr/>
        </p:nvSpPr>
        <p:spPr bwMode="auto">
          <a:xfrm>
            <a:off x="1981200" y="22860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8" name="Oval 8"/>
          <p:cNvSpPr>
            <a:spLocks noChangeAspect="1" noChangeArrowheads="1"/>
          </p:cNvSpPr>
          <p:nvPr/>
        </p:nvSpPr>
        <p:spPr bwMode="auto">
          <a:xfrm>
            <a:off x="1219200" y="18288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9" name="Oval 9"/>
          <p:cNvSpPr>
            <a:spLocks noChangeAspect="1" noChangeArrowheads="1"/>
          </p:cNvSpPr>
          <p:nvPr/>
        </p:nvSpPr>
        <p:spPr bwMode="auto">
          <a:xfrm>
            <a:off x="381000" y="4038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sp>
        <p:nvSpPr>
          <p:cNvPr id="56330" name="Oval 10"/>
          <p:cNvSpPr>
            <a:spLocks noChangeAspect="1" noChangeArrowheads="1"/>
          </p:cNvSpPr>
          <p:nvPr/>
        </p:nvSpPr>
        <p:spPr bwMode="auto">
          <a:xfrm>
            <a:off x="3124200" y="2895600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6331" name="AutoShape 11"/>
          <p:cNvCxnSpPr>
            <a:cxnSpLocks noChangeShapeType="1"/>
            <a:stCxn id="56328" idx="4"/>
            <a:endCxn id="56323" idx="7"/>
          </p:cNvCxnSpPr>
          <p:nvPr/>
        </p:nvCxnSpPr>
        <p:spPr bwMode="auto">
          <a:xfrm flipH="1">
            <a:off x="1073150" y="2193925"/>
            <a:ext cx="328613" cy="5270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2" name="AutoShape 12"/>
          <p:cNvCxnSpPr>
            <a:cxnSpLocks noChangeShapeType="1"/>
            <a:stCxn id="56323" idx="5"/>
            <a:endCxn id="56324" idx="1"/>
          </p:cNvCxnSpPr>
          <p:nvPr/>
        </p:nvCxnSpPr>
        <p:spPr bwMode="auto">
          <a:xfrm>
            <a:off x="1073150" y="2978150"/>
            <a:ext cx="276225" cy="276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3" name="AutoShape 13"/>
          <p:cNvCxnSpPr>
            <a:cxnSpLocks noChangeShapeType="1"/>
            <a:stCxn id="56324" idx="3"/>
            <a:endCxn id="56329" idx="7"/>
          </p:cNvCxnSpPr>
          <p:nvPr/>
        </p:nvCxnSpPr>
        <p:spPr bwMode="auto">
          <a:xfrm flipH="1">
            <a:off x="692150" y="3511550"/>
            <a:ext cx="657225" cy="5810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4" name="AutoShape 14"/>
          <p:cNvCxnSpPr>
            <a:cxnSpLocks noChangeShapeType="1"/>
            <a:stCxn id="56329" idx="5"/>
            <a:endCxn id="56326" idx="1"/>
          </p:cNvCxnSpPr>
          <p:nvPr/>
        </p:nvCxnSpPr>
        <p:spPr bwMode="auto">
          <a:xfrm>
            <a:off x="692150" y="4349750"/>
            <a:ext cx="1038225" cy="4286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5" name="AutoShape 15"/>
          <p:cNvCxnSpPr>
            <a:cxnSpLocks noChangeShapeType="1"/>
            <a:stCxn id="56326" idx="7"/>
            <a:endCxn id="56325" idx="4"/>
          </p:cNvCxnSpPr>
          <p:nvPr/>
        </p:nvCxnSpPr>
        <p:spPr bwMode="auto">
          <a:xfrm flipV="1">
            <a:off x="1987550" y="4175125"/>
            <a:ext cx="633413" cy="6032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6" name="AutoShape 16"/>
          <p:cNvCxnSpPr>
            <a:cxnSpLocks noChangeShapeType="1"/>
            <a:stCxn id="56325" idx="1"/>
            <a:endCxn id="56324" idx="5"/>
          </p:cNvCxnSpPr>
          <p:nvPr/>
        </p:nvCxnSpPr>
        <p:spPr bwMode="auto">
          <a:xfrm flipH="1" flipV="1">
            <a:off x="1606550" y="35115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7" name="AutoShape 17"/>
          <p:cNvCxnSpPr>
            <a:cxnSpLocks noChangeShapeType="1"/>
            <a:stCxn id="56324" idx="7"/>
            <a:endCxn id="56327" idx="3"/>
          </p:cNvCxnSpPr>
          <p:nvPr/>
        </p:nvCxnSpPr>
        <p:spPr bwMode="auto">
          <a:xfrm flipV="1">
            <a:off x="1606550" y="25971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8" name="AutoShape 18"/>
          <p:cNvCxnSpPr>
            <a:cxnSpLocks noChangeShapeType="1"/>
            <a:stCxn id="56327" idx="1"/>
            <a:endCxn id="56328" idx="6"/>
          </p:cNvCxnSpPr>
          <p:nvPr/>
        </p:nvCxnSpPr>
        <p:spPr bwMode="auto">
          <a:xfrm flipH="1" flipV="1">
            <a:off x="1584325" y="2011363"/>
            <a:ext cx="450850" cy="32861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39" name="AutoShape 19"/>
          <p:cNvCxnSpPr>
            <a:cxnSpLocks noChangeShapeType="1"/>
            <a:stCxn id="56325" idx="7"/>
            <a:endCxn id="56330" idx="3"/>
          </p:cNvCxnSpPr>
          <p:nvPr/>
        </p:nvCxnSpPr>
        <p:spPr bwMode="auto">
          <a:xfrm flipV="1">
            <a:off x="2749550" y="3206750"/>
            <a:ext cx="428625" cy="6572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6340" name="AutoShape 20"/>
          <p:cNvCxnSpPr>
            <a:cxnSpLocks noChangeShapeType="1"/>
            <a:stCxn id="56330" idx="1"/>
            <a:endCxn id="56327" idx="5"/>
          </p:cNvCxnSpPr>
          <p:nvPr/>
        </p:nvCxnSpPr>
        <p:spPr bwMode="auto">
          <a:xfrm flipH="1" flipV="1">
            <a:off x="2292350" y="2597150"/>
            <a:ext cx="885825" cy="3524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6341" name="Oval 21"/>
          <p:cNvSpPr>
            <a:spLocks noChangeAspect="1" noChangeArrowheads="1"/>
          </p:cNvSpPr>
          <p:nvPr/>
        </p:nvSpPr>
        <p:spPr bwMode="auto">
          <a:xfrm>
            <a:off x="2133600" y="4648200"/>
            <a:ext cx="182563" cy="182563"/>
          </a:xfrm>
          <a:prstGeom prst="ellipse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2" name="Oval 22"/>
          <p:cNvSpPr>
            <a:spLocks noChangeAspect="1" noChangeArrowheads="1"/>
          </p:cNvSpPr>
          <p:nvPr/>
        </p:nvSpPr>
        <p:spPr bwMode="auto">
          <a:xfrm>
            <a:off x="685800" y="4495800"/>
            <a:ext cx="182563" cy="182563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3" name="Oval 23"/>
          <p:cNvSpPr>
            <a:spLocks noChangeAspect="1" noChangeArrowheads="1"/>
          </p:cNvSpPr>
          <p:nvPr/>
        </p:nvSpPr>
        <p:spPr bwMode="auto">
          <a:xfrm>
            <a:off x="914400" y="3429000"/>
            <a:ext cx="182563" cy="182563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4" name="Oval 24"/>
          <p:cNvSpPr>
            <a:spLocks noChangeAspect="1" noChangeArrowheads="1"/>
          </p:cNvSpPr>
          <p:nvPr/>
        </p:nvSpPr>
        <p:spPr bwMode="auto">
          <a:xfrm>
            <a:off x="2971800" y="3657600"/>
            <a:ext cx="182563" cy="182563"/>
          </a:xfrm>
          <a:prstGeom prst="ellipse">
            <a:avLst/>
          </a:prstGeom>
          <a:solidFill>
            <a:srgbClr val="0000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5" name="Oval 25"/>
          <p:cNvSpPr>
            <a:spLocks noChangeAspect="1" noChangeArrowheads="1"/>
          </p:cNvSpPr>
          <p:nvPr/>
        </p:nvSpPr>
        <p:spPr bwMode="auto">
          <a:xfrm>
            <a:off x="1828800" y="3352800"/>
            <a:ext cx="182563" cy="182563"/>
          </a:xfrm>
          <a:prstGeom prst="ellipse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6" name="Oval 26"/>
          <p:cNvSpPr>
            <a:spLocks noChangeAspect="1" noChangeArrowheads="1"/>
          </p:cNvSpPr>
          <p:nvPr/>
        </p:nvSpPr>
        <p:spPr bwMode="auto">
          <a:xfrm>
            <a:off x="3048000" y="2667000"/>
            <a:ext cx="182563" cy="182563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7" name="Oval 27"/>
          <p:cNvSpPr>
            <a:spLocks noChangeAspect="1" noChangeArrowheads="1"/>
          </p:cNvSpPr>
          <p:nvPr/>
        </p:nvSpPr>
        <p:spPr bwMode="auto">
          <a:xfrm>
            <a:off x="1447800" y="2971800"/>
            <a:ext cx="182563" cy="182563"/>
          </a:xfrm>
          <a:prstGeom prst="ellipse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8" name="Oval 28"/>
          <p:cNvSpPr>
            <a:spLocks noChangeAspect="1" noChangeArrowheads="1"/>
          </p:cNvSpPr>
          <p:nvPr/>
        </p:nvSpPr>
        <p:spPr bwMode="auto">
          <a:xfrm>
            <a:off x="990600" y="2438400"/>
            <a:ext cx="182563" cy="182563"/>
          </a:xfrm>
          <a:prstGeom prst="ellipse">
            <a:avLst/>
          </a:prstGeom>
          <a:solidFill>
            <a:srgbClr val="0000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49" name="Oval 29"/>
          <p:cNvSpPr>
            <a:spLocks noChangeAspect="1" noChangeArrowheads="1"/>
          </p:cNvSpPr>
          <p:nvPr/>
        </p:nvSpPr>
        <p:spPr bwMode="auto">
          <a:xfrm>
            <a:off x="1981200" y="2057400"/>
            <a:ext cx="182563" cy="182563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350" name="Oval 30"/>
          <p:cNvSpPr>
            <a:spLocks noChangeAspect="1" noChangeArrowheads="1"/>
          </p:cNvSpPr>
          <p:nvPr/>
        </p:nvSpPr>
        <p:spPr bwMode="auto">
          <a:xfrm>
            <a:off x="990600" y="3048000"/>
            <a:ext cx="182563" cy="182563"/>
          </a:xfrm>
          <a:prstGeom prst="ellipse">
            <a:avLst/>
          </a:prstGeom>
          <a:solidFill>
            <a:srgbClr val="99663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51" name="Text Box 31"/>
          <p:cNvSpPr txBox="1">
            <a:spLocks noChangeArrowheads="1"/>
          </p:cNvSpPr>
          <p:nvPr/>
        </p:nvSpPr>
        <p:spPr bwMode="auto">
          <a:xfrm>
            <a:off x="2498725" y="4764088"/>
            <a:ext cx="153539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Fork(</a:t>
            </a:r>
            <a:r>
              <a:rPr lang="en-US" b="1" dirty="0" err="1">
                <a:solidFill>
                  <a:schemeClr val="folHlink"/>
                </a:solidFill>
              </a:rPr>
              <a:t>u,v</a:t>
            </a:r>
            <a:r>
              <a:rPr lang="en-US" b="1" dirty="0" smtClean="0">
                <a:solidFill>
                  <a:schemeClr val="folHlink"/>
                </a:solidFill>
              </a:rPr>
              <a:t>) or </a:t>
            </a:r>
          </a:p>
          <a:p>
            <a:pPr eaLnBrk="1" hangingPunct="1"/>
            <a:r>
              <a:rPr lang="en-US" b="1" dirty="0" smtClean="0">
                <a:solidFill>
                  <a:schemeClr val="folHlink"/>
                </a:solidFill>
              </a:rPr>
              <a:t>Fork(</a:t>
            </a:r>
            <a:r>
              <a:rPr lang="en-US" b="1" dirty="0" err="1" smtClean="0">
                <a:solidFill>
                  <a:schemeClr val="folHlink"/>
                </a:solidFill>
              </a:rPr>
              <a:t>v,u</a:t>
            </a:r>
            <a:r>
              <a:rPr lang="en-US" b="1" dirty="0" smtClean="0">
                <a:solidFill>
                  <a:schemeClr val="folHlink"/>
                </a:solidFill>
              </a:rPr>
              <a:t>)</a:t>
            </a:r>
            <a:endParaRPr lang="en-US" b="1" dirty="0">
              <a:solidFill>
                <a:schemeClr val="folHlink"/>
              </a:solidFill>
            </a:endParaRPr>
          </a:p>
        </p:txBody>
      </p:sp>
      <p:sp>
        <p:nvSpPr>
          <p:cNvPr id="56352" name="Line 32"/>
          <p:cNvSpPr>
            <a:spLocks noChangeShapeType="1"/>
          </p:cNvSpPr>
          <p:nvPr/>
        </p:nvSpPr>
        <p:spPr bwMode="auto">
          <a:xfrm flipH="1" flipV="1">
            <a:off x="2286000" y="4876800"/>
            <a:ext cx="304800" cy="152400"/>
          </a:xfrm>
          <a:prstGeom prst="line">
            <a:avLst/>
          </a:prstGeom>
          <a:noFill/>
          <a:ln w="9525">
            <a:solidFill>
              <a:schemeClr val="fol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304800" y="5105400"/>
            <a:ext cx="1858963" cy="1200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 smtClean="0">
                <a:solidFill>
                  <a:schemeClr val="accent1"/>
                </a:solidFill>
              </a:rPr>
              <a:t>Fork(</a:t>
            </a:r>
            <a:r>
              <a:rPr lang="en-US" b="1" dirty="0" err="1">
                <a:solidFill>
                  <a:schemeClr val="accent1"/>
                </a:solidFill>
              </a:rPr>
              <a:t>u,w</a:t>
            </a:r>
            <a:r>
              <a:rPr lang="en-US" b="1" dirty="0" smtClean="0">
                <a:solidFill>
                  <a:schemeClr val="accent1"/>
                </a:solidFill>
              </a:rPr>
              <a:t>) or Fork(</a:t>
            </a:r>
            <a:r>
              <a:rPr lang="en-US" b="1" dirty="0" err="1" smtClean="0">
                <a:solidFill>
                  <a:schemeClr val="accent1"/>
                </a:solidFill>
              </a:rPr>
              <a:t>w,u</a:t>
            </a:r>
            <a:r>
              <a:rPr lang="en-US" b="1" dirty="0" smtClean="0">
                <a:solidFill>
                  <a:schemeClr val="accent1"/>
                </a:solidFill>
              </a:rPr>
              <a:t>)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56354" name="Line 34"/>
          <p:cNvSpPr>
            <a:spLocks noChangeShapeType="1"/>
          </p:cNvSpPr>
          <p:nvPr/>
        </p:nvSpPr>
        <p:spPr bwMode="auto">
          <a:xfrm flipH="1" flipV="1">
            <a:off x="762000" y="4648200"/>
            <a:ext cx="76200" cy="5334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55" name="Rectangle 36"/>
          <p:cNvSpPr>
            <a:spLocks noGrp="1" noChangeArrowheads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There is exactly one </a:t>
            </a:r>
            <a:r>
              <a:rPr lang="en-US" sz="2400" dirty="0" smtClean="0">
                <a:latin typeface="Arial" charset="0"/>
              </a:rPr>
              <a:t>fork </a:t>
            </a:r>
            <a:r>
              <a:rPr lang="en-US" sz="2400" dirty="0">
                <a:latin typeface="Arial" charset="0"/>
              </a:rPr>
              <a:t>on each edge.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Forks on different edges have different colors: Color (</a:t>
            </a:r>
            <a:r>
              <a:rPr lang="en-US" sz="2400" dirty="0" err="1">
                <a:latin typeface="Arial" charset="0"/>
              </a:rPr>
              <a:t>u,v</a:t>
            </a:r>
            <a:r>
              <a:rPr lang="en-US" sz="2400" dirty="0">
                <a:latin typeface="Arial" charset="0"/>
              </a:rPr>
              <a:t>) is different from color (</a:t>
            </a:r>
            <a:r>
              <a:rPr lang="en-US" sz="2400" dirty="0" err="1">
                <a:latin typeface="Arial" charset="0"/>
              </a:rPr>
              <a:t>u,w</a:t>
            </a:r>
            <a:r>
              <a:rPr lang="en-US" sz="2400" dirty="0">
                <a:latin typeface="Arial" charset="0"/>
              </a:rPr>
              <a:t>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latin typeface="Arial" charset="0"/>
              </a:rPr>
              <a:t>A fork on an edge (u, v) is at u or at v or in the channel from u to v or in the channel from v to u</a:t>
            </a:r>
            <a:r>
              <a:rPr lang="en-US" sz="2400" dirty="0" smtClean="0">
                <a:latin typeface="Arial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Philosopher eats only if it holds all its forks.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latin typeface="Arial" charset="0"/>
              </a:rPr>
              <a:t>Safety property satisfied</a:t>
            </a:r>
            <a:endParaRPr lang="en-US" sz="24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7048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440765" y="328705"/>
            <a:ext cx="8246035" cy="1672200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Conflict resolution </a:t>
            </a:r>
            <a:r>
              <a:rPr lang="en-US" sz="2400" dirty="0" smtClean="0">
                <a:latin typeface="Arial" charset="0"/>
              </a:rPr>
              <a:t>What to do when u and v want fork(</a:t>
            </a:r>
            <a:r>
              <a:rPr lang="en-US" sz="2400" dirty="0" err="1" smtClean="0">
                <a:latin typeface="Arial" charset="0"/>
              </a:rPr>
              <a:t>u,v</a:t>
            </a:r>
            <a:r>
              <a:rPr lang="en-US" sz="2400" dirty="0" smtClean="0">
                <a:latin typeface="Arial" charset="0"/>
              </a:rPr>
              <a:t>) at the same time?</a:t>
            </a:r>
            <a:br>
              <a:rPr lang="en-US" sz="2400" dirty="0" smtClean="0">
                <a:latin typeface="Arial" charset="0"/>
              </a:rPr>
            </a:br>
            <a:r>
              <a:rPr lang="en-US" sz="2400" b="1" dirty="0" smtClean="0">
                <a:solidFill>
                  <a:srgbClr val="FF0000"/>
                </a:solidFill>
                <a:latin typeface="Arial" charset="0"/>
              </a:rPr>
              <a:t>Priority</a:t>
            </a:r>
            <a:r>
              <a:rPr lang="en-US" sz="2400" dirty="0" smtClean="0">
                <a:latin typeface="Arial" charset="0"/>
              </a:rPr>
              <a:t>: Give the fork to the agent with higher priority.</a:t>
            </a:r>
            <a:endParaRPr lang="en-US" sz="2400" dirty="0">
              <a:latin typeface="Arial" charset="0"/>
            </a:endParaRP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0765" y="2195140"/>
            <a:ext cx="8077200" cy="1671918"/>
          </a:xfrm>
        </p:spPr>
        <p:txBody>
          <a:bodyPr>
            <a:noAutofit/>
          </a:bodyPr>
          <a:lstStyle/>
          <a:p>
            <a:pPr eaLnBrk="1" hangingPunct="1"/>
            <a:r>
              <a:rPr lang="en-US" sz="2400" dirty="0">
                <a:latin typeface="Arial" charset="0"/>
              </a:rPr>
              <a:t>The vertices of a priority graph represent agents. </a:t>
            </a:r>
          </a:p>
          <a:p>
            <a:pPr eaLnBrk="1" hangingPunct="1"/>
            <a:r>
              <a:rPr lang="en-US" sz="2400" dirty="0">
                <a:latin typeface="Arial" charset="0"/>
              </a:rPr>
              <a:t>The directed edges represent priority. There is an edge (u, v) exactly when agent u has priority over agent v</a:t>
            </a:r>
            <a:r>
              <a:rPr lang="en-US" sz="2400" dirty="0" smtClean="0">
                <a:latin typeface="Arial" charset="0"/>
              </a:rPr>
              <a:t>.</a:t>
            </a:r>
            <a:endParaRPr lang="en-US" sz="2400" dirty="0">
              <a:latin typeface="Arial" charset="0"/>
            </a:endParaRPr>
          </a:p>
          <a:p>
            <a:pPr eaLnBrk="1" hangingPunct="1"/>
            <a:r>
              <a:rPr lang="en-US" sz="2400" dirty="0">
                <a:latin typeface="Arial" charset="0"/>
              </a:rPr>
              <a:t>Maintain the invariant </a:t>
            </a:r>
            <a:r>
              <a:rPr lang="en-US" sz="2400" dirty="0" smtClean="0">
                <a:latin typeface="Arial" charset="0"/>
              </a:rPr>
              <a:t>that </a:t>
            </a:r>
            <a:r>
              <a:rPr lang="en-US" sz="2400" dirty="0">
                <a:latin typeface="Arial" charset="0"/>
              </a:rPr>
              <a:t>the priority graph is acyclic</a:t>
            </a:r>
            <a:r>
              <a:rPr lang="en-US" sz="2400" dirty="0" smtClean="0">
                <a:latin typeface="Arial" charset="0"/>
              </a:rPr>
              <a:t>. Why?</a:t>
            </a:r>
            <a:endParaRPr lang="en-US" sz="2400" dirty="0">
              <a:latin typeface="Arial" charset="0"/>
            </a:endParaRPr>
          </a:p>
        </p:txBody>
      </p:sp>
      <p:grpSp>
        <p:nvGrpSpPr>
          <p:cNvPr id="47109" name="Group 10"/>
          <p:cNvGrpSpPr>
            <a:grpSpLocks/>
          </p:cNvGrpSpPr>
          <p:nvPr/>
        </p:nvGrpSpPr>
        <p:grpSpPr bwMode="auto">
          <a:xfrm>
            <a:off x="731838" y="4950013"/>
            <a:ext cx="2278062" cy="1363662"/>
            <a:chOff x="461" y="2621"/>
            <a:chExt cx="1435" cy="859"/>
          </a:xfrm>
        </p:grpSpPr>
        <p:sp>
          <p:nvSpPr>
            <p:cNvPr id="47120" name="Oval 4"/>
            <p:cNvSpPr>
              <a:spLocks noChangeAspect="1" noChangeArrowheads="1"/>
            </p:cNvSpPr>
            <p:nvPr/>
          </p:nvSpPr>
          <p:spPr bwMode="auto">
            <a:xfrm>
              <a:off x="1037" y="2621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u</a:t>
              </a:r>
            </a:p>
          </p:txBody>
        </p:sp>
        <p:sp>
          <p:nvSpPr>
            <p:cNvPr id="47121" name="Oval 5"/>
            <p:cNvSpPr>
              <a:spLocks noChangeAspect="1" noChangeArrowheads="1"/>
            </p:cNvSpPr>
            <p:nvPr/>
          </p:nvSpPr>
          <p:spPr bwMode="auto">
            <a:xfrm>
              <a:off x="461" y="3197"/>
              <a:ext cx="230" cy="23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v</a:t>
              </a:r>
            </a:p>
          </p:txBody>
        </p:sp>
        <p:sp>
          <p:nvSpPr>
            <p:cNvPr id="47122" name="Oval 6"/>
            <p:cNvSpPr>
              <a:spLocks noChangeAspect="1" noChangeArrowheads="1"/>
            </p:cNvSpPr>
            <p:nvPr/>
          </p:nvSpPr>
          <p:spPr bwMode="auto">
            <a:xfrm>
              <a:off x="1560" y="3144"/>
              <a:ext cx="336" cy="33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lang="en-US"/>
                <a:t>w</a:t>
              </a:r>
            </a:p>
          </p:txBody>
        </p:sp>
        <p:cxnSp>
          <p:nvCxnSpPr>
            <p:cNvPr id="47123" name="AutoShape 7"/>
            <p:cNvCxnSpPr>
              <a:cxnSpLocks noChangeShapeType="1"/>
              <a:stCxn id="47120" idx="3"/>
              <a:endCxn id="47121" idx="7"/>
            </p:cNvCxnSpPr>
            <p:nvPr/>
          </p:nvCxnSpPr>
          <p:spPr bwMode="auto">
            <a:xfrm flipH="1">
              <a:off x="657" y="2817"/>
              <a:ext cx="414" cy="41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4" name="AutoShape 8"/>
            <p:cNvCxnSpPr>
              <a:cxnSpLocks noChangeShapeType="1"/>
              <a:stCxn id="47120" idx="5"/>
              <a:endCxn id="47122" idx="1"/>
            </p:cNvCxnSpPr>
            <p:nvPr/>
          </p:nvCxnSpPr>
          <p:spPr bwMode="auto">
            <a:xfrm>
              <a:off x="1233" y="2817"/>
              <a:ext cx="376" cy="37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125" name="AutoShape 9"/>
            <p:cNvCxnSpPr>
              <a:cxnSpLocks noChangeShapeType="1"/>
              <a:stCxn id="47121" idx="6"/>
              <a:endCxn id="47122" idx="2"/>
            </p:cNvCxnSpPr>
            <p:nvPr/>
          </p:nvCxnSpPr>
          <p:spPr bwMode="auto">
            <a:xfrm>
              <a:off x="691" y="3312"/>
              <a:ext cx="869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10" name="Oval 12"/>
          <p:cNvSpPr>
            <a:spLocks noChangeAspect="1" noChangeArrowheads="1"/>
          </p:cNvSpPr>
          <p:nvPr/>
        </p:nvSpPr>
        <p:spPr bwMode="auto">
          <a:xfrm>
            <a:off x="6172200" y="49039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u</a:t>
            </a:r>
          </a:p>
        </p:txBody>
      </p:sp>
      <p:sp>
        <p:nvSpPr>
          <p:cNvPr id="47111" name="Oval 13"/>
          <p:cNvSpPr>
            <a:spLocks noChangeAspect="1" noChangeArrowheads="1"/>
          </p:cNvSpPr>
          <p:nvPr/>
        </p:nvSpPr>
        <p:spPr bwMode="auto">
          <a:xfrm>
            <a:off x="5257800" y="5818375"/>
            <a:ext cx="365125" cy="3651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47112" name="Oval 14"/>
          <p:cNvSpPr>
            <a:spLocks noChangeAspect="1" noChangeArrowheads="1"/>
          </p:cNvSpPr>
          <p:nvPr/>
        </p:nvSpPr>
        <p:spPr bwMode="auto">
          <a:xfrm>
            <a:off x="7002463" y="5734238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/>
              <a:t>w</a:t>
            </a:r>
          </a:p>
        </p:txBody>
      </p:sp>
      <p:cxnSp>
        <p:nvCxnSpPr>
          <p:cNvPr id="47113" name="AutoShape 15"/>
          <p:cNvCxnSpPr>
            <a:cxnSpLocks noChangeShapeType="1"/>
            <a:stCxn id="47110" idx="3"/>
            <a:endCxn id="47111" idx="7"/>
          </p:cNvCxnSpPr>
          <p:nvPr/>
        </p:nvCxnSpPr>
        <p:spPr bwMode="auto">
          <a:xfrm flipH="1">
            <a:off x="5568950" y="5215125"/>
            <a:ext cx="657225" cy="657225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4" name="AutoShape 16"/>
          <p:cNvCxnSpPr>
            <a:cxnSpLocks noChangeShapeType="1"/>
            <a:stCxn id="47110" idx="5"/>
            <a:endCxn id="47112" idx="1"/>
          </p:cNvCxnSpPr>
          <p:nvPr/>
        </p:nvCxnSpPr>
        <p:spPr bwMode="auto">
          <a:xfrm>
            <a:off x="6483350" y="5215125"/>
            <a:ext cx="596900" cy="5969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AutoShape 17"/>
          <p:cNvCxnSpPr>
            <a:cxnSpLocks noChangeShapeType="1"/>
            <a:stCxn id="47111" idx="6"/>
            <a:endCxn id="47112" idx="2"/>
          </p:cNvCxnSpPr>
          <p:nvPr/>
        </p:nvCxnSpPr>
        <p:spPr bwMode="auto">
          <a:xfrm>
            <a:off x="5622925" y="6000938"/>
            <a:ext cx="1379538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116" name="Line 18"/>
          <p:cNvSpPr>
            <a:spLocks noChangeShapeType="1"/>
          </p:cNvSpPr>
          <p:nvPr/>
        </p:nvSpPr>
        <p:spPr bwMode="auto">
          <a:xfrm>
            <a:off x="2743200" y="5361175"/>
            <a:ext cx="228600" cy="152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Line 19"/>
          <p:cNvSpPr>
            <a:spLocks noChangeShapeType="1"/>
          </p:cNvSpPr>
          <p:nvPr/>
        </p:nvSpPr>
        <p:spPr bwMode="auto">
          <a:xfrm flipV="1">
            <a:off x="2971800" y="4599175"/>
            <a:ext cx="381000" cy="9144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8" name="Line 20"/>
          <p:cNvSpPr>
            <a:spLocks noChangeShapeType="1"/>
          </p:cNvSpPr>
          <p:nvPr/>
        </p:nvSpPr>
        <p:spPr bwMode="auto">
          <a:xfrm>
            <a:off x="7162800" y="4980175"/>
            <a:ext cx="609600" cy="4572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9" name="Line 21"/>
          <p:cNvSpPr>
            <a:spLocks noChangeShapeType="1"/>
          </p:cNvSpPr>
          <p:nvPr/>
        </p:nvSpPr>
        <p:spPr bwMode="auto">
          <a:xfrm flipV="1">
            <a:off x="7162800" y="4903975"/>
            <a:ext cx="60960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55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2868</TotalTime>
  <Words>1720</Words>
  <Application>Microsoft Macintosh PowerPoint</Application>
  <PresentationFormat>On-screen Show (4:3)</PresentationFormat>
  <Paragraphs>267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Client Life Cycle: Same as for any mutex</vt:lpstr>
      <vt:lpstr>Client Life Cycle: Same as for any mutex CS sense of humor</vt:lpstr>
      <vt:lpstr>Given: Undirected graph. Each node consists of an OS process and a client process</vt:lpstr>
      <vt:lpstr>Given: Undirected graph. Each node consists of an OS process and a client process</vt:lpstr>
      <vt:lpstr>Focus on OS: Client code is straightforward Safety property: Always neighbors aren’t eating</vt:lpstr>
      <vt:lpstr> Client to OS messages: Tokens: example of an invariant structure request token:  resource token: </vt:lpstr>
      <vt:lpstr>Another example of tokens Forks guarantee safety: neighbors aren’t eating</vt:lpstr>
      <vt:lpstr>Conflict resolution What to do when u and v want fork(u,v) at the same time? Priority: Give the fork to the agent with higher priority.</vt:lpstr>
      <vt:lpstr>Conflict resolution What to do when u and v want fork(u,v) at the same time? Priority: Give the fork to the agent with higher priority.</vt:lpstr>
      <vt:lpstr>How should priorities change when a process eats?</vt:lpstr>
      <vt:lpstr>How should priorities change when a process eats?</vt:lpstr>
      <vt:lpstr>How can we represent priorities in terms of forks? All forks held by an eating agent are dirty. An agent holding a dirty fork has lower priority.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Can a philosopher remain hungry for ever?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California Institute of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Caltech, CMS. CS/IDS 142: Lecture 6.1 Distributed Dining Philosophers Mani Chandy 4 November 2019</dc:title>
  <dc:creator>Mani  Kanianthra Mani Chandy</dc:creator>
  <cp:lastModifiedBy>Mani  Kanianthra Mani Chandy</cp:lastModifiedBy>
  <cp:revision>41</cp:revision>
  <dcterms:created xsi:type="dcterms:W3CDTF">2019-10-30T23:31:52Z</dcterms:created>
  <dcterms:modified xsi:type="dcterms:W3CDTF">2021-08-03T21:33:34Z</dcterms:modified>
</cp:coreProperties>
</file>