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5" r:id="rId10"/>
    <p:sldId id="277" r:id="rId11"/>
    <p:sldId id="278" r:id="rId12"/>
    <p:sldId id="279" r:id="rId13"/>
    <p:sldId id="280" r:id="rId14"/>
    <p:sldId id="264" r:id="rId15"/>
    <p:sldId id="265" r:id="rId16"/>
    <p:sldId id="256" r:id="rId17"/>
    <p:sldId id="257" r:id="rId18"/>
    <p:sldId id="258" r:id="rId19"/>
    <p:sldId id="274" r:id="rId20"/>
    <p:sldId id="259" r:id="rId21"/>
    <p:sldId id="260" r:id="rId22"/>
    <p:sldId id="261" r:id="rId23"/>
    <p:sldId id="262" r:id="rId24"/>
    <p:sldId id="26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50" d="100"/>
          <a:sy n="50" d="100"/>
        </p:scale>
        <p:origin x="-1648" y="-104"/>
      </p:cViewPr>
      <p:guideLst>
        <p:guide orient="horz" pos="4223"/>
        <p:guide pos="19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35D01-9C37-4141-8346-2F9BE104766D}" type="datetimeFigureOut">
              <a:rPr lang="en-US" smtClean="0"/>
              <a:t>9/6/21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6C793-E936-2B4C-8740-F23008E33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8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6C793-E936-2B4C-8740-F23008E339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1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6C793-E936-2B4C-8740-F23008E339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51B7-2718-4943-96E0-49EC6C1D3222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6A06-D6FB-4F41-B5BB-708EE6C1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8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51B7-2718-4943-96E0-49EC6C1D3222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6A06-D6FB-4F41-B5BB-708EE6C1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6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51B7-2718-4943-96E0-49EC6C1D3222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6A06-D6FB-4F41-B5BB-708EE6C1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6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51B7-2718-4943-96E0-49EC6C1D3222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6A06-D6FB-4F41-B5BB-708EE6C1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6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51B7-2718-4943-96E0-49EC6C1D3222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6A06-D6FB-4F41-B5BB-708EE6C1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51B7-2718-4943-96E0-49EC6C1D3222}" type="datetimeFigureOut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6A06-D6FB-4F41-B5BB-708EE6C1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51B7-2718-4943-96E0-49EC6C1D3222}" type="datetimeFigureOut">
              <a:rPr lang="en-US" smtClean="0"/>
              <a:t>9/6/21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6A06-D6FB-4F41-B5BB-708EE6C1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8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51B7-2718-4943-96E0-49EC6C1D3222}" type="datetimeFigureOut">
              <a:rPr lang="en-US" smtClean="0"/>
              <a:t>9/6/21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6A06-D6FB-4F41-B5BB-708EE6C1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1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51B7-2718-4943-96E0-49EC6C1D3222}" type="datetimeFigureOut">
              <a:rPr lang="en-US" smtClean="0"/>
              <a:t>9/6/21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6A06-D6FB-4F41-B5BB-708EE6C1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8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51B7-2718-4943-96E0-49EC6C1D3222}" type="datetimeFigureOut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6A06-D6FB-4F41-B5BB-708EE6C1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2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51B7-2718-4943-96E0-49EC6C1D3222}" type="datetimeFigureOut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6A06-D6FB-4F41-B5BB-708EE6C1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951B7-2718-4943-96E0-49EC6C1D3222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46A06-D6FB-4F41-B5BB-708EE6C1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6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Universal set:  set of all possible states of a system.</a:t>
            </a:r>
          </a:p>
          <a:p>
            <a:endParaRPr lang="en-US" sz="4400" dirty="0" smtClean="0"/>
          </a:p>
          <a:p>
            <a:r>
              <a:rPr lang="en-US" sz="4400" dirty="0" smtClean="0"/>
              <a:t>Predicate on states is a function from states to the Booleans.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4116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bracket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Predicate P is a function: 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         states -&gt; Booleans</a:t>
            </a:r>
          </a:p>
          <a:p>
            <a:r>
              <a:rPr lang="en-US" sz="4000" dirty="0" smtClean="0"/>
              <a:t>[P] is a Boolean. </a:t>
            </a:r>
          </a:p>
          <a:p>
            <a:pPr marL="0" indent="0">
              <a:buNone/>
            </a:pPr>
            <a:r>
              <a:rPr lang="en-US" sz="4000" dirty="0" smtClean="0"/>
              <a:t>It holds exactly when P holds for every element of the universal set.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2216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6400" y="608013"/>
            <a:ext cx="2362200" cy="228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20800" y="608013"/>
            <a:ext cx="381000" cy="99377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71600" y="1900239"/>
            <a:ext cx="381000" cy="99377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27753" y="1438574"/>
            <a:ext cx="4369743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(x = 0) = (y = 0)</a:t>
            </a:r>
            <a:endParaRPr lang="en-US" sz="5400" b="1" dirty="0"/>
          </a:p>
        </p:txBody>
      </p:sp>
      <p:cxnSp>
        <p:nvCxnSpPr>
          <p:cNvPr id="4" name="Straight Arrow Connector 3"/>
          <p:cNvCxnSpPr>
            <a:stCxn id="26" idx="1"/>
            <a:endCxn id="17" idx="3"/>
          </p:cNvCxnSpPr>
          <p:nvPr/>
        </p:nvCxnSpPr>
        <p:spPr>
          <a:xfrm flipH="1" flipV="1">
            <a:off x="2768600" y="1751013"/>
            <a:ext cx="1559153" cy="14922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2696" y="3596086"/>
            <a:ext cx="7346670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[(x =0) =  (y = 0)]   is False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6400" y="1601787"/>
            <a:ext cx="965200" cy="29845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01800" y="1604961"/>
            <a:ext cx="1066800" cy="29845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25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595421" y="352032"/>
            <a:ext cx="2013292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x &gt; = 0</a:t>
            </a:r>
            <a:endParaRPr lang="en-US" sz="5400" b="1" dirty="0"/>
          </a:p>
        </p:txBody>
      </p:sp>
      <p:sp>
        <p:nvSpPr>
          <p:cNvPr id="21" name="Rectangle 20"/>
          <p:cNvSpPr/>
          <p:nvPr/>
        </p:nvSpPr>
        <p:spPr>
          <a:xfrm>
            <a:off x="406400" y="4371579"/>
            <a:ext cx="2362200" cy="228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298642" y="3448249"/>
            <a:ext cx="5845358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(x &gt;=0)  =  not(x &lt; 0)</a:t>
            </a:r>
            <a:endParaRPr lang="en-US" sz="54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381000" y="382094"/>
            <a:ext cx="2374900" cy="2286000"/>
            <a:chOff x="393700" y="1093491"/>
            <a:chExt cx="2374900" cy="2286000"/>
          </a:xfrm>
        </p:grpSpPr>
        <p:sp>
          <p:nvSpPr>
            <p:cNvPr id="17" name="Rectangle 16"/>
            <p:cNvSpPr/>
            <p:nvPr/>
          </p:nvSpPr>
          <p:spPr>
            <a:xfrm>
              <a:off x="393700" y="1093491"/>
              <a:ext cx="2362200" cy="2286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574800" y="1093491"/>
              <a:ext cx="1193800" cy="228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86021" y="1744764"/>
            <a:ext cx="2927266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 dirty="0"/>
              <a:t>n</a:t>
            </a:r>
            <a:r>
              <a:rPr lang="en-US" sz="5400" b="1" dirty="0" smtClean="0"/>
              <a:t>ot(x &lt; 0)</a:t>
            </a:r>
            <a:endParaRPr lang="en-US" sz="5400" b="1" dirty="0"/>
          </a:p>
        </p:txBody>
      </p:sp>
      <p:cxnSp>
        <p:nvCxnSpPr>
          <p:cNvPr id="10" name="Straight Arrow Connector 9"/>
          <p:cNvCxnSpPr>
            <a:stCxn id="26" idx="1"/>
            <a:endCxn id="17" idx="3"/>
          </p:cNvCxnSpPr>
          <p:nvPr/>
        </p:nvCxnSpPr>
        <p:spPr>
          <a:xfrm flipH="1">
            <a:off x="2743200" y="813697"/>
            <a:ext cx="852221" cy="71139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6" idx="1"/>
            <a:endCxn id="2" idx="3"/>
          </p:cNvCxnSpPr>
          <p:nvPr/>
        </p:nvCxnSpPr>
        <p:spPr>
          <a:xfrm flipH="1" flipV="1">
            <a:off x="2755900" y="1525094"/>
            <a:ext cx="1830121" cy="6813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  <a:endCxn id="21" idx="3"/>
          </p:cNvCxnSpPr>
          <p:nvPr/>
        </p:nvCxnSpPr>
        <p:spPr>
          <a:xfrm flipH="1">
            <a:off x="2768600" y="4371579"/>
            <a:ext cx="3452721" cy="1143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33421" y="5734249"/>
            <a:ext cx="6295075" cy="923330"/>
          </a:xfrm>
          <a:prstGeom prst="rect">
            <a:avLst/>
          </a:prstGeom>
          <a:solidFill>
            <a:srgbClr val="FFFF00"/>
          </a:solidFill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[(x &gt;=0)  =  not(x &lt; 0)]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28944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595421" y="352032"/>
            <a:ext cx="1674657" cy="76944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x &gt;=  0</a:t>
            </a:r>
            <a:endParaRPr lang="en-US" sz="4400" b="1" dirty="0"/>
          </a:p>
        </p:txBody>
      </p:sp>
      <p:sp>
        <p:nvSpPr>
          <p:cNvPr id="21" name="Rectangle 20"/>
          <p:cNvSpPr/>
          <p:nvPr/>
        </p:nvSpPr>
        <p:spPr>
          <a:xfrm>
            <a:off x="406400" y="2986584"/>
            <a:ext cx="23622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833421" y="2986584"/>
            <a:ext cx="5072598" cy="76944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(x &gt;= 0)  AND (y &gt;= 0)</a:t>
            </a:r>
            <a:endParaRPr lang="en-US" sz="44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381000" y="382094"/>
            <a:ext cx="2374900" cy="2286000"/>
            <a:chOff x="393700" y="1093491"/>
            <a:chExt cx="2374900" cy="2286000"/>
          </a:xfrm>
        </p:grpSpPr>
        <p:sp>
          <p:nvSpPr>
            <p:cNvPr id="17" name="Rectangle 16"/>
            <p:cNvSpPr/>
            <p:nvPr/>
          </p:nvSpPr>
          <p:spPr>
            <a:xfrm>
              <a:off x="393700" y="1093491"/>
              <a:ext cx="2362200" cy="2286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574800" y="1093491"/>
              <a:ext cx="1193800" cy="228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/>
                <a:t>A</a:t>
              </a:r>
              <a:endParaRPr lang="en-US" sz="6000" dirty="0"/>
            </a:p>
          </p:txBody>
        </p:sp>
      </p:grpSp>
      <p:cxnSp>
        <p:nvCxnSpPr>
          <p:cNvPr id="10" name="Straight Arrow Connector 9"/>
          <p:cNvCxnSpPr>
            <a:stCxn id="26" idx="1"/>
            <a:endCxn id="17" idx="3"/>
          </p:cNvCxnSpPr>
          <p:nvPr/>
        </p:nvCxnSpPr>
        <p:spPr>
          <a:xfrm flipH="1">
            <a:off x="2743200" y="736753"/>
            <a:ext cx="852221" cy="7883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  <a:endCxn id="21" idx="3"/>
          </p:cNvCxnSpPr>
          <p:nvPr/>
        </p:nvCxnSpPr>
        <p:spPr>
          <a:xfrm flipH="1">
            <a:off x="2768600" y="3756025"/>
            <a:ext cx="2601120" cy="37355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09688" y="4300786"/>
            <a:ext cx="5255816" cy="2123658"/>
          </a:xfrm>
          <a:prstGeom prst="rect">
            <a:avLst/>
          </a:prstGeom>
          <a:solidFill>
            <a:srgbClr val="FFFF00"/>
          </a:solidFill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/>
              <a:t>[</a:t>
            </a:r>
            <a:r>
              <a:rPr lang="en-US" sz="4400" b="1" dirty="0"/>
              <a:t>(x </a:t>
            </a:r>
            <a:r>
              <a:rPr lang="en-US" sz="4400" b="1" dirty="0" smtClean="0"/>
              <a:t>&gt;= </a:t>
            </a:r>
            <a:r>
              <a:rPr lang="en-US" sz="4400" b="1" dirty="0"/>
              <a:t>0)  AND (y </a:t>
            </a:r>
            <a:r>
              <a:rPr lang="en-US" sz="4400" b="1" dirty="0" smtClean="0"/>
              <a:t>&gt;= 0) </a:t>
            </a:r>
          </a:p>
          <a:p>
            <a:pPr algn="ctr"/>
            <a:r>
              <a:rPr lang="en-US" sz="4400" b="1" dirty="0" smtClean="0"/>
              <a:t>IMPLIES</a:t>
            </a:r>
          </a:p>
          <a:p>
            <a:pPr algn="ctr"/>
            <a:r>
              <a:rPr lang="en-US" sz="4400" b="1" dirty="0" smtClean="0"/>
              <a:t>(</a:t>
            </a:r>
            <a:r>
              <a:rPr lang="en-US" sz="4400" b="1" dirty="0"/>
              <a:t>x </a:t>
            </a:r>
            <a:r>
              <a:rPr lang="en-US" sz="4400" b="1" dirty="0" smtClean="0"/>
              <a:t>&gt;= </a:t>
            </a:r>
            <a:r>
              <a:rPr lang="en-US" sz="4400" b="1" dirty="0"/>
              <a:t>0</a:t>
            </a:r>
            <a:r>
              <a:rPr lang="en-US" sz="4400" b="1" dirty="0" smtClean="0"/>
              <a:t>)]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1562100" y="2986584"/>
            <a:ext cx="11811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B</a:t>
            </a:r>
            <a:endParaRPr lang="en-US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3595421" y="1532128"/>
            <a:ext cx="4147289" cy="76944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B is a subset of A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7563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Predicates on states are used everywhere in programming and systems.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00919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is a predicate?</a:t>
            </a:r>
          </a:p>
          <a:p>
            <a:r>
              <a:rPr lang="en-US" sz="4400" dirty="0" smtClean="0"/>
              <a:t>O</a:t>
            </a:r>
            <a:r>
              <a:rPr lang="en-US" sz="4400" dirty="0" smtClean="0"/>
              <a:t>perations </a:t>
            </a:r>
            <a:r>
              <a:rPr lang="en-US" sz="4400" dirty="0" smtClean="0"/>
              <a:t>on predicates: </a:t>
            </a:r>
            <a:r>
              <a:rPr lang="en-US" sz="4400" dirty="0" smtClean="0"/>
              <a:t>AND, OR, NOT,…</a:t>
            </a:r>
          </a:p>
          <a:p>
            <a:r>
              <a:rPr lang="en-US" sz="4400" dirty="0" smtClean="0"/>
              <a:t>Sets and predicates: Extensions</a:t>
            </a:r>
          </a:p>
          <a:p>
            <a:r>
              <a:rPr lang="en-US" sz="4400" dirty="0"/>
              <a:t>S</a:t>
            </a:r>
            <a:r>
              <a:rPr lang="en-US" sz="4400" dirty="0" smtClean="0"/>
              <a:t>quare </a:t>
            </a:r>
            <a:r>
              <a:rPr lang="en-US" sz="4400" dirty="0" smtClean="0"/>
              <a:t>bracket notation: [P]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0667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859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Predicates: Introduction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33231"/>
            <a:ext cx="8229600" cy="2542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Let V be a set of elements. A </a:t>
            </a:r>
            <a:r>
              <a:rPr lang="en-US" sz="2800" i="1" dirty="0" smtClean="0"/>
              <a:t>predicate</a:t>
            </a:r>
            <a:r>
              <a:rPr lang="en-US" sz="2800" dirty="0" smtClean="0"/>
              <a:t> on V is a function from a subset of V to the set of Boolean constants {True, False}.</a:t>
            </a:r>
          </a:p>
          <a:p>
            <a:pPr marL="0" indent="0">
              <a:buNone/>
            </a:pPr>
            <a:r>
              <a:rPr lang="en-US" sz="2800" dirty="0" smtClean="0"/>
              <a:t>V is called the </a:t>
            </a:r>
            <a:r>
              <a:rPr lang="en-US" sz="2800" b="1" i="1" dirty="0" smtClean="0"/>
              <a:t>universal</a:t>
            </a:r>
            <a:r>
              <a:rPr lang="en-US" sz="2800" dirty="0" smtClean="0"/>
              <a:t> set.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Example</a:t>
            </a:r>
            <a:r>
              <a:rPr lang="en-US" sz="2800" dirty="0" smtClean="0"/>
              <a:t>: Set of three students listed below</a:t>
            </a:r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477392"/>
              </p:ext>
            </p:extLst>
          </p:nvPr>
        </p:nvGraphicFramePr>
        <p:xfrm>
          <a:off x="1289538" y="3676065"/>
          <a:ext cx="6096000" cy="272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Age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Major</a:t>
                      </a:r>
                      <a:endParaRPr lang="en-US" sz="2800" dirty="0"/>
                    </a:p>
                  </a:txBody>
                  <a:tcPr/>
                </a:tc>
              </a:tr>
              <a:tr h="73513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Maya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</a:t>
                      </a:r>
                      <a:endParaRPr lang="en-US" sz="2800" dirty="0"/>
                    </a:p>
                  </a:txBody>
                  <a:tcPr/>
                </a:tc>
              </a:tr>
              <a:tr h="73513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Liu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Physics</a:t>
                      </a:r>
                      <a:endParaRPr lang="en-US" sz="2800" dirty="0"/>
                    </a:p>
                  </a:txBody>
                  <a:tcPr/>
                </a:tc>
              </a:tr>
              <a:tr h="73513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Eve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94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32154"/>
            <a:ext cx="8229600" cy="3096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Age &gt; 19 is a predicate.</a:t>
            </a:r>
          </a:p>
          <a:p>
            <a:pPr marL="0" indent="0">
              <a:buNone/>
            </a:pPr>
            <a:r>
              <a:rPr lang="en-US" sz="2800" dirty="0" smtClean="0"/>
              <a:t>(Age &gt; 19).(Maya, 19, CS) = False</a:t>
            </a:r>
          </a:p>
          <a:p>
            <a:pPr marL="0" indent="0">
              <a:buNone/>
            </a:pPr>
            <a:r>
              <a:rPr lang="en-US" sz="2800" dirty="0" smtClean="0"/>
              <a:t>(Age &gt; 19).(Liu, 20, Physics) = True</a:t>
            </a:r>
          </a:p>
          <a:p>
            <a:pPr marL="0" indent="0">
              <a:buNone/>
            </a:pPr>
            <a:r>
              <a:rPr lang="en-US" sz="2800" dirty="0" smtClean="0"/>
              <a:t>(Age &gt; 19).(Eve, 21, CS) = True</a:t>
            </a:r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268233"/>
              </p:ext>
            </p:extLst>
          </p:nvPr>
        </p:nvGraphicFramePr>
        <p:xfrm>
          <a:off x="1289538" y="3676065"/>
          <a:ext cx="6096000" cy="272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Age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Major</a:t>
                      </a:r>
                      <a:endParaRPr lang="en-US" sz="2800" dirty="0"/>
                    </a:p>
                  </a:txBody>
                  <a:tcPr/>
                </a:tc>
              </a:tr>
              <a:tr h="73513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Maya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</a:t>
                      </a:r>
                      <a:endParaRPr lang="en-US" sz="2800" dirty="0"/>
                    </a:p>
                  </a:txBody>
                  <a:tcPr/>
                </a:tc>
              </a:tr>
              <a:tr h="73513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Liu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Physics</a:t>
                      </a:r>
                      <a:endParaRPr lang="en-US" sz="2800" dirty="0"/>
                    </a:p>
                  </a:txBody>
                  <a:tcPr/>
                </a:tc>
              </a:tr>
              <a:tr h="73513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Eve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41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32154"/>
            <a:ext cx="8229600" cy="5666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Age &gt; 19 is a predicate.</a:t>
            </a:r>
          </a:p>
          <a:p>
            <a:pPr marL="0" indent="0">
              <a:buNone/>
            </a:pPr>
            <a:r>
              <a:rPr lang="en-US" sz="2800" dirty="0" smtClean="0"/>
              <a:t>(Age &gt; 19).(Maya, 19, CS) = False</a:t>
            </a:r>
          </a:p>
          <a:p>
            <a:pPr marL="0" indent="0">
              <a:buNone/>
            </a:pPr>
            <a:r>
              <a:rPr lang="en-US" sz="2800" dirty="0" smtClean="0"/>
              <a:t>(Age &gt; 19).(Liu, 20, Physics) = True</a:t>
            </a:r>
          </a:p>
          <a:p>
            <a:pPr marL="0" indent="0">
              <a:buNone/>
            </a:pPr>
            <a:r>
              <a:rPr lang="en-US" sz="2800" dirty="0" smtClean="0"/>
              <a:t>(Age &gt; 19).(Eve, 21, CS) = True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i="1" dirty="0" smtClean="0"/>
              <a:t>The extension of a predicate </a:t>
            </a:r>
            <a:r>
              <a:rPr lang="en-US" sz="2800" dirty="0" smtClean="0"/>
              <a:t>is the set of elements for which the predicate holds.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Extension of the predicate (Age &gt; 19) is the set:</a:t>
            </a:r>
          </a:p>
          <a:p>
            <a:pPr marL="0" indent="0">
              <a:buNone/>
            </a:pPr>
            <a:r>
              <a:rPr lang="en-US" sz="2800" dirty="0" smtClean="0"/>
              <a:t>{(Liu, 20, Physics), (Eve, 21, CS)}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4230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32154"/>
            <a:ext cx="8229600" cy="5666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Age &gt; 19 is a predicate.</a:t>
            </a:r>
          </a:p>
          <a:p>
            <a:pPr marL="0" indent="0">
              <a:buNone/>
            </a:pPr>
            <a:r>
              <a:rPr lang="en-US" sz="2800" dirty="0" smtClean="0"/>
              <a:t>(Age &gt; 19).(Maya, 19, CS) = False</a:t>
            </a:r>
          </a:p>
          <a:p>
            <a:pPr marL="0" indent="0">
              <a:buNone/>
            </a:pPr>
            <a:r>
              <a:rPr lang="en-US" sz="2800" dirty="0" smtClean="0"/>
              <a:t>(Age &gt; 19).(Liu, 20, Physics) = True</a:t>
            </a:r>
          </a:p>
          <a:p>
            <a:pPr marL="0" indent="0">
              <a:buNone/>
            </a:pPr>
            <a:r>
              <a:rPr lang="en-US" sz="2800" dirty="0" smtClean="0"/>
              <a:t>(Age &gt; 19).(Eve, 21, CS) = True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i="1" dirty="0" smtClean="0"/>
              <a:t>The extension of a predicate </a:t>
            </a:r>
            <a:r>
              <a:rPr lang="en-US" sz="2800" dirty="0" smtClean="0"/>
              <a:t>is the set of elements for which the predicate holds.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Extension of the predicate (Age &gt; 19) is the set:</a:t>
            </a:r>
          </a:p>
          <a:p>
            <a:pPr marL="0" indent="0">
              <a:buNone/>
            </a:pPr>
            <a:r>
              <a:rPr lang="en-US" sz="2800" dirty="0" smtClean="0"/>
              <a:t>{(Liu, 20, Physics), (Eve, 21, CS)}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747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Example: program with variables x, y</a:t>
            </a:r>
          </a:p>
          <a:p>
            <a:pPr marL="0" indent="0">
              <a:buNone/>
            </a:pPr>
            <a:r>
              <a:rPr lang="en-US" sz="4000" dirty="0" smtClean="0"/>
              <a:t>State is [x, y]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Predicates:</a:t>
            </a:r>
            <a:r>
              <a:rPr lang="en-US" sz="4000" dirty="0"/>
              <a:t> </a:t>
            </a:r>
            <a:r>
              <a:rPr lang="en-US" sz="4000" dirty="0" smtClean="0"/>
              <a:t> 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     x = 1 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      (x = 1)  AND (y &gt; 0)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85840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32154"/>
            <a:ext cx="8229600" cy="3536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 smtClean="0"/>
              <a:t>Conjunction</a:t>
            </a:r>
            <a:r>
              <a:rPr lang="en-US" sz="2800" dirty="0" smtClean="0"/>
              <a:t> (i.e., </a:t>
            </a:r>
            <a:r>
              <a:rPr lang="en-US" sz="2800" i="1" dirty="0" smtClean="0"/>
              <a:t>and</a:t>
            </a:r>
            <a:r>
              <a:rPr lang="en-US" sz="2800" dirty="0" smtClean="0"/>
              <a:t>) of predicates corresponds to </a:t>
            </a:r>
            <a:r>
              <a:rPr lang="en-US" sz="2800" b="1" i="1" dirty="0" smtClean="0"/>
              <a:t>intersection</a:t>
            </a:r>
            <a:r>
              <a:rPr lang="en-US" sz="2800" dirty="0" smtClean="0"/>
              <a:t> of their extensions.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Extension of the predicate (Age &gt; 19) </a:t>
            </a:r>
            <a:r>
              <a:rPr lang="en-US" sz="2800" b="1" dirty="0" smtClean="0"/>
              <a:t>and</a:t>
            </a:r>
            <a:r>
              <a:rPr lang="en-US" sz="2800" dirty="0" smtClean="0"/>
              <a:t> (major = CS) is the set:</a:t>
            </a:r>
          </a:p>
          <a:p>
            <a:pPr marL="0" indent="0">
              <a:buNone/>
            </a:pPr>
            <a:r>
              <a:rPr lang="en-US" sz="2800" dirty="0" smtClean="0"/>
              <a:t>{(Liu, 20, Physics), (Eve, 21, CS)} intersected with</a:t>
            </a:r>
          </a:p>
          <a:p>
            <a:pPr marL="0" indent="0">
              <a:buNone/>
            </a:pPr>
            <a:r>
              <a:rPr lang="en-US" sz="2800" dirty="0" smtClean="0"/>
              <a:t>{(Maya, 19, CS), (Eve, 21, CS)} which is:</a:t>
            </a:r>
          </a:p>
          <a:p>
            <a:pPr marL="0" indent="0">
              <a:buNone/>
            </a:pPr>
            <a:r>
              <a:rPr lang="en-US" sz="2800" dirty="0" smtClean="0"/>
              <a:t>{(Eve, 21, CS)} </a:t>
            </a:r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418810"/>
              </p:ext>
            </p:extLst>
          </p:nvPr>
        </p:nvGraphicFramePr>
        <p:xfrm>
          <a:off x="1289538" y="3910526"/>
          <a:ext cx="6096000" cy="272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Age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Major</a:t>
                      </a:r>
                      <a:endParaRPr lang="en-US" sz="2800" dirty="0"/>
                    </a:p>
                  </a:txBody>
                  <a:tcPr/>
                </a:tc>
              </a:tr>
              <a:tr h="73513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Maya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</a:t>
                      </a:r>
                      <a:endParaRPr lang="en-US" sz="2800" dirty="0"/>
                    </a:p>
                  </a:txBody>
                  <a:tcPr/>
                </a:tc>
              </a:tr>
              <a:tr h="73513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Liu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Physics</a:t>
                      </a:r>
                      <a:endParaRPr lang="en-US" sz="2800" dirty="0"/>
                    </a:p>
                  </a:txBody>
                  <a:tcPr/>
                </a:tc>
              </a:tr>
              <a:tr h="73513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Eve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106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5831" y="254000"/>
            <a:ext cx="8452338" cy="36732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Implication</a:t>
            </a:r>
          </a:p>
          <a:p>
            <a:pPr marL="0" indent="0">
              <a:buNone/>
            </a:pPr>
            <a:r>
              <a:rPr lang="en-US" sz="2800" dirty="0" smtClean="0"/>
              <a:t>P implies Q  (where P, Q are predicates) is a predicate which is equivalent to (NOT P) or Q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((major = CS)  implies (age &lt; 20)).(Maya, 19, CS)) = True</a:t>
            </a:r>
          </a:p>
          <a:p>
            <a:pPr marL="0" indent="0">
              <a:buNone/>
            </a:pPr>
            <a:r>
              <a:rPr lang="en-US" sz="2800" dirty="0" smtClean="0"/>
              <a:t>((major = CS)  implies (age &lt; 20)).(Liu, 20, Physics)) = True</a:t>
            </a:r>
          </a:p>
          <a:p>
            <a:pPr marL="0" indent="0">
              <a:buNone/>
            </a:pPr>
            <a:r>
              <a:rPr lang="en-US" sz="2800" dirty="0" smtClean="0"/>
              <a:t>((major = CS)  implies (age &lt; 20)).(Eve, 21, CS)) = False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537426"/>
              </p:ext>
            </p:extLst>
          </p:nvPr>
        </p:nvGraphicFramePr>
        <p:xfrm>
          <a:off x="1289538" y="4134439"/>
          <a:ext cx="6096000" cy="272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Age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Major</a:t>
                      </a:r>
                      <a:endParaRPr lang="en-US" sz="2800" dirty="0"/>
                    </a:p>
                  </a:txBody>
                  <a:tcPr/>
                </a:tc>
              </a:tr>
              <a:tr h="73513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Maya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</a:t>
                      </a:r>
                      <a:endParaRPr lang="en-US" sz="2800" dirty="0"/>
                    </a:p>
                  </a:txBody>
                  <a:tcPr/>
                </a:tc>
              </a:tr>
              <a:tr h="73513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Liu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Physics</a:t>
                      </a:r>
                      <a:endParaRPr lang="en-US" sz="2800" dirty="0"/>
                    </a:p>
                  </a:txBody>
                  <a:tcPr/>
                </a:tc>
              </a:tr>
              <a:tr h="73513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Eve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291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32154"/>
            <a:ext cx="8452338" cy="36927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Equivalence</a:t>
            </a:r>
          </a:p>
          <a:p>
            <a:pPr marL="0" indent="0">
              <a:buNone/>
            </a:pPr>
            <a:r>
              <a:rPr lang="en-US" sz="2800" dirty="0" smtClean="0"/>
              <a:t>P = Q  is a predicate which is True exactly when both P and Q are True, or both P and Q are False.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((odd(Age) = (major=CS)).(Maya, 19, CS) = True</a:t>
            </a:r>
          </a:p>
          <a:p>
            <a:pPr marL="0" indent="0">
              <a:buNone/>
            </a:pPr>
            <a:r>
              <a:rPr lang="en-US" sz="2800" dirty="0" smtClean="0"/>
              <a:t>((odd(Age) = (major=CS)).(Liu, 20, Physics) = True</a:t>
            </a:r>
          </a:p>
          <a:p>
            <a:pPr marL="0" indent="0">
              <a:buNone/>
            </a:pPr>
            <a:r>
              <a:rPr lang="en-US" sz="2800" dirty="0" smtClean="0"/>
              <a:t>((odd(Age) = (major=CS).(Eve, 21, CS) = True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86193"/>
              </p:ext>
            </p:extLst>
          </p:nvPr>
        </p:nvGraphicFramePr>
        <p:xfrm>
          <a:off x="1289538" y="4024923"/>
          <a:ext cx="6096000" cy="272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Age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Major</a:t>
                      </a:r>
                      <a:endParaRPr lang="en-US" sz="2800" dirty="0"/>
                    </a:p>
                  </a:txBody>
                  <a:tcPr/>
                </a:tc>
              </a:tr>
              <a:tr h="73513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Maya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</a:t>
                      </a:r>
                      <a:endParaRPr lang="en-US" sz="2800" dirty="0"/>
                    </a:p>
                  </a:txBody>
                  <a:tcPr/>
                </a:tc>
              </a:tr>
              <a:tr h="73513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Liu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Physics</a:t>
                      </a:r>
                      <a:endParaRPr lang="en-US" sz="2800" dirty="0"/>
                    </a:p>
                  </a:txBody>
                  <a:tcPr/>
                </a:tc>
              </a:tr>
              <a:tr h="73513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Eve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622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332154"/>
            <a:ext cx="8452338" cy="613507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b="1" dirty="0" smtClean="0"/>
              <a:t>Booleans and Square Brackets</a:t>
            </a:r>
          </a:p>
          <a:p>
            <a:pPr marL="0" indent="0">
              <a:buFont typeface="Arial"/>
              <a:buNone/>
            </a:pPr>
            <a:r>
              <a:rPr lang="en-US" sz="2800" dirty="0" smtClean="0"/>
              <a:t>P is a predicate. It is a </a:t>
            </a:r>
            <a:r>
              <a:rPr lang="en-US" sz="2800" b="1" i="1" dirty="0" smtClean="0"/>
              <a:t>function</a:t>
            </a:r>
            <a:r>
              <a:rPr lang="en-US" sz="2800" dirty="0" smtClean="0"/>
              <a:t> from subsets of elements to the Booleans.</a:t>
            </a:r>
          </a:p>
          <a:p>
            <a:pPr marL="0" indent="0">
              <a:buFont typeface="Arial"/>
              <a:buNone/>
            </a:pPr>
            <a:endParaRPr lang="en-US" sz="2800" dirty="0" smtClean="0"/>
          </a:p>
          <a:p>
            <a:pPr marL="0" indent="0">
              <a:buFont typeface="Arial"/>
              <a:buNone/>
            </a:pPr>
            <a:r>
              <a:rPr lang="en-US" sz="2800" dirty="0" smtClean="0"/>
              <a:t>[P] is a </a:t>
            </a:r>
            <a:r>
              <a:rPr lang="en-US" sz="2800" b="1" i="1" dirty="0" smtClean="0"/>
              <a:t>Boolean</a:t>
            </a:r>
            <a:r>
              <a:rPr lang="en-US" sz="2800" dirty="0" smtClean="0"/>
              <a:t> which is True if it holds for all elements in the universal set. It is not a function from subsets to Booleans.</a:t>
            </a:r>
          </a:p>
          <a:p>
            <a:pPr marL="0" indent="0">
              <a:buFont typeface="Arial"/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[</a:t>
            </a:r>
            <a:r>
              <a:rPr lang="en-US" sz="2800" dirty="0" smtClean="0"/>
              <a:t>(odd(Age) = (major=CS)] is a Boolean which is True because it is True for all elements of the universal set.</a:t>
            </a:r>
          </a:p>
          <a:p>
            <a:pPr marL="0" indent="0">
              <a:buFont typeface="Arial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5150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332154"/>
            <a:ext cx="8452338" cy="613507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b="1" dirty="0" smtClean="0"/>
              <a:t>Booleans and Square Brackets</a:t>
            </a:r>
          </a:p>
          <a:p>
            <a:pPr marL="0" indent="0">
              <a:buFont typeface="Arial"/>
              <a:buNone/>
            </a:pPr>
            <a:endParaRPr lang="en-US" sz="2800" dirty="0" smtClean="0"/>
          </a:p>
          <a:p>
            <a:pPr marL="0" indent="0">
              <a:buFont typeface="Arial"/>
              <a:buNone/>
            </a:pPr>
            <a:r>
              <a:rPr lang="en-US" sz="2800" dirty="0" smtClean="0"/>
              <a:t>[P = Q] is the Boolean which holds when the extensions of P and Q are identical.</a:t>
            </a:r>
          </a:p>
          <a:p>
            <a:pPr marL="0" indent="0">
              <a:buFont typeface="Arial"/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[P implies  Q] is the Boolean which holds when the extension of P is a subset of the extension of Q.</a:t>
            </a:r>
          </a:p>
          <a:p>
            <a:pPr marL="0" indent="0">
              <a:buFont typeface="Arial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526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Function: States -&gt; 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State is [x, y]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(x = 1).[1, -3] = True</a:t>
            </a:r>
          </a:p>
          <a:p>
            <a:pPr marL="0" indent="0">
              <a:buNone/>
            </a:pPr>
            <a:r>
              <a:rPr lang="en-US" sz="4000" dirty="0"/>
              <a:t>(x = 1).</a:t>
            </a:r>
            <a:r>
              <a:rPr lang="en-US" sz="4000" dirty="0" smtClean="0"/>
              <a:t>[0, </a:t>
            </a:r>
            <a:r>
              <a:rPr lang="en-US" sz="4000" dirty="0"/>
              <a:t>3] = </a:t>
            </a:r>
            <a:r>
              <a:rPr lang="en-US" sz="4000" dirty="0" smtClean="0"/>
              <a:t>False</a:t>
            </a: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((x &gt; 1)  OR (y &gt; 0)).[2, -3] = True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9682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of a Predicate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6400" y="1624013"/>
            <a:ext cx="2362200" cy="228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60500" y="1571626"/>
            <a:ext cx="3810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085533" y="3986213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x</a:t>
            </a:r>
            <a:endParaRPr lang="en-US" sz="5400" b="1" dirty="0"/>
          </a:p>
        </p:txBody>
      </p:sp>
      <p:sp>
        <p:nvSpPr>
          <p:cNvPr id="34" name="Right Arrow 33"/>
          <p:cNvSpPr/>
          <p:nvPr/>
        </p:nvSpPr>
        <p:spPr>
          <a:xfrm>
            <a:off x="2590800" y="4304284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888874" y="2284413"/>
            <a:ext cx="512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y</a:t>
            </a:r>
            <a:endParaRPr lang="en-US" sz="5400" b="1" dirty="0"/>
          </a:p>
        </p:txBody>
      </p:sp>
      <p:sp>
        <p:nvSpPr>
          <p:cNvPr id="36" name="Up Arrow 35"/>
          <p:cNvSpPr/>
          <p:nvPr/>
        </p:nvSpPr>
        <p:spPr>
          <a:xfrm>
            <a:off x="2916897" y="1624013"/>
            <a:ext cx="484632" cy="97840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04580" y="5307013"/>
            <a:ext cx="1511840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 dirty="0"/>
              <a:t>x</a:t>
            </a:r>
            <a:r>
              <a:rPr lang="en-US" sz="5400" b="1" dirty="0" smtClean="0"/>
              <a:t> = 0</a:t>
            </a:r>
            <a:endParaRPr lang="en-US" sz="54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727200" y="3986213"/>
            <a:ext cx="0" cy="1320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76242" y="3358308"/>
            <a:ext cx="391055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dirty="0" smtClean="0"/>
              <a:t>Universal set</a:t>
            </a:r>
            <a:endParaRPr lang="en-US" sz="5400" dirty="0"/>
          </a:p>
        </p:txBody>
      </p:sp>
      <p:cxnSp>
        <p:nvCxnSpPr>
          <p:cNvPr id="42" name="Straight Arrow Connector 41"/>
          <p:cNvCxnSpPr>
            <a:stCxn id="40" idx="1"/>
          </p:cNvCxnSpPr>
          <p:nvPr/>
        </p:nvCxnSpPr>
        <p:spPr>
          <a:xfrm flipH="1">
            <a:off x="2888874" y="3819973"/>
            <a:ext cx="1887368" cy="376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79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/>
          <a:lstStyle/>
          <a:p>
            <a:r>
              <a:rPr lang="en-US" dirty="0" smtClean="0"/>
              <a:t>Extension of a Predicate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6400" y="1624013"/>
            <a:ext cx="23622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60500" y="1571626"/>
            <a:ext cx="3810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76600" y="1624013"/>
            <a:ext cx="23622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6600" y="2565400"/>
            <a:ext cx="2362200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90980" y="2103735"/>
            <a:ext cx="1521645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y = 0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255070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of a Predicate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6400" y="1624013"/>
            <a:ext cx="23622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60500" y="1571626"/>
            <a:ext cx="3810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76600" y="1624013"/>
            <a:ext cx="23622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24600" y="1571626"/>
            <a:ext cx="23622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6600" y="2565400"/>
            <a:ext cx="2362200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89800" y="1571626"/>
            <a:ext cx="3810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24600" y="2590800"/>
            <a:ext cx="2362200" cy="431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89800" y="2590800"/>
            <a:ext cx="381000" cy="406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276600" y="5181600"/>
            <a:ext cx="5337143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(x = 0) AND (y = 0)</a:t>
            </a:r>
            <a:endParaRPr lang="en-US" sz="5400" b="1" dirty="0"/>
          </a:p>
        </p:txBody>
      </p:sp>
      <p:cxnSp>
        <p:nvCxnSpPr>
          <p:cNvPr id="4" name="Straight Arrow Connector 3"/>
          <p:cNvCxnSpPr>
            <a:stCxn id="26" idx="0"/>
          </p:cNvCxnSpPr>
          <p:nvPr/>
        </p:nvCxnSpPr>
        <p:spPr>
          <a:xfrm flipV="1">
            <a:off x="5945172" y="3022600"/>
            <a:ext cx="1344628" cy="2159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955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of a Predicate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6400" y="1624013"/>
            <a:ext cx="23622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60500" y="1571626"/>
            <a:ext cx="3810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76600" y="1624013"/>
            <a:ext cx="23622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24600" y="1571626"/>
            <a:ext cx="23622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6600" y="2565400"/>
            <a:ext cx="2362200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89800" y="1571626"/>
            <a:ext cx="3810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24600" y="2590800"/>
            <a:ext cx="2362200" cy="431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89800" y="2590800"/>
            <a:ext cx="381000" cy="406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" y="4265613"/>
            <a:ext cx="23622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11300" y="4265613"/>
            <a:ext cx="3810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" y="5156200"/>
            <a:ext cx="2362200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064000" y="5207000"/>
            <a:ext cx="4883030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(x = 0) OR (y = 0)</a:t>
            </a:r>
            <a:endParaRPr lang="en-US" sz="5400" b="1" dirty="0"/>
          </a:p>
        </p:txBody>
      </p:sp>
      <p:cxnSp>
        <p:nvCxnSpPr>
          <p:cNvPr id="4" name="Straight Arrow Connector 3"/>
          <p:cNvCxnSpPr>
            <a:endCxn id="14" idx="3"/>
          </p:cNvCxnSpPr>
          <p:nvPr/>
        </p:nvCxnSpPr>
        <p:spPr>
          <a:xfrm flipH="1" flipV="1">
            <a:off x="2819400" y="5408613"/>
            <a:ext cx="1244600" cy="3825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759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of a Predicate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6400" y="1624013"/>
            <a:ext cx="23622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60500" y="1571626"/>
            <a:ext cx="3810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76600" y="1624013"/>
            <a:ext cx="23622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24600" y="1571626"/>
            <a:ext cx="23622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6600" y="2565400"/>
            <a:ext cx="2362200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89800" y="1571626"/>
            <a:ext cx="3810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24600" y="2590800"/>
            <a:ext cx="2362200" cy="431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89800" y="2590800"/>
            <a:ext cx="381000" cy="406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60500" y="4265613"/>
            <a:ext cx="2362200" cy="228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74900" y="4265613"/>
            <a:ext cx="381000" cy="99377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25700" y="5557839"/>
            <a:ext cx="381000" cy="99377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218006" y="4794844"/>
            <a:ext cx="4526299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(x =0)  =  (y = 0)</a:t>
            </a:r>
            <a:endParaRPr lang="en-US" sz="5400" b="1" dirty="0"/>
          </a:p>
        </p:txBody>
      </p:sp>
      <p:cxnSp>
        <p:nvCxnSpPr>
          <p:cNvPr id="4" name="Straight Arrow Connector 3"/>
          <p:cNvCxnSpPr>
            <a:stCxn id="26" idx="1"/>
            <a:endCxn id="17" idx="3"/>
          </p:cNvCxnSpPr>
          <p:nvPr/>
        </p:nvCxnSpPr>
        <p:spPr>
          <a:xfrm flipH="1">
            <a:off x="3822700" y="5256509"/>
            <a:ext cx="395306" cy="1521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460500" y="5256510"/>
            <a:ext cx="965200" cy="30133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806700" y="5256510"/>
            <a:ext cx="965200" cy="30133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3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of a Predicate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6400" y="1624013"/>
            <a:ext cx="23622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60500" y="1571626"/>
            <a:ext cx="3810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76600" y="1624013"/>
            <a:ext cx="23622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24600" y="1571626"/>
            <a:ext cx="23622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6600" y="2565400"/>
            <a:ext cx="2362200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89800" y="1571626"/>
            <a:ext cx="3810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24600" y="2590800"/>
            <a:ext cx="2362200" cy="431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89800" y="2590800"/>
            <a:ext cx="381000" cy="406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24600" y="4265613"/>
            <a:ext cx="23622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289800" y="4265613"/>
            <a:ext cx="3810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24600" y="5284787"/>
            <a:ext cx="2362200" cy="431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89800" y="5284787"/>
            <a:ext cx="381000" cy="406400"/>
          </a:xfrm>
          <a:prstGeom prst="rect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324600" y="4265614"/>
            <a:ext cx="965200" cy="2341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670800" y="4265615"/>
            <a:ext cx="965200" cy="23161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24978" y="4377927"/>
            <a:ext cx="5699622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(x=0) IMPLIES (y=0)</a:t>
            </a:r>
            <a:endParaRPr lang="en-US" sz="5400" b="1" dirty="0"/>
          </a:p>
        </p:txBody>
      </p:sp>
      <p:cxnSp>
        <p:nvCxnSpPr>
          <p:cNvPr id="4" name="Straight Arrow Connector 3"/>
          <p:cNvCxnSpPr>
            <a:stCxn id="26" idx="3"/>
          </p:cNvCxnSpPr>
          <p:nvPr/>
        </p:nvCxnSpPr>
        <p:spPr>
          <a:xfrm flipH="1">
            <a:off x="5212928" y="4839592"/>
            <a:ext cx="11116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5900" y="5707656"/>
            <a:ext cx="5680687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(NOT x=0) OR (y=0)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615568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1183</Words>
  <Application>Microsoft Macintosh PowerPoint</Application>
  <PresentationFormat>On-screen Show (4:3)</PresentationFormat>
  <Paragraphs>195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Predicates</vt:lpstr>
      <vt:lpstr>Predicates</vt:lpstr>
      <vt:lpstr>Function: States -&gt; Booleans</vt:lpstr>
      <vt:lpstr>Extension of a Predicate</vt:lpstr>
      <vt:lpstr>Extension of a Predicate</vt:lpstr>
      <vt:lpstr>Extension of a Predicate</vt:lpstr>
      <vt:lpstr>Extension of a Predicate</vt:lpstr>
      <vt:lpstr>Extension of a Predicate</vt:lpstr>
      <vt:lpstr>Extension of a Predicate</vt:lpstr>
      <vt:lpstr>Square bracket notation</vt:lpstr>
      <vt:lpstr>PowerPoint Presentation</vt:lpstr>
      <vt:lpstr>PowerPoint Presentation</vt:lpstr>
      <vt:lpstr>PowerPoint Presentation</vt:lpstr>
      <vt:lpstr>Context</vt:lpstr>
      <vt:lpstr>Takeaway</vt:lpstr>
      <vt:lpstr>Predicates: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Predicates: Introduction</dc:title>
  <dc:creator>Mani  Kanianthra Mani Chandy</dc:creator>
  <cp:lastModifiedBy>Mani  Kanianthra Mani Chandy</cp:lastModifiedBy>
  <cp:revision>23</cp:revision>
  <dcterms:created xsi:type="dcterms:W3CDTF">2021-09-03T22:02:43Z</dcterms:created>
  <dcterms:modified xsi:type="dcterms:W3CDTF">2021-09-07T01:52:59Z</dcterms:modified>
</cp:coreProperties>
</file>