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5" r:id="rId8"/>
    <p:sldId id="262" r:id="rId9"/>
    <p:sldId id="261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53EA7-FDC4-034C-BC89-88D34BE9FBC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87EB-6987-EB4D-A4FF-9DB03A27E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8325" y="823816"/>
            <a:ext cx="572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Example of Correctness Proof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18271" y="1720796"/>
            <a:ext cx="851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Safety:  </a:t>
            </a:r>
            <a:r>
              <a:rPr lang="en-US" sz="3200" dirty="0" err="1" smtClean="0"/>
              <a:t>Invariant</a:t>
            </a:r>
            <a:endParaRPr lang="en-US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Progress: Variant </a:t>
            </a:r>
            <a:r>
              <a:rPr lang="en-US" sz="3200" dirty="0" smtClean="0"/>
              <a:t>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 smtClean="0"/>
              <a:t>Postcondition</a:t>
            </a:r>
            <a:r>
              <a:rPr lang="en-US" sz="3200" dirty="0" smtClean="0"/>
              <a:t>: </a:t>
            </a:r>
            <a:r>
              <a:rPr lang="en-US" sz="3200" dirty="0"/>
              <a:t>I</a:t>
            </a:r>
            <a:r>
              <a:rPr lang="en-US" sz="3200" dirty="0" smtClean="0"/>
              <a:t>nvariant and all guards are False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338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0369" y="354119"/>
            <a:ext cx="420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Postcondition</a:t>
            </a:r>
            <a:r>
              <a:rPr lang="en-US" sz="3600" dirty="0" smtClean="0"/>
              <a:t> of loop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 &lt;= 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D[</a:t>
            </a:r>
            <a:r>
              <a:rPr lang="en-US" sz="2800" dirty="0" err="1" smtClean="0"/>
              <a:t>j,k</a:t>
            </a:r>
            <a:r>
              <a:rPr lang="en-US" sz="2800" dirty="0" smtClean="0"/>
              <a:t>] is length of some path from j to k for all j, k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triangle inequality holds for all triples </a:t>
            </a:r>
            <a:r>
              <a:rPr lang="en-US" sz="2800" dirty="0" err="1" smtClean="0"/>
              <a:t>i</a:t>
            </a:r>
            <a:r>
              <a:rPr lang="en-US" sz="2800" dirty="0" smtClean="0"/>
              <a:t>, j, k</a:t>
            </a:r>
          </a:p>
          <a:p>
            <a:endParaRPr lang="en-US" sz="2800" dirty="0"/>
          </a:p>
          <a:p>
            <a:r>
              <a:rPr lang="en-US" sz="2800" dirty="0" smtClean="0"/>
              <a:t>Prove: D is the matrix of lengths of shortest paths.</a:t>
            </a:r>
          </a:p>
          <a:p>
            <a:endParaRPr lang="en-US" sz="2800" dirty="0"/>
          </a:p>
          <a:p>
            <a:r>
              <a:rPr lang="en-US" sz="2800" dirty="0"/>
              <a:t>S</a:t>
            </a:r>
            <a:r>
              <a:rPr lang="en-US" sz="2800" dirty="0" smtClean="0"/>
              <a:t>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202584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44119" y="354119"/>
            <a:ext cx="165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Context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50812"/>
            <a:ext cx="8512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 will use this very same proof pattern for complex distributed algorithms. </a:t>
            </a:r>
          </a:p>
        </p:txBody>
      </p:sp>
    </p:spTree>
    <p:extLst>
      <p:ext uri="{BB962C8B-B14F-4D97-AF65-F5344CB8AC3E}">
        <p14:creationId xmlns:p14="http://schemas.microsoft.com/office/powerpoint/2010/main" val="248991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6200" y="354119"/>
            <a:ext cx="205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Takeaway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50812"/>
            <a:ext cx="85120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Prove programs in steps.</a:t>
            </a:r>
          </a:p>
          <a:p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i="1" dirty="0" smtClean="0"/>
              <a:t>Safety</a:t>
            </a:r>
            <a:r>
              <a:rPr lang="en-US" sz="4000" dirty="0" smtClean="0"/>
              <a:t>: Find invariant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1" dirty="0" smtClean="0"/>
              <a:t>Progress</a:t>
            </a:r>
            <a:r>
              <a:rPr lang="en-US" sz="4000" dirty="0" smtClean="0"/>
              <a:t>: Find variant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i="1" dirty="0" err="1"/>
              <a:t>P</a:t>
            </a:r>
            <a:r>
              <a:rPr lang="en-US" sz="4000" i="1" dirty="0" err="1" smtClean="0"/>
              <a:t>ostcondition</a:t>
            </a:r>
            <a:r>
              <a:rPr lang="en-US" sz="4000" dirty="0" smtClean="0"/>
              <a:t>: From invariant and all guards False, prove that the desired </a:t>
            </a:r>
            <a:r>
              <a:rPr lang="en-US" sz="4000" dirty="0" err="1" smtClean="0"/>
              <a:t>postcondition</a:t>
            </a:r>
            <a:r>
              <a:rPr lang="en-US" sz="4000" dirty="0" smtClean="0"/>
              <a:t> holds</a:t>
            </a:r>
          </a:p>
        </p:txBody>
      </p:sp>
    </p:spTree>
    <p:extLst>
      <p:ext uri="{BB962C8B-B14F-4D97-AF65-F5344CB8AC3E}">
        <p14:creationId xmlns:p14="http://schemas.microsoft.com/office/powerpoint/2010/main" val="22259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8325" y="354119"/>
            <a:ext cx="572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Example of Correctness Proof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Given:</a:t>
            </a:r>
          </a:p>
          <a:p>
            <a:endParaRPr lang="en-US" sz="2800" dirty="0"/>
          </a:p>
          <a:p>
            <a:r>
              <a:rPr lang="en-US" sz="2800" dirty="0" smtClean="0"/>
              <a:t>W </a:t>
            </a:r>
            <a:r>
              <a:rPr lang="en-US" sz="2400" dirty="0" smtClean="0"/>
              <a:t>is</a:t>
            </a:r>
            <a:r>
              <a:rPr lang="en-US" sz="2800" dirty="0" smtClean="0"/>
              <a:t> a matrix where W[</a:t>
            </a:r>
            <a:r>
              <a:rPr lang="en-US" sz="2800" dirty="0" err="1" smtClean="0"/>
              <a:t>j,k</a:t>
            </a:r>
            <a:r>
              <a:rPr lang="en-US" sz="2800" dirty="0" smtClean="0"/>
              <a:t>] is the weight (length) of edge (j, k) of a graph, all j, k.</a:t>
            </a:r>
          </a:p>
          <a:p>
            <a:endParaRPr lang="en-US" sz="2800" dirty="0" smtClean="0"/>
          </a:p>
          <a:p>
            <a:r>
              <a:rPr lang="en-US" sz="2800" dirty="0" smtClean="0"/>
              <a:t>All cycles in the graph have positive length. </a:t>
            </a:r>
          </a:p>
        </p:txBody>
      </p:sp>
    </p:spTree>
    <p:extLst>
      <p:ext uri="{BB962C8B-B14F-4D97-AF65-F5344CB8AC3E}">
        <p14:creationId xmlns:p14="http://schemas.microsoft.com/office/powerpoint/2010/main" val="28257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8325" y="354119"/>
            <a:ext cx="572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Example of Correctness Proof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6721" y="1122560"/>
            <a:ext cx="8621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Initially D = W</a:t>
            </a:r>
            <a:endParaRPr lang="en-US" sz="2800" b="1" dirty="0"/>
          </a:p>
          <a:p>
            <a:r>
              <a:rPr lang="en-US" sz="2800" b="1" dirty="0" smtClean="0"/>
              <a:t>Loop: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D[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j] + D[</a:t>
            </a:r>
            <a:r>
              <a:rPr lang="en-US" sz="2800" b="1" dirty="0" err="1" smtClean="0">
                <a:solidFill>
                  <a:srgbClr val="FF0000"/>
                </a:solidFill>
              </a:rPr>
              <a:t>j,k</a:t>
            </a:r>
            <a:r>
              <a:rPr lang="en-US" sz="2800" b="1" dirty="0" smtClean="0">
                <a:solidFill>
                  <a:srgbClr val="FF0000"/>
                </a:solidFill>
              </a:rPr>
              <a:t>] &lt; D[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k]   -&gt;   D[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k] = D[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j] + D[</a:t>
            </a:r>
            <a:r>
              <a:rPr lang="en-US" sz="2800" b="1" dirty="0" err="1" smtClean="0">
                <a:solidFill>
                  <a:srgbClr val="FF0000"/>
                </a:solidFill>
              </a:rPr>
              <a:t>j,k</a:t>
            </a:r>
            <a:r>
              <a:rPr lang="en-US" sz="2800" b="1" dirty="0" smtClean="0">
                <a:solidFill>
                  <a:srgbClr val="FF0000"/>
                </a:solidFill>
              </a:rPr>
              <a:t>] &lt; D[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k] 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45165" y="3305866"/>
            <a:ext cx="2190336" cy="1408023"/>
            <a:chOff x="2016565" y="4954350"/>
            <a:chExt cx="2190336" cy="1408023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983249" y="5020370"/>
              <a:ext cx="457200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i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749701" y="5447506"/>
              <a:ext cx="457200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j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016565" y="5676106"/>
              <a:ext cx="457200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k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endCxn id="5" idx="1"/>
            </p:cNvCxnSpPr>
            <p:nvPr/>
          </p:nvCxnSpPr>
          <p:spPr>
            <a:xfrm>
              <a:off x="3440449" y="5248970"/>
              <a:ext cx="376207" cy="265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8" idx="6"/>
            </p:cNvCxnSpPr>
            <p:nvPr/>
          </p:nvCxnSpPr>
          <p:spPr>
            <a:xfrm flipH="1">
              <a:off x="2473765" y="5837751"/>
              <a:ext cx="1342891" cy="669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" idx="2"/>
              <a:endCxn id="8" idx="0"/>
            </p:cNvCxnSpPr>
            <p:nvPr/>
          </p:nvCxnSpPr>
          <p:spPr>
            <a:xfrm flipH="1">
              <a:off x="2245165" y="5248970"/>
              <a:ext cx="738084" cy="4271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66372" y="495435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3249" y="5839153"/>
              <a:ext cx="476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-6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3765" y="49835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4</a:t>
              </a:r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4456" y="3314365"/>
            <a:ext cx="2190336" cy="1408023"/>
            <a:chOff x="2016565" y="4954350"/>
            <a:chExt cx="2190336" cy="1408023"/>
          </a:xfrm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983249" y="5020370"/>
              <a:ext cx="457200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</a:rPr>
                <a:t>i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49701" y="5447506"/>
              <a:ext cx="457200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j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016565" y="5676106"/>
              <a:ext cx="457200" cy="457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k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22" idx="1"/>
            </p:cNvCxnSpPr>
            <p:nvPr/>
          </p:nvCxnSpPr>
          <p:spPr>
            <a:xfrm>
              <a:off x="3440449" y="5248970"/>
              <a:ext cx="376207" cy="26549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3" idx="6"/>
            </p:cNvCxnSpPr>
            <p:nvPr/>
          </p:nvCxnSpPr>
          <p:spPr>
            <a:xfrm flipH="1">
              <a:off x="2473765" y="5837751"/>
              <a:ext cx="1342891" cy="6695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2"/>
              <a:endCxn id="23" idx="0"/>
            </p:cNvCxnSpPr>
            <p:nvPr/>
          </p:nvCxnSpPr>
          <p:spPr>
            <a:xfrm flipH="1">
              <a:off x="2245165" y="5248970"/>
              <a:ext cx="738084" cy="4271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66372" y="4954350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83249" y="5839153"/>
              <a:ext cx="476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-6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73765" y="4983583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2</a:t>
              </a:r>
              <a:endParaRPr lang="en-US" sz="2800" dirty="0"/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800600" y="363216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78301" y="4722388"/>
            <a:ext cx="1431552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Triangle</a:t>
            </a:r>
          </a:p>
          <a:p>
            <a:r>
              <a:rPr lang="en-US" sz="2400" dirty="0" smtClean="0"/>
              <a:t>Inequality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7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5939" y="354119"/>
            <a:ext cx="135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Safety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Prove that the following is an invariant: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FF0000"/>
                </a:solidFill>
              </a:rPr>
              <a:t>D &lt;= W and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For all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j: D[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 err="1" smtClean="0">
                <a:solidFill>
                  <a:srgbClr val="FF0000"/>
                </a:solidFill>
              </a:rPr>
              <a:t>,j</a:t>
            </a:r>
            <a:r>
              <a:rPr lang="en-US" sz="2800" b="1" dirty="0" smtClean="0">
                <a:solidFill>
                  <a:srgbClr val="FF0000"/>
                </a:solidFill>
              </a:rPr>
              <a:t>] is the length of some path from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to j.</a:t>
            </a:r>
          </a:p>
        </p:txBody>
      </p:sp>
    </p:spTree>
    <p:extLst>
      <p:ext uri="{BB962C8B-B14F-4D97-AF65-F5344CB8AC3E}">
        <p14:creationId xmlns:p14="http://schemas.microsoft.com/office/powerpoint/2010/main" val="246766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5939" y="354119"/>
            <a:ext cx="135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Safety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Prove that the following is an invariant: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rgbClr val="FF0000"/>
                </a:solidFill>
              </a:rPr>
              <a:t>D &lt;= W and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For all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j: D[</a:t>
            </a:r>
            <a:r>
              <a:rPr lang="en-US" sz="2800" b="1" dirty="0" err="1">
                <a:solidFill>
                  <a:srgbClr val="FF0000"/>
                </a:solidFill>
              </a:rPr>
              <a:t>i</a:t>
            </a:r>
            <a:r>
              <a:rPr lang="en-US" sz="2800" b="1" dirty="0" err="1" smtClean="0">
                <a:solidFill>
                  <a:srgbClr val="FF0000"/>
                </a:solidFill>
              </a:rPr>
              <a:t>,j</a:t>
            </a:r>
            <a:r>
              <a:rPr lang="en-US" sz="2800" b="1" dirty="0" smtClean="0">
                <a:solidFill>
                  <a:srgbClr val="FF0000"/>
                </a:solidFill>
              </a:rPr>
              <a:t>] is the length of some path from </a:t>
            </a:r>
            <a:r>
              <a:rPr lang="en-US" sz="2800" b="1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 to j.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Standard Proof: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Show predicate holds initially and is stable.</a:t>
            </a:r>
          </a:p>
        </p:txBody>
      </p:sp>
    </p:spTree>
    <p:extLst>
      <p:ext uri="{BB962C8B-B14F-4D97-AF65-F5344CB8AC3E}">
        <p14:creationId xmlns:p14="http://schemas.microsoft.com/office/powerpoint/2010/main" val="340355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3672" y="354119"/>
            <a:ext cx="179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Progress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Find a variant function.</a:t>
            </a:r>
          </a:p>
        </p:txBody>
      </p:sp>
    </p:spTree>
    <p:extLst>
      <p:ext uri="{BB962C8B-B14F-4D97-AF65-F5344CB8AC3E}">
        <p14:creationId xmlns:p14="http://schemas.microsoft.com/office/powerpoint/2010/main" val="9410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3672" y="354119"/>
            <a:ext cx="179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Progress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Variant Function is D itself.</a:t>
            </a:r>
          </a:p>
          <a:p>
            <a:endParaRPr lang="en-US" sz="2800" dirty="0"/>
          </a:p>
          <a:p>
            <a:r>
              <a:rPr lang="en-US" sz="2800" dirty="0" smtClean="0"/>
              <a:t>Because D[</a:t>
            </a:r>
            <a:r>
              <a:rPr lang="en-US" sz="2800" dirty="0" err="1" smtClean="0"/>
              <a:t>j,k</a:t>
            </a:r>
            <a:r>
              <a:rPr lang="en-US" sz="2800" dirty="0" smtClean="0"/>
              <a:t>] is the length of a cycle-free path, and there only a bounded number of cycle-free paths, it follows that there are only a bounded number of values of D.</a:t>
            </a:r>
          </a:p>
          <a:p>
            <a:endParaRPr lang="en-US" sz="2800" dirty="0"/>
          </a:p>
          <a:p>
            <a:r>
              <a:rPr lang="en-US" sz="2800" dirty="0" smtClean="0"/>
              <a:t>Prove: Every change in state reduces D. </a:t>
            </a:r>
            <a:r>
              <a:rPr lang="en-US" sz="2800" dirty="0"/>
              <a:t> </a:t>
            </a:r>
            <a:r>
              <a:rPr lang="en-US" sz="2800" dirty="0" smtClean="0"/>
              <a:t>(Easy)</a:t>
            </a:r>
          </a:p>
        </p:txBody>
      </p:sp>
    </p:spTree>
    <p:extLst>
      <p:ext uri="{BB962C8B-B14F-4D97-AF65-F5344CB8AC3E}">
        <p14:creationId xmlns:p14="http://schemas.microsoft.com/office/powerpoint/2010/main" val="296909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0369" y="354119"/>
            <a:ext cx="420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Postcondition</a:t>
            </a:r>
            <a:r>
              <a:rPr lang="en-US" sz="3600" dirty="0" smtClean="0"/>
              <a:t> of loop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Prove that the desired </a:t>
            </a:r>
            <a:r>
              <a:rPr lang="en-US" sz="2800" dirty="0" err="1" smtClean="0"/>
              <a:t>postcondition</a:t>
            </a:r>
            <a:r>
              <a:rPr lang="en-US" sz="2800" dirty="0" smtClean="0"/>
              <a:t> holds when the loop terminates.</a:t>
            </a:r>
          </a:p>
          <a:p>
            <a:endParaRPr lang="en-US" sz="2800" dirty="0"/>
          </a:p>
          <a:p>
            <a:r>
              <a:rPr lang="en-US" sz="2800" dirty="0" smtClean="0"/>
              <a:t>Desired </a:t>
            </a:r>
            <a:r>
              <a:rPr lang="en-US" sz="2800" dirty="0" err="1" smtClean="0"/>
              <a:t>postcondition</a:t>
            </a:r>
            <a:r>
              <a:rPr lang="en-US" sz="2800" dirty="0" smtClean="0"/>
              <a:t>: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    D[</a:t>
            </a:r>
            <a:r>
              <a:rPr lang="en-US" sz="2800" b="1" dirty="0" err="1" smtClean="0">
                <a:solidFill>
                  <a:srgbClr val="FF0000"/>
                </a:solidFill>
              </a:rPr>
              <a:t>j,k</a:t>
            </a:r>
            <a:r>
              <a:rPr lang="en-US" sz="2800" b="1" dirty="0" smtClean="0">
                <a:solidFill>
                  <a:srgbClr val="FF0000"/>
                </a:solidFill>
              </a:rPr>
              <a:t>] is the length of the shortest path from j to k.</a:t>
            </a:r>
          </a:p>
        </p:txBody>
      </p:sp>
    </p:spTree>
    <p:extLst>
      <p:ext uri="{BB962C8B-B14F-4D97-AF65-F5344CB8AC3E}">
        <p14:creationId xmlns:p14="http://schemas.microsoft.com/office/powerpoint/2010/main" val="4806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70369" y="354119"/>
            <a:ext cx="4203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/>
              <a:t>Postcondition</a:t>
            </a:r>
            <a:r>
              <a:rPr lang="en-US" sz="3600" dirty="0" smtClean="0"/>
              <a:t> of loop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66372" y="1122560"/>
            <a:ext cx="85120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Prove that the desired </a:t>
            </a:r>
            <a:r>
              <a:rPr lang="en-US" sz="2800" dirty="0" err="1" smtClean="0"/>
              <a:t>postcondition</a:t>
            </a:r>
            <a:r>
              <a:rPr lang="en-US" sz="2800" dirty="0" smtClean="0"/>
              <a:t> holds when the loop terminates.</a:t>
            </a:r>
          </a:p>
          <a:p>
            <a:endParaRPr lang="en-US" sz="2800" dirty="0"/>
          </a:p>
          <a:p>
            <a:r>
              <a:rPr lang="en-US" sz="2800" dirty="0" smtClean="0"/>
              <a:t>Standard Proof:</a:t>
            </a:r>
            <a:endParaRPr lang="en-US" sz="2800" dirty="0"/>
          </a:p>
          <a:p>
            <a:r>
              <a:rPr lang="en-US" sz="2800" dirty="0" smtClean="0"/>
              <a:t>    A </a:t>
            </a:r>
            <a:r>
              <a:rPr lang="en-US" sz="2800" dirty="0" err="1" smtClean="0"/>
              <a:t>postcondition</a:t>
            </a:r>
            <a:r>
              <a:rPr lang="en-US" sz="2800" dirty="0" smtClean="0"/>
              <a:t> of the loop is: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Invariant holds and all guards are False</a:t>
            </a:r>
          </a:p>
        </p:txBody>
      </p:sp>
    </p:spTree>
    <p:extLst>
      <p:ext uri="{BB962C8B-B14F-4D97-AF65-F5344CB8AC3E}">
        <p14:creationId xmlns:p14="http://schemas.microsoft.com/office/powerpoint/2010/main" val="29534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464</Words>
  <Application>Microsoft Macintosh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9</cp:revision>
  <dcterms:created xsi:type="dcterms:W3CDTF">2021-09-08T21:16:03Z</dcterms:created>
  <dcterms:modified xsi:type="dcterms:W3CDTF">2021-09-09T00:50:31Z</dcterms:modified>
</cp:coreProperties>
</file>