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281" r:id="rId4"/>
    <p:sldId id="257" r:id="rId5"/>
    <p:sldId id="263" r:id="rId6"/>
    <p:sldId id="262" r:id="rId7"/>
    <p:sldId id="265" r:id="rId8"/>
    <p:sldId id="290" r:id="rId9"/>
    <p:sldId id="269" r:id="rId10"/>
    <p:sldId id="270" r:id="rId11"/>
    <p:sldId id="271" r:id="rId12"/>
    <p:sldId id="279" r:id="rId13"/>
    <p:sldId id="296" r:id="rId14"/>
    <p:sldId id="297" r:id="rId15"/>
    <p:sldId id="304" r:id="rId16"/>
    <p:sldId id="299" r:id="rId17"/>
    <p:sldId id="305" r:id="rId18"/>
    <p:sldId id="284" r:id="rId19"/>
    <p:sldId id="286" r:id="rId20"/>
    <p:sldId id="294" r:id="rId21"/>
    <p:sldId id="295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280" y="-112"/>
      </p:cViewPr>
      <p:guideLst>
        <p:guide orient="horz" pos="4319"/>
        <p:guide pos="57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6B22-C872-4141-ADA1-0D64B23463E7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AC38D-734B-534B-9694-D26B8BF3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C38D-734B-534B-9694-D26B8BF371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4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226849"/>
            <a:ext cx="8462963" cy="6501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Key ideas of this module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Conflict resolution in distributed </a:t>
            </a:r>
            <a:r>
              <a:rPr lang="en-US" sz="3600" b="1" dirty="0" smtClean="0">
                <a:solidFill>
                  <a:srgbClr val="FF0000"/>
                </a:solidFill>
              </a:rPr>
              <a:t>systems</a:t>
            </a:r>
            <a:r>
              <a:rPr lang="en-US" sz="3600" dirty="0" smtClean="0"/>
              <a:t>. </a:t>
            </a:r>
            <a:r>
              <a:rPr lang="en-US" sz="3600" dirty="0" smtClean="0"/>
              <a:t>Distributed Dining </a:t>
            </a:r>
            <a:r>
              <a:rPr lang="en-US" sz="3600" dirty="0" smtClean="0"/>
              <a:t>Philosophers: An example of mutual exclusion.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Priority among agents in conflict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/>
              <a:t>Key idea: Winner of a conflict eventually gets lower priority than all agents with which it competes.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</a:rPr>
              <a:t>okens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/>
              <a:t>An </a:t>
            </a:r>
            <a:r>
              <a:rPr lang="en-US" sz="3600" dirty="0" smtClean="0"/>
              <a:t>agent that holds a token that is not created or destroyed knows that other agents don’t hold the token.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17961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How should priorities change when a process eats?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50178" name="Oval 5"/>
          <p:cNvSpPr>
            <a:spLocks noChangeAspect="1" noChangeArrowheads="1"/>
          </p:cNvSpPr>
          <p:nvPr/>
        </p:nvSpPr>
        <p:spPr bwMode="auto">
          <a:xfrm>
            <a:off x="2560638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0179" name="Oval 6"/>
          <p:cNvSpPr>
            <a:spLocks noChangeAspect="1" noChangeArrowheads="1"/>
          </p:cNvSpPr>
          <p:nvPr/>
        </p:nvSpPr>
        <p:spPr bwMode="auto">
          <a:xfrm>
            <a:off x="1676400" y="3200400"/>
            <a:ext cx="365125" cy="365125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0180" name="Oval 7"/>
          <p:cNvSpPr>
            <a:spLocks noChangeAspect="1" noChangeArrowheads="1"/>
          </p:cNvSpPr>
          <p:nvPr/>
        </p:nvSpPr>
        <p:spPr bwMode="auto">
          <a:xfrm>
            <a:off x="35052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0181" name="Oval 8"/>
          <p:cNvSpPr>
            <a:spLocks noChangeAspect="1" noChangeArrowheads="1"/>
          </p:cNvSpPr>
          <p:nvPr/>
        </p:nvSpPr>
        <p:spPr bwMode="auto">
          <a:xfrm>
            <a:off x="2560638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0182" name="Oval 9"/>
          <p:cNvSpPr>
            <a:spLocks noChangeAspect="1" noChangeArrowheads="1"/>
          </p:cNvSpPr>
          <p:nvPr/>
        </p:nvSpPr>
        <p:spPr bwMode="auto">
          <a:xfrm>
            <a:off x="762000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50183" name="AutoShape 10"/>
          <p:cNvCxnSpPr>
            <a:cxnSpLocks noChangeShapeType="1"/>
            <a:stCxn id="50178" idx="3"/>
            <a:endCxn id="50179" idx="7"/>
          </p:cNvCxnSpPr>
          <p:nvPr/>
        </p:nvCxnSpPr>
        <p:spPr bwMode="auto">
          <a:xfrm flipH="1">
            <a:off x="1987550" y="25971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AutoShape 11"/>
          <p:cNvCxnSpPr>
            <a:cxnSpLocks noChangeShapeType="1"/>
            <a:stCxn id="50178" idx="5"/>
            <a:endCxn id="50180" idx="1"/>
          </p:cNvCxnSpPr>
          <p:nvPr/>
        </p:nvCxnSpPr>
        <p:spPr bwMode="auto">
          <a:xfrm>
            <a:off x="2871788" y="2597150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AutoShape 12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041525" y="3382963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AutoShape 13"/>
          <p:cNvCxnSpPr>
            <a:cxnSpLocks noChangeShapeType="1"/>
            <a:stCxn id="50179" idx="3"/>
            <a:endCxn id="50182" idx="7"/>
          </p:cNvCxnSpPr>
          <p:nvPr/>
        </p:nvCxnSpPr>
        <p:spPr bwMode="auto">
          <a:xfrm flipH="1">
            <a:off x="1073150" y="35115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4"/>
          <p:cNvCxnSpPr>
            <a:cxnSpLocks noChangeShapeType="1"/>
            <a:stCxn id="50182" idx="6"/>
            <a:endCxn id="50181" idx="2"/>
          </p:cNvCxnSpPr>
          <p:nvPr/>
        </p:nvCxnSpPr>
        <p:spPr bwMode="auto">
          <a:xfrm>
            <a:off x="1127125" y="43434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5"/>
          <p:cNvCxnSpPr>
            <a:cxnSpLocks noChangeShapeType="1"/>
            <a:stCxn id="50179" idx="5"/>
            <a:endCxn id="50181" idx="1"/>
          </p:cNvCxnSpPr>
          <p:nvPr/>
        </p:nvCxnSpPr>
        <p:spPr bwMode="auto">
          <a:xfrm>
            <a:off x="1987550" y="35115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6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2871788" y="3511550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25552" y="1709271"/>
            <a:ext cx="3978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v holds all its forks and eats</a:t>
            </a:r>
            <a:endParaRPr lang="en-US" dirty="0"/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3513" y="4757271"/>
            <a:ext cx="6365782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What </a:t>
            </a:r>
            <a:r>
              <a:rPr lang="en-US" dirty="0"/>
              <a:t>should happen to edge </a:t>
            </a:r>
            <a:r>
              <a:rPr lang="en-US" dirty="0" smtClean="0"/>
              <a:t>directions after v eats?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Flip edges incident on v?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Make all edges directed towards v?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0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How should priorities change when a process eats?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50178" name="Oval 5"/>
          <p:cNvSpPr>
            <a:spLocks noChangeAspect="1" noChangeArrowheads="1"/>
          </p:cNvSpPr>
          <p:nvPr/>
        </p:nvSpPr>
        <p:spPr bwMode="auto">
          <a:xfrm>
            <a:off x="2560638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0179" name="Oval 6"/>
          <p:cNvSpPr>
            <a:spLocks noChangeAspect="1" noChangeArrowheads="1"/>
          </p:cNvSpPr>
          <p:nvPr/>
        </p:nvSpPr>
        <p:spPr bwMode="auto">
          <a:xfrm>
            <a:off x="16764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0180" name="Oval 7"/>
          <p:cNvSpPr>
            <a:spLocks noChangeAspect="1" noChangeArrowheads="1"/>
          </p:cNvSpPr>
          <p:nvPr/>
        </p:nvSpPr>
        <p:spPr bwMode="auto">
          <a:xfrm>
            <a:off x="35052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0181" name="Oval 8"/>
          <p:cNvSpPr>
            <a:spLocks noChangeAspect="1" noChangeArrowheads="1"/>
          </p:cNvSpPr>
          <p:nvPr/>
        </p:nvSpPr>
        <p:spPr bwMode="auto">
          <a:xfrm>
            <a:off x="2560638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0182" name="Oval 9"/>
          <p:cNvSpPr>
            <a:spLocks noChangeAspect="1" noChangeArrowheads="1"/>
          </p:cNvSpPr>
          <p:nvPr/>
        </p:nvSpPr>
        <p:spPr bwMode="auto">
          <a:xfrm>
            <a:off x="762000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50183" name="AutoShape 10"/>
          <p:cNvCxnSpPr>
            <a:cxnSpLocks noChangeShapeType="1"/>
            <a:stCxn id="50178" idx="3"/>
            <a:endCxn id="50179" idx="7"/>
          </p:cNvCxnSpPr>
          <p:nvPr/>
        </p:nvCxnSpPr>
        <p:spPr bwMode="auto">
          <a:xfrm flipH="1">
            <a:off x="1987550" y="25971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AutoShape 11"/>
          <p:cNvCxnSpPr>
            <a:cxnSpLocks noChangeShapeType="1"/>
            <a:stCxn id="50178" idx="5"/>
            <a:endCxn id="50180" idx="1"/>
          </p:cNvCxnSpPr>
          <p:nvPr/>
        </p:nvCxnSpPr>
        <p:spPr bwMode="auto">
          <a:xfrm>
            <a:off x="2871788" y="2597150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AutoShape 12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041525" y="3382963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AutoShape 13"/>
          <p:cNvCxnSpPr>
            <a:cxnSpLocks noChangeShapeType="1"/>
            <a:stCxn id="50179" idx="3"/>
            <a:endCxn id="50182" idx="7"/>
          </p:cNvCxnSpPr>
          <p:nvPr/>
        </p:nvCxnSpPr>
        <p:spPr bwMode="auto">
          <a:xfrm flipH="1">
            <a:off x="1073150" y="35115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4"/>
          <p:cNvCxnSpPr>
            <a:cxnSpLocks noChangeShapeType="1"/>
            <a:stCxn id="50182" idx="6"/>
            <a:endCxn id="50181" idx="2"/>
          </p:cNvCxnSpPr>
          <p:nvPr/>
        </p:nvCxnSpPr>
        <p:spPr bwMode="auto">
          <a:xfrm>
            <a:off x="1127125" y="43434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5"/>
          <p:cNvCxnSpPr>
            <a:cxnSpLocks noChangeShapeType="1"/>
            <a:stCxn id="50179" idx="5"/>
            <a:endCxn id="50181" idx="1"/>
          </p:cNvCxnSpPr>
          <p:nvPr/>
        </p:nvCxnSpPr>
        <p:spPr bwMode="auto">
          <a:xfrm>
            <a:off x="1987550" y="35115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6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2871788" y="3511550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25552" y="1709271"/>
            <a:ext cx="3978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v holds all its forks and eats</a:t>
            </a:r>
            <a:endParaRPr lang="en-US" dirty="0"/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3513" y="4757271"/>
            <a:ext cx="6365782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What </a:t>
            </a:r>
            <a:r>
              <a:rPr lang="en-US" dirty="0"/>
              <a:t>should happen to edge </a:t>
            </a:r>
            <a:r>
              <a:rPr lang="en-US" dirty="0" smtClean="0"/>
              <a:t>directions after v eats?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Flip edges incident on v? No. may cycle.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Make all edges directed towards v? Yes. Prove that the graph remains acyclic.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855882" y="2262981"/>
            <a:ext cx="3108325" cy="2239963"/>
            <a:chOff x="762000" y="2286000"/>
            <a:chExt cx="3108325" cy="2239963"/>
          </a:xfrm>
        </p:grpSpPr>
        <p:sp>
          <p:nvSpPr>
            <p:cNvPr id="18" name="Oval 3"/>
            <p:cNvSpPr>
              <a:spLocks noChangeAspect="1" noChangeArrowheads="1"/>
            </p:cNvSpPr>
            <p:nvPr/>
          </p:nvSpPr>
          <p:spPr bwMode="auto">
            <a:xfrm>
              <a:off x="2560638" y="2286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9" name="Oval 4"/>
            <p:cNvSpPr>
              <a:spLocks noChangeAspect="1" noChangeArrowheads="1"/>
            </p:cNvSpPr>
            <p:nvPr/>
          </p:nvSpPr>
          <p:spPr bwMode="auto">
            <a:xfrm>
              <a:off x="1676400" y="32004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0" name="Oval 5"/>
            <p:cNvSpPr>
              <a:spLocks noChangeAspect="1" noChangeArrowheads="1"/>
            </p:cNvSpPr>
            <p:nvPr/>
          </p:nvSpPr>
          <p:spPr bwMode="auto">
            <a:xfrm>
              <a:off x="3505200" y="32004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21" name="Oval 6"/>
            <p:cNvSpPr>
              <a:spLocks noChangeAspect="1" noChangeArrowheads="1"/>
            </p:cNvSpPr>
            <p:nvPr/>
          </p:nvSpPr>
          <p:spPr bwMode="auto">
            <a:xfrm>
              <a:off x="2560638" y="416083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2" name="Oval 7"/>
            <p:cNvSpPr>
              <a:spLocks noChangeAspect="1" noChangeArrowheads="1"/>
            </p:cNvSpPr>
            <p:nvPr/>
          </p:nvSpPr>
          <p:spPr bwMode="auto">
            <a:xfrm>
              <a:off x="762000" y="416083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cxnSp>
          <p:nvCxnSpPr>
            <p:cNvPr id="23" name="AutoShape 8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1987550" y="2597150"/>
              <a:ext cx="627063" cy="657225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2871788" y="2597150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0"/>
            <p:cNvCxnSpPr>
              <a:cxnSpLocks noChangeShapeType="1"/>
              <a:stCxn id="19" idx="6"/>
              <a:endCxn id="20" idx="2"/>
            </p:cNvCxnSpPr>
            <p:nvPr/>
          </p:nvCxnSpPr>
          <p:spPr bwMode="auto">
            <a:xfrm>
              <a:off x="2041525" y="3382963"/>
              <a:ext cx="1463675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1"/>
            <p:cNvCxnSpPr>
              <a:cxnSpLocks noChangeShapeType="1"/>
              <a:stCxn id="19" idx="3"/>
              <a:endCxn id="22" idx="7"/>
            </p:cNvCxnSpPr>
            <p:nvPr/>
          </p:nvCxnSpPr>
          <p:spPr bwMode="auto">
            <a:xfrm flipH="1">
              <a:off x="1073150" y="3511550"/>
              <a:ext cx="657225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2"/>
            <p:cNvCxnSpPr>
              <a:cxnSpLocks noChangeShapeType="1"/>
              <a:stCxn id="22" idx="6"/>
              <a:endCxn id="21" idx="2"/>
            </p:cNvCxnSpPr>
            <p:nvPr/>
          </p:nvCxnSpPr>
          <p:spPr bwMode="auto">
            <a:xfrm>
              <a:off x="1127125" y="4343400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3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1987550" y="3511550"/>
              <a:ext cx="627063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2871788" y="3511550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659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34450" cy="1746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How can we represent priorities in terms of forks?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All forks held by an eating agent are dirty.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An agent holding a dirty fork has lower priority.</a:t>
            </a:r>
            <a:endParaRPr lang="en-US" sz="2800" b="1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4400" y="2498725"/>
            <a:ext cx="7543800" cy="3810000"/>
            <a:chOff x="838200" y="1600200"/>
            <a:chExt cx="7543800" cy="38100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838200" y="1600200"/>
              <a:ext cx="2286000" cy="1238250"/>
              <a:chOff x="528" y="960"/>
              <a:chExt cx="1440" cy="780"/>
            </a:xfrm>
          </p:grpSpPr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28" y="960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chemeClr val="accent1"/>
                    </a:solidFill>
                  </a:rPr>
                  <a:t>clean</a:t>
                </a:r>
              </a:p>
            </p:txBody>
          </p:sp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528" y="1248"/>
                <a:ext cx="1440" cy="492"/>
                <a:chOff x="528" y="1248"/>
                <a:chExt cx="1440" cy="492"/>
              </a:xfrm>
            </p:grpSpPr>
            <p:sp>
              <p:nvSpPr>
                <p:cNvPr id="7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76" y="1440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u</a:t>
                  </a:r>
                </a:p>
              </p:txBody>
            </p:sp>
            <p:sp>
              <p:nvSpPr>
                <p:cNvPr id="8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1680" y="1440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  <p:cxnSp>
              <p:nvCxnSpPr>
                <p:cNvPr id="9" name="AutoShape 8"/>
                <p:cNvCxnSpPr>
                  <a:cxnSpLocks noChangeShapeType="1"/>
                  <a:stCxn id="7" idx="0"/>
                  <a:endCxn id="8" idx="0"/>
                </p:cNvCxnSpPr>
                <p:nvPr/>
              </p:nvCxnSpPr>
              <p:spPr bwMode="auto">
                <a:xfrm rot="5400000" flipV="1">
                  <a:off x="1271" y="877"/>
                  <a:ext cx="1" cy="1104"/>
                </a:xfrm>
                <a:prstGeom prst="curvedConnector3">
                  <a:avLst>
                    <a:gd name="adj1" fmla="val -132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" name="AutoShape 9"/>
                <p:cNvCxnSpPr>
                  <a:cxnSpLocks noChangeShapeType="1"/>
                  <a:stCxn id="8" idx="4"/>
                  <a:endCxn id="7" idx="3"/>
                </p:cNvCxnSpPr>
                <p:nvPr/>
              </p:nvCxnSpPr>
              <p:spPr bwMode="auto">
                <a:xfrm rot="16200000" flipV="1">
                  <a:off x="1200" y="1116"/>
                  <a:ext cx="42" cy="1206"/>
                </a:xfrm>
                <a:prstGeom prst="curvedConnector3">
                  <a:avLst>
                    <a:gd name="adj1" fmla="val -31428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248"/>
                  <a:ext cx="173" cy="1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2" name="AutoShape 11"/>
                <p:cNvCxnSpPr>
                  <a:cxnSpLocks noChangeShapeType="1"/>
                  <a:stCxn id="7" idx="6"/>
                  <a:endCxn id="8" idx="2"/>
                </p:cNvCxnSpPr>
                <p:nvPr/>
              </p:nvCxnSpPr>
              <p:spPr bwMode="auto">
                <a:xfrm>
                  <a:off x="876" y="1584"/>
                  <a:ext cx="792" cy="0"/>
                </a:xfrm>
                <a:prstGeom prst="straightConnector1">
                  <a:avLst/>
                </a:prstGeom>
                <a:noFill/>
                <a:ln w="7620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3" name="Oval 13"/>
            <p:cNvSpPr>
              <a:spLocks noChangeAspect="1" noChangeArrowheads="1"/>
            </p:cNvSpPr>
            <p:nvPr/>
          </p:nvSpPr>
          <p:spPr bwMode="auto">
            <a:xfrm>
              <a:off x="5029200" y="2362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4" name="Oval 14"/>
            <p:cNvSpPr>
              <a:spLocks noChangeAspect="1" noChangeArrowheads="1"/>
            </p:cNvSpPr>
            <p:nvPr/>
          </p:nvSpPr>
          <p:spPr bwMode="auto">
            <a:xfrm>
              <a:off x="6781800" y="2362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cxnSp>
          <p:nvCxnSpPr>
            <p:cNvPr id="15" name="AutoShape 15"/>
            <p:cNvCxnSpPr>
              <a:cxnSpLocks noChangeShapeType="1"/>
              <a:stCxn id="13" idx="0"/>
              <a:endCxn id="14" idx="0"/>
            </p:cNvCxnSpPr>
            <p:nvPr/>
          </p:nvCxnSpPr>
          <p:spPr bwMode="auto">
            <a:xfrm rot="5400000" flipV="1">
              <a:off x="6133306" y="1467644"/>
              <a:ext cx="1588" cy="1752600"/>
            </a:xfrm>
            <a:prstGeom prst="curvedConnector3">
              <a:avLst>
                <a:gd name="adj1" fmla="val -132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14" idx="4"/>
              <a:endCxn id="13" idx="3"/>
            </p:cNvCxnSpPr>
            <p:nvPr/>
          </p:nvCxnSpPr>
          <p:spPr bwMode="auto">
            <a:xfrm rot="16200000" flipV="1">
              <a:off x="6019800" y="1847850"/>
              <a:ext cx="66675" cy="1914525"/>
            </a:xfrm>
            <a:prstGeom prst="curvedConnector3">
              <a:avLst>
                <a:gd name="adj1" fmla="val -314287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7"/>
            <p:cNvSpPr>
              <a:spLocks noChangeAspect="1" noChangeArrowheads="1"/>
            </p:cNvSpPr>
            <p:nvPr/>
          </p:nvSpPr>
          <p:spPr bwMode="auto">
            <a:xfrm>
              <a:off x="4953000" y="2057400"/>
              <a:ext cx="274638" cy="2746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53000" y="1600200"/>
              <a:ext cx="844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accent1"/>
                  </a:solidFill>
                </a:rPr>
                <a:t>dirty</a:t>
              </a:r>
            </a:p>
          </p:txBody>
        </p:sp>
        <p:cxnSp>
          <p:nvCxnSpPr>
            <p:cNvPr id="19" name="AutoShape 19"/>
            <p:cNvCxnSpPr>
              <a:cxnSpLocks noChangeShapeType="1"/>
              <a:stCxn id="13" idx="6"/>
              <a:endCxn id="14" idx="2"/>
            </p:cNvCxnSpPr>
            <p:nvPr/>
          </p:nvCxnSpPr>
          <p:spPr bwMode="auto">
            <a:xfrm>
              <a:off x="5505450" y="2590800"/>
              <a:ext cx="1257300" cy="0"/>
            </a:xfrm>
            <a:prstGeom prst="straightConnector1">
              <a:avLst/>
            </a:prstGeom>
            <a:noFill/>
            <a:ln w="762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581400" y="2514600"/>
              <a:ext cx="9906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5029200" y="4171950"/>
              <a:ext cx="2209800" cy="1238250"/>
              <a:chOff x="3168" y="2628"/>
              <a:chExt cx="1392" cy="780"/>
            </a:xfrm>
          </p:grpSpPr>
          <p:sp>
            <p:nvSpPr>
              <p:cNvPr id="22" name="Oval 22"/>
              <p:cNvSpPr>
                <a:spLocks noChangeAspect="1" noChangeArrowheads="1"/>
              </p:cNvSpPr>
              <p:nvPr/>
            </p:nvSpPr>
            <p:spPr bwMode="auto">
              <a:xfrm>
                <a:off x="3168" y="264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u</a:t>
                </a:r>
              </a:p>
            </p:txBody>
          </p:sp>
          <p:sp>
            <p:nvSpPr>
              <p:cNvPr id="23" name="Oval 23"/>
              <p:cNvSpPr>
                <a:spLocks noChangeAspect="1" noChangeArrowheads="1"/>
              </p:cNvSpPr>
              <p:nvPr/>
            </p:nvSpPr>
            <p:spPr bwMode="auto">
              <a:xfrm>
                <a:off x="4272" y="264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cxnSp>
            <p:nvCxnSpPr>
              <p:cNvPr id="24" name="AutoShape 24"/>
              <p:cNvCxnSpPr>
                <a:cxnSpLocks noChangeShapeType="1"/>
                <a:stCxn id="22" idx="0"/>
                <a:endCxn id="23" idx="0"/>
              </p:cNvCxnSpPr>
              <p:nvPr/>
            </p:nvCxnSpPr>
            <p:spPr bwMode="auto">
              <a:xfrm rot="5400000" flipV="1">
                <a:off x="3863" y="2077"/>
                <a:ext cx="1" cy="1104"/>
              </a:xfrm>
              <a:prstGeom prst="curvedConnector3">
                <a:avLst>
                  <a:gd name="adj1" fmla="val -1320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25"/>
              <p:cNvCxnSpPr>
                <a:cxnSpLocks noChangeShapeType="1"/>
                <a:stCxn id="23" idx="4"/>
                <a:endCxn id="22" idx="3"/>
              </p:cNvCxnSpPr>
              <p:nvPr/>
            </p:nvCxnSpPr>
            <p:spPr bwMode="auto">
              <a:xfrm rot="16200000" flipV="1">
                <a:off x="3792" y="2316"/>
                <a:ext cx="42" cy="1206"/>
              </a:xfrm>
              <a:prstGeom prst="curvedConnector3">
                <a:avLst>
                  <a:gd name="adj1" fmla="val -314287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Oval 26"/>
              <p:cNvSpPr>
                <a:spLocks noChangeAspect="1" noChangeArrowheads="1"/>
              </p:cNvSpPr>
              <p:nvPr/>
            </p:nvSpPr>
            <p:spPr bwMode="auto">
              <a:xfrm>
                <a:off x="3696" y="3168"/>
                <a:ext cx="173" cy="1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888" y="3120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chemeClr val="accent1"/>
                    </a:solidFill>
                  </a:rPr>
                  <a:t>clean</a:t>
                </a:r>
              </a:p>
            </p:txBody>
          </p:sp>
          <p:cxnSp>
            <p:nvCxnSpPr>
              <p:cNvPr id="28" name="AutoShape 28"/>
              <p:cNvCxnSpPr>
                <a:cxnSpLocks noChangeShapeType="1"/>
                <a:stCxn id="22" idx="6"/>
                <a:endCxn id="23" idx="2"/>
              </p:cNvCxnSpPr>
              <p:nvPr/>
            </p:nvCxnSpPr>
            <p:spPr bwMode="auto">
              <a:xfrm>
                <a:off x="3468" y="2784"/>
                <a:ext cx="792" cy="0"/>
              </a:xfrm>
              <a:prstGeom prst="straightConnector1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19800" y="3200400"/>
              <a:ext cx="0" cy="60960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838200" y="4191000"/>
              <a:ext cx="2563813" cy="1219200"/>
              <a:chOff x="528" y="2544"/>
              <a:chExt cx="1615" cy="768"/>
            </a:xfrm>
          </p:grpSpPr>
          <p:cxnSp>
            <p:nvCxnSpPr>
              <p:cNvPr id="31" name="AutoShape 31"/>
              <p:cNvCxnSpPr>
                <a:cxnSpLocks noChangeShapeType="1"/>
                <a:stCxn id="34" idx="0"/>
                <a:endCxn id="35" idx="0"/>
              </p:cNvCxnSpPr>
              <p:nvPr/>
            </p:nvCxnSpPr>
            <p:spPr bwMode="auto">
              <a:xfrm rot="5400000" flipV="1">
                <a:off x="1223" y="1993"/>
                <a:ext cx="1" cy="1104"/>
              </a:xfrm>
              <a:prstGeom prst="curvedConnector3">
                <a:avLst>
                  <a:gd name="adj1" fmla="val -1320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32"/>
              <p:cNvCxnSpPr>
                <a:cxnSpLocks noChangeShapeType="1"/>
                <a:stCxn id="35" idx="4"/>
                <a:endCxn id="34" idx="3"/>
              </p:cNvCxnSpPr>
              <p:nvPr/>
            </p:nvCxnSpPr>
            <p:spPr bwMode="auto">
              <a:xfrm rot="16200000" flipV="1">
                <a:off x="1152" y="2232"/>
                <a:ext cx="42" cy="1206"/>
              </a:xfrm>
              <a:prstGeom prst="curvedConnector3">
                <a:avLst>
                  <a:gd name="adj1" fmla="val -314287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3" name="Group 33"/>
              <p:cNvGrpSpPr>
                <a:grpSpLocks/>
              </p:cNvGrpSpPr>
              <p:nvPr/>
            </p:nvGrpSpPr>
            <p:grpSpPr bwMode="auto">
              <a:xfrm>
                <a:off x="528" y="2556"/>
                <a:ext cx="1615" cy="756"/>
                <a:chOff x="672" y="2556"/>
                <a:chExt cx="1615" cy="756"/>
              </a:xfrm>
            </p:grpSpPr>
            <p:sp>
              <p:nvSpPr>
                <p:cNvPr id="34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2556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u</a:t>
                  </a:r>
                </a:p>
              </p:txBody>
            </p:sp>
            <p:sp>
              <p:nvSpPr>
                <p:cNvPr id="35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776" y="2556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  <p:sp>
              <p:nvSpPr>
                <p:cNvPr id="36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2832"/>
                  <a:ext cx="173" cy="1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80" y="3024"/>
                  <a:ext cx="6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solidFill>
                        <a:schemeClr val="accent1"/>
                      </a:solidFill>
                    </a:rPr>
                    <a:t>clean</a:t>
                  </a:r>
                </a:p>
              </p:txBody>
            </p:sp>
            <p:cxnSp>
              <p:nvCxnSpPr>
                <p:cNvPr id="38" name="AutoShape 38"/>
                <p:cNvCxnSpPr>
                  <a:cxnSpLocks noChangeShapeType="1"/>
                  <a:stCxn id="34" idx="6"/>
                  <a:endCxn id="35" idx="2"/>
                </p:cNvCxnSpPr>
                <p:nvPr/>
              </p:nvCxnSpPr>
              <p:spPr bwMode="auto">
                <a:xfrm>
                  <a:off x="972" y="2700"/>
                  <a:ext cx="792" cy="0"/>
                </a:xfrm>
                <a:prstGeom prst="straightConnector1">
                  <a:avLst/>
                </a:prstGeom>
                <a:noFill/>
                <a:ln w="76200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581400" y="4419600"/>
              <a:ext cx="9906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413125" y="1944688"/>
              <a:ext cx="1014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u eats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080125" y="3163888"/>
              <a:ext cx="23018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fork in channel to v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108325" y="3581400"/>
              <a:ext cx="19970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Clean fork received by v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66850" y="34131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6892" y="6308725"/>
            <a:ext cx="708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Priority changes only when a clean fork becomes dirty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198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387" y="274638"/>
            <a:ext cx="8572573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latin typeface="Arial" charset="0"/>
              </a:rPr>
              <a:t>Can a philosopher remain hungry for ever?</a:t>
            </a:r>
            <a:endParaRPr lang="en-US" sz="3200" b="1" dirty="0"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9275" y="1554162"/>
            <a:ext cx="3108325" cy="2239963"/>
            <a:chOff x="549275" y="1554162"/>
            <a:chExt cx="3108325" cy="2239963"/>
          </a:xfrm>
        </p:grpSpPr>
        <p:sp>
          <p:nvSpPr>
            <p:cNvPr id="50178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50179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50180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50181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50182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cxnSp>
          <p:nvCxnSpPr>
            <p:cNvPr id="50183" name="AutoShape 10"/>
            <p:cNvCxnSpPr>
              <a:cxnSpLocks noChangeShapeType="1"/>
              <a:stCxn id="50178" idx="3"/>
              <a:endCxn id="50179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4" name="AutoShape 11"/>
            <p:cNvCxnSpPr>
              <a:cxnSpLocks noChangeShapeType="1"/>
              <a:stCxn id="50178" idx="5"/>
              <a:endCxn id="50180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5" name="AutoShape 12"/>
            <p:cNvCxnSpPr>
              <a:cxnSpLocks noChangeShapeType="1"/>
              <a:stCxn id="50179" idx="6"/>
              <a:endCxn id="50180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6" name="AutoShape 13"/>
            <p:cNvCxnSpPr>
              <a:cxnSpLocks noChangeShapeType="1"/>
              <a:stCxn id="50179" idx="3"/>
              <a:endCxn id="50182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7" name="AutoShape 14"/>
            <p:cNvCxnSpPr>
              <a:cxnSpLocks noChangeShapeType="1"/>
              <a:stCxn id="50182" idx="6"/>
              <a:endCxn id="50181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8" name="AutoShape 15"/>
            <p:cNvCxnSpPr>
              <a:cxnSpLocks noChangeShapeType="1"/>
              <a:stCxn id="50179" idx="5"/>
              <a:endCxn id="50181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9" name="AutoShape 16"/>
            <p:cNvCxnSpPr>
              <a:cxnSpLocks noChangeShapeType="1"/>
              <a:stCxn id="50180" idx="3"/>
              <a:endCxn id="50181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3671711" y="1534070"/>
            <a:ext cx="5221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Could </a:t>
            </a:r>
            <a:r>
              <a:rPr lang="en-US" sz="2800" dirty="0" smtClean="0"/>
              <a:t>a cabal of philosophers eat repeatedly and cause others to starve for ever? For example, could philosopher y remain hungry forever because u, v, w eat repeatedly, one after the other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r>
              <a:rPr lang="en-US" sz="2800" dirty="0" smtClean="0"/>
              <a:t>Could hungry philosophers forever hold some, but not all, forks that they need to eat?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840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57" y="185057"/>
            <a:ext cx="8229600" cy="640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prove </a:t>
            </a:r>
            <a:r>
              <a:rPr lang="en-US" dirty="0" smtClean="0"/>
              <a:t>progress find </a:t>
            </a:r>
            <a:r>
              <a:rPr lang="en-US" dirty="0" smtClean="0"/>
              <a:t>a variant function f such that for all k:</a:t>
            </a:r>
            <a:endParaRPr lang="en-US" dirty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</a:rPr>
              <a:t>v.hungry</a:t>
            </a:r>
            <a:r>
              <a:rPr lang="en-US" sz="3600" b="1" dirty="0" smtClean="0">
                <a:solidFill>
                  <a:srgbClr val="FF0000"/>
                </a:solidFill>
              </a:rPr>
              <a:t> and f = k)     leads-to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     (</a:t>
            </a:r>
            <a:r>
              <a:rPr lang="en-US" sz="3600" b="1" dirty="0" err="1" smtClean="0">
                <a:solidFill>
                  <a:srgbClr val="FF0000"/>
                </a:solidFill>
              </a:rPr>
              <a:t>v.eating</a:t>
            </a:r>
            <a:r>
              <a:rPr lang="en-US" sz="3600" b="1" dirty="0" smtClean="0">
                <a:solidFill>
                  <a:srgbClr val="FF0000"/>
                </a:solidFill>
              </a:rPr>
              <a:t> or (</a:t>
            </a:r>
            <a:r>
              <a:rPr lang="en-US" sz="3600" b="1" dirty="0" err="1" smtClean="0">
                <a:solidFill>
                  <a:srgbClr val="FF0000"/>
                </a:solidFill>
              </a:rPr>
              <a:t>v.hungry</a:t>
            </a:r>
            <a:r>
              <a:rPr lang="en-US" sz="3600" b="1" dirty="0" smtClean="0">
                <a:solidFill>
                  <a:srgbClr val="FF0000"/>
                </a:solidFill>
              </a:rPr>
              <a:t> and f &lt; k))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One way to prove this is to show: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f=k) -&gt;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(</a:t>
            </a:r>
            <a:r>
              <a:rPr lang="en-US" dirty="0" err="1" smtClean="0">
                <a:solidFill>
                  <a:srgbClr val="000000"/>
                </a:solidFill>
              </a:rPr>
              <a:t>v.eating</a:t>
            </a:r>
            <a:r>
              <a:rPr lang="en-US" dirty="0" smtClean="0">
                <a:solidFill>
                  <a:srgbClr val="000000"/>
                </a:solidFill>
              </a:rPr>
              <a:t> or 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 &lt;= k))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f=k)  leads-to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   NOT(</a:t>
            </a:r>
            <a:r>
              <a:rPr lang="en-US" dirty="0" err="1">
                <a:solidFill>
                  <a:srgbClr val="000000"/>
                </a:solidFill>
              </a:rPr>
              <a:t>v.hungry</a:t>
            </a:r>
            <a:r>
              <a:rPr lang="en-US" dirty="0">
                <a:solidFill>
                  <a:srgbClr val="000000"/>
                </a:solidFill>
              </a:rPr>
              <a:t> and f=</a:t>
            </a:r>
            <a:r>
              <a:rPr lang="en-US" dirty="0" smtClean="0">
                <a:solidFill>
                  <a:srgbClr val="000000"/>
                </a:solidFill>
              </a:rPr>
              <a:t>k)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The challenge is to find a variant function 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9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0" y="127783"/>
            <a:ext cx="5248063" cy="3209459"/>
            <a:chOff x="399234" y="1184830"/>
            <a:chExt cx="5248063" cy="3209459"/>
          </a:xfrm>
        </p:grpSpPr>
        <p:sp>
          <p:nvSpPr>
            <p:cNvPr id="5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v</a:t>
              </a:r>
              <a:endParaRPr lang="en-US" sz="2400" dirty="0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x</a:t>
              </a:r>
            </a:p>
          </p:txBody>
        </p:sp>
        <p:cxnSp>
          <p:nvCxnSpPr>
            <p:cNvPr id="10" name="AutoShape 10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399234" y="379412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8642" y="241038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468562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H: Hungry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5910" y="1184830"/>
              <a:ext cx="1547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T: Thinking</a:t>
              </a:r>
              <a:endParaRPr lang="en-US" sz="24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637665" y="2136060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326009" y="2136060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8589" y="3499275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H: Hungry</a:t>
              </a:r>
              <a:endParaRPr lang="en-US" sz="2400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2808832" y="3337242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2073593" y="2385377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1637665" y="2837894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90732" y="3121713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914400" y="3731447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1948715"/>
              <a:ext cx="1989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Dirty fork: red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3547" y="3932624"/>
              <a:ext cx="2200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Clean fork: blue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1948715"/>
              <a:ext cx="1405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Dirty fork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2863" y="127783"/>
            <a:ext cx="3333606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Variant Function</a:t>
            </a:r>
          </a:p>
          <a:p>
            <a:r>
              <a:rPr lang="en-US" sz="2400" b="1" dirty="0" smtClean="0"/>
              <a:t>f(s)</a:t>
            </a:r>
            <a:r>
              <a:rPr lang="en-US" sz="2400" b="1" dirty="0"/>
              <a:t> </a:t>
            </a:r>
            <a:r>
              <a:rPr lang="en-US" sz="2400" b="1" dirty="0" smtClean="0"/>
              <a:t>is the directed acyclic </a:t>
            </a:r>
            <a:r>
              <a:rPr lang="en-US" sz="2400" b="1" dirty="0" err="1" smtClean="0"/>
              <a:t>subgraph</a:t>
            </a:r>
            <a:r>
              <a:rPr lang="en-US" sz="2400" b="1" dirty="0" smtClean="0"/>
              <a:t> of vertices with paths to v</a:t>
            </a: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4800" y="3565390"/>
            <a:ext cx="8735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="1" dirty="0" smtClean="0"/>
              <a:t>xample Priority Graph. </a:t>
            </a:r>
            <a:endParaRPr lang="en-US" sz="2400" b="1" dirty="0"/>
          </a:p>
          <a:p>
            <a:r>
              <a:rPr lang="en-US" sz="2400" dirty="0" smtClean="0"/>
              <a:t>Forks located at vertices; blue for clean; red for dirty.</a:t>
            </a:r>
          </a:p>
          <a:p>
            <a:endParaRPr lang="en-US" sz="2400" dirty="0" smtClean="0"/>
          </a:p>
          <a:p>
            <a:r>
              <a:rPr lang="en-US" sz="2400" dirty="0" smtClean="0"/>
              <a:t>Variant function to prove that v will eat eventually is: (</a:t>
            </a:r>
            <a:r>
              <a:rPr lang="en-US" sz="2400" dirty="0" err="1" smtClean="0"/>
              <a:t>nT</a:t>
            </a:r>
            <a:r>
              <a:rPr lang="en-US" sz="2400" dirty="0" smtClean="0"/>
              <a:t>, </a:t>
            </a:r>
            <a:r>
              <a:rPr lang="en-US" sz="2400" dirty="0" err="1" smtClean="0"/>
              <a:t>nH</a:t>
            </a:r>
            <a:r>
              <a:rPr lang="en-US" sz="2400" dirty="0" smtClean="0"/>
              <a:t>), </a:t>
            </a:r>
            <a:r>
              <a:rPr lang="en-US" sz="2400" dirty="0" smtClean="0"/>
              <a:t>the number of thinking and hungry philosophers with paths to v.</a:t>
            </a:r>
          </a:p>
          <a:p>
            <a:endParaRPr lang="en-US" sz="2400" dirty="0"/>
          </a:p>
          <a:p>
            <a:r>
              <a:rPr lang="en-US" sz="2400" dirty="0" err="1" smtClean="0"/>
              <a:t>nT</a:t>
            </a:r>
            <a:r>
              <a:rPr lang="en-US" sz="2400" dirty="0" smtClean="0"/>
              <a:t> = 1 because of vertex u</a:t>
            </a:r>
          </a:p>
          <a:p>
            <a:r>
              <a:rPr lang="en-US" sz="2400" dirty="0" err="1" smtClean="0"/>
              <a:t>nH</a:t>
            </a:r>
            <a:r>
              <a:rPr lang="en-US" sz="2400" dirty="0" smtClean="0"/>
              <a:t> = 3 because of vertices w, x, 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98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0" y="127783"/>
            <a:ext cx="3634791" cy="3070960"/>
            <a:chOff x="399234" y="1184830"/>
            <a:chExt cx="3634791" cy="3070960"/>
          </a:xfrm>
        </p:grpSpPr>
        <p:sp>
          <p:nvSpPr>
            <p:cNvPr id="5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y</a:t>
              </a:r>
              <a:endParaRPr lang="en-US" sz="2400" dirty="0"/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v</a:t>
              </a:r>
              <a:endParaRPr lang="en-US" sz="2400" dirty="0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x</a:t>
              </a:r>
            </a:p>
          </p:txBody>
        </p:sp>
        <p:cxnSp>
          <p:nvCxnSpPr>
            <p:cNvPr id="10" name="AutoShape 10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399234" y="379412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8642" y="241038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468562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5910" y="11848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8589" y="349927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4295" y="127784"/>
            <a:ext cx="4026317" cy="30709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4699363" y="140038"/>
            <a:ext cx="4026317" cy="3058707"/>
            <a:chOff x="4699363" y="140038"/>
            <a:chExt cx="4026317" cy="3058707"/>
          </a:xfrm>
        </p:grpSpPr>
        <p:sp>
          <p:nvSpPr>
            <p:cNvPr id="38" name="Oval 5"/>
            <p:cNvSpPr>
              <a:spLocks noChangeAspect="1" noChangeArrowheads="1"/>
            </p:cNvSpPr>
            <p:nvPr/>
          </p:nvSpPr>
          <p:spPr bwMode="auto">
            <a:xfrm>
              <a:off x="6658547" y="50937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39" name="Oval 6"/>
            <p:cNvSpPr>
              <a:spLocks noChangeAspect="1" noChangeArrowheads="1"/>
            </p:cNvSpPr>
            <p:nvPr/>
          </p:nvSpPr>
          <p:spPr bwMode="auto">
            <a:xfrm>
              <a:off x="5774309" y="142377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y</a:t>
              </a:r>
              <a:endParaRPr lang="en-US" sz="2400" dirty="0"/>
            </a:p>
          </p:txBody>
        </p:sp>
        <p:sp>
          <p:nvSpPr>
            <p:cNvPr id="40" name="Oval 7"/>
            <p:cNvSpPr>
              <a:spLocks noChangeAspect="1" noChangeArrowheads="1"/>
            </p:cNvSpPr>
            <p:nvPr/>
          </p:nvSpPr>
          <p:spPr bwMode="auto">
            <a:xfrm>
              <a:off x="7603109" y="142377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41" name="Oval 8"/>
            <p:cNvSpPr>
              <a:spLocks noChangeAspect="1" noChangeArrowheads="1"/>
            </p:cNvSpPr>
            <p:nvPr/>
          </p:nvSpPr>
          <p:spPr bwMode="auto">
            <a:xfrm>
              <a:off x="6658547" y="238420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v</a:t>
              </a:r>
              <a:endParaRPr lang="en-US" sz="2400" dirty="0"/>
            </a:p>
          </p:txBody>
        </p:sp>
        <p:cxnSp>
          <p:nvCxnSpPr>
            <p:cNvPr id="43" name="AutoShape 10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flipH="1">
              <a:off x="6085459" y="820520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11"/>
            <p:cNvCxnSpPr>
              <a:cxnSpLocks noChangeShapeType="1"/>
              <a:stCxn id="38" idx="5"/>
              <a:endCxn id="40" idx="1"/>
            </p:cNvCxnSpPr>
            <p:nvPr/>
          </p:nvCxnSpPr>
          <p:spPr bwMode="auto">
            <a:xfrm>
              <a:off x="6969697" y="820520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2"/>
            <p:cNvCxnSpPr>
              <a:cxnSpLocks noChangeShapeType="1"/>
              <a:stCxn id="39" idx="6"/>
              <a:endCxn id="40" idx="2"/>
            </p:cNvCxnSpPr>
            <p:nvPr/>
          </p:nvCxnSpPr>
          <p:spPr bwMode="auto">
            <a:xfrm>
              <a:off x="6139434" y="1606333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5"/>
            <p:cNvCxnSpPr>
              <a:cxnSpLocks noChangeShapeType="1"/>
              <a:stCxn id="39" idx="5"/>
              <a:endCxn id="41" idx="1"/>
            </p:cNvCxnSpPr>
            <p:nvPr/>
          </p:nvCxnSpPr>
          <p:spPr bwMode="auto">
            <a:xfrm>
              <a:off x="6085459" y="1734920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6"/>
            <p:cNvCxnSpPr>
              <a:cxnSpLocks noChangeShapeType="1"/>
              <a:stCxn id="40" idx="3"/>
              <a:endCxn id="41" idx="7"/>
            </p:cNvCxnSpPr>
            <p:nvPr/>
          </p:nvCxnSpPr>
          <p:spPr bwMode="auto">
            <a:xfrm flipH="1">
              <a:off x="6969697" y="1734920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Box 50"/>
            <p:cNvSpPr txBox="1"/>
            <p:nvPr/>
          </p:nvSpPr>
          <p:spPr>
            <a:xfrm>
              <a:off x="5389276" y="1365588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68234" y="142377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56544" y="14003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29223" y="2454483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99363" y="140039"/>
              <a:ext cx="4026317" cy="30587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"/>
          <p:cNvSpPr>
            <a:spLocks noChangeAspect="1" noChangeArrowheads="1"/>
          </p:cNvSpPr>
          <p:nvPr/>
        </p:nvSpPr>
        <p:spPr bwMode="auto">
          <a:xfrm>
            <a:off x="6667753" y="39085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u</a:t>
            </a:r>
          </a:p>
        </p:txBody>
      </p:sp>
      <p:sp>
        <p:nvSpPr>
          <p:cNvPr id="61" name="Oval 7"/>
          <p:cNvSpPr>
            <a:spLocks noChangeAspect="1" noChangeArrowheads="1"/>
          </p:cNvSpPr>
          <p:nvPr/>
        </p:nvSpPr>
        <p:spPr bwMode="auto">
          <a:xfrm>
            <a:off x="7612315" y="48229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62" name="Oval 8"/>
          <p:cNvSpPr>
            <a:spLocks noChangeAspect="1" noChangeArrowheads="1"/>
          </p:cNvSpPr>
          <p:nvPr/>
        </p:nvSpPr>
        <p:spPr bwMode="auto">
          <a:xfrm>
            <a:off x="6667753" y="578342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v</a:t>
            </a:r>
            <a:endParaRPr lang="en-US" sz="2400" dirty="0"/>
          </a:p>
        </p:txBody>
      </p:sp>
      <p:cxnSp>
        <p:nvCxnSpPr>
          <p:cNvPr id="64" name="AutoShape 11"/>
          <p:cNvCxnSpPr>
            <a:cxnSpLocks noChangeShapeType="1"/>
            <a:stCxn id="59" idx="5"/>
            <a:endCxn id="61" idx="1"/>
          </p:cNvCxnSpPr>
          <p:nvPr/>
        </p:nvCxnSpPr>
        <p:spPr bwMode="auto">
          <a:xfrm>
            <a:off x="6978903" y="4219737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6"/>
          <p:cNvCxnSpPr>
            <a:cxnSpLocks noChangeShapeType="1"/>
            <a:stCxn id="61" idx="3"/>
            <a:endCxn id="62" idx="7"/>
          </p:cNvCxnSpPr>
          <p:nvPr/>
        </p:nvCxnSpPr>
        <p:spPr bwMode="auto">
          <a:xfrm flipH="1">
            <a:off x="6978903" y="5134137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7977440" y="4822987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965750" y="35392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038429" y="5853700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4708569" y="3539256"/>
            <a:ext cx="4026317" cy="30587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8"/>
          <p:cNvSpPr>
            <a:spLocks noChangeAspect="1" noChangeArrowheads="1"/>
          </p:cNvSpPr>
          <p:nvPr/>
        </p:nvSpPr>
        <p:spPr bwMode="auto">
          <a:xfrm>
            <a:off x="2143984" y="578342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v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2514660" y="5853700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84800" y="3539256"/>
            <a:ext cx="4026317" cy="30587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4026318" y="1388547"/>
            <a:ext cx="978408" cy="4968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Arrow 83"/>
          <p:cNvSpPr/>
          <p:nvPr/>
        </p:nvSpPr>
        <p:spPr>
          <a:xfrm>
            <a:off x="4026318" y="4822987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5774309" y="29161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026318" y="1125563"/>
            <a:ext cx="7496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X eats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58815" y="3163589"/>
            <a:ext cx="7423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 eats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6318" y="4453655"/>
            <a:ext cx="8386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 eats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44201" y="2795786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1, </a:t>
            </a:r>
            <a:r>
              <a:rPr lang="en-US" dirty="0"/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21859" y="2829411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1, 2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414854" y="6207345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1, 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844201" y="6228630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0,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5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226849"/>
            <a:ext cx="8462963" cy="6501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Key ideas of this module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Conflict resolution in distributed </a:t>
            </a:r>
            <a:r>
              <a:rPr lang="en-US" sz="3600" b="1" dirty="0" smtClean="0">
                <a:solidFill>
                  <a:srgbClr val="FF0000"/>
                </a:solidFill>
              </a:rPr>
              <a:t>systems</a:t>
            </a:r>
            <a:r>
              <a:rPr lang="en-US" sz="3600" dirty="0" smtClean="0"/>
              <a:t>. </a:t>
            </a:r>
            <a:r>
              <a:rPr lang="en-US" sz="3600" dirty="0" smtClean="0"/>
              <a:t>Distributed Dining </a:t>
            </a:r>
            <a:r>
              <a:rPr lang="en-US" sz="3600" dirty="0" smtClean="0"/>
              <a:t>Philosophers: An example of mutual exclusion.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Priority among agents in conflict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/>
              <a:t>Key idea: Winner of a conflict eventually gets lower priority than all agents with which it competes.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</a:rPr>
              <a:t>okens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/>
              <a:t>An </a:t>
            </a:r>
            <a:r>
              <a:rPr lang="en-US" sz="3600" dirty="0" smtClean="0"/>
              <a:t>agent that holds a token that is not created or destroyed knows that other agents don’t hold the token.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53524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F6156-0CFA-FF4F-B773-DDC6C204C555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9965"/>
            <a:ext cx="8229600" cy="61243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The key question</a:t>
            </a:r>
            <a:r>
              <a:rPr lang="en-US" sz="2800" dirty="0">
                <a:latin typeface="Arial" charset="0"/>
              </a:rPr>
              <a:t>: What does a hungry philosopher u, who holds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), do when it gets a request from a neighbor v?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If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 is clean then u holds the fork: it has priority; if the fork is dirty then u sends the (cleaned) fork to v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What does an eating philosopher u do when it gets a request for fork(</a:t>
            </a:r>
            <a:r>
              <a:rPr lang="en-US" sz="2800" dirty="0" err="1" smtClean="0">
                <a:latin typeface="Arial" charset="0"/>
              </a:rPr>
              <a:t>u,v</a:t>
            </a:r>
            <a:r>
              <a:rPr lang="en-US" sz="2800" dirty="0" smtClean="0">
                <a:latin typeface="Arial" charset="0"/>
              </a:rPr>
              <a:t>)?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Yields the fork when eating completes.</a:t>
            </a:r>
            <a:endParaRPr lang="en-US" sz="2800" dirty="0">
              <a:latin typeface="Arial" charset="0"/>
            </a:endParaRPr>
          </a:p>
          <a:p>
            <a:pPr eaLnBrk="1" hangingPunct="1"/>
            <a:endParaRPr lang="en-US" sz="2800" dirty="0" smtClean="0">
              <a:latin typeface="Arial" charset="0"/>
            </a:endParaRP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4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F6156-0CFA-FF4F-B773-DDC6C204C555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9965"/>
            <a:ext cx="8229600" cy="61243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</a:rPr>
              <a:t>What </a:t>
            </a:r>
            <a:r>
              <a:rPr lang="en-US" sz="2800" dirty="0">
                <a:latin typeface="Arial" charset="0"/>
              </a:rPr>
              <a:t>does a </a:t>
            </a:r>
            <a:r>
              <a:rPr lang="en-US" sz="2800" dirty="0" smtClean="0">
                <a:latin typeface="Arial" charset="0"/>
              </a:rPr>
              <a:t>thinking philosopher </a:t>
            </a:r>
            <a:r>
              <a:rPr lang="en-US" sz="2800" dirty="0">
                <a:latin typeface="Arial" charset="0"/>
              </a:rPr>
              <a:t>u, who holds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), do when it gets a request from a neighbor v?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Thinking philosophers must yield forks because thinking philosophers may think forever, and must not hold forks forever.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So, we must establish the following property: </a:t>
            </a:r>
            <a:r>
              <a:rPr lang="en-US" sz="2800" b="1" dirty="0" smtClean="0">
                <a:latin typeface="Arial" charset="0"/>
              </a:rPr>
              <a:t>Always: thinking philosophers do not hold clean forks. (They may hold dirty forks.)</a:t>
            </a: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0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 for </a:t>
            </a:r>
            <a:r>
              <a:rPr lang="en-US" sz="2800" b="1" dirty="0" err="1">
                <a:latin typeface="Arial" charset="0"/>
              </a:rPr>
              <a:t>M</a:t>
            </a:r>
            <a:r>
              <a:rPr lang="en-US" sz="2800" b="1" dirty="0" err="1" smtClean="0">
                <a:latin typeface="Arial" charset="0"/>
              </a:rPr>
              <a:t>utex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permission from OS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85" y="219270"/>
            <a:ext cx="7758265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 all states reachable from initial states:</a:t>
            </a:r>
            <a:endParaRPr lang="en-US" sz="3200" b="1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Exactly one fork shared by neighboring philosophers.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Thinking philosopher does not hold clean forks. (It may hold dirty forks.)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Eating philosopher holds all forks incident on it, and all these forks are dirty.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A clean fork is either held by a hungry philosopher or is in a channel to a hungry philosopher.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4423" y="16418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85" y="219270"/>
            <a:ext cx="7758265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Proposal for an algorithm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An eating philosopher that gets a request for a fork sends the fork when it finishes eating. If it does not get a request for a fork then when it transits to thinking it continues to hold on to the (dirty) fork.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thinking philosopher that gets a request for a fork sends the fork.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hungry philosopher that gets a request for a fork sends the fork if the fork is dirty. It holds on to the fork if the fork is clean.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hungry philosopher transits to eating if it holds all forks and it does not have a request for a fork which is dirty.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Is the algorithm correct? Safety: obvious. Progress? Not clear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4423" y="16418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Oval 3"/>
          <p:cNvSpPr>
            <a:spLocks noChangeAspect="1" noChangeArrowheads="1"/>
          </p:cNvSpPr>
          <p:nvPr/>
        </p:nvSpPr>
        <p:spPr bwMode="auto">
          <a:xfrm>
            <a:off x="762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4"/>
          <p:cNvSpPr>
            <a:spLocks noChangeAspect="1" noChangeArrowheads="1"/>
          </p:cNvSpPr>
          <p:nvPr/>
        </p:nvSpPr>
        <p:spPr bwMode="auto">
          <a:xfrm>
            <a:off x="16764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5"/>
          <p:cNvSpPr>
            <a:spLocks noChangeAspect="1" noChangeArrowheads="1"/>
          </p:cNvSpPr>
          <p:nvPr/>
        </p:nvSpPr>
        <p:spPr bwMode="auto">
          <a:xfrm>
            <a:off x="25908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6"/>
          <p:cNvSpPr>
            <a:spLocks noChangeAspect="1" noChangeArrowheads="1"/>
          </p:cNvSpPr>
          <p:nvPr/>
        </p:nvSpPr>
        <p:spPr bwMode="auto">
          <a:xfrm>
            <a:off x="7239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7"/>
          <p:cNvSpPr>
            <a:spLocks noChangeAspect="1" noChangeArrowheads="1"/>
          </p:cNvSpPr>
          <p:nvPr/>
        </p:nvSpPr>
        <p:spPr bwMode="auto">
          <a:xfrm>
            <a:off x="62484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49" name="AutoShape 8"/>
          <p:cNvCxnSpPr>
            <a:cxnSpLocks noChangeShapeType="1"/>
            <a:stCxn id="61444" idx="6"/>
            <a:endCxn id="61445" idx="2"/>
          </p:cNvCxnSpPr>
          <p:nvPr/>
        </p:nvCxnSpPr>
        <p:spPr bwMode="auto">
          <a:xfrm>
            <a:off x="10366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0" name="AutoShape 9"/>
          <p:cNvCxnSpPr>
            <a:cxnSpLocks noChangeShapeType="1"/>
            <a:stCxn id="61445" idx="6"/>
          </p:cNvCxnSpPr>
          <p:nvPr/>
        </p:nvCxnSpPr>
        <p:spPr bwMode="auto">
          <a:xfrm>
            <a:off x="19510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AutoShape 10"/>
          <p:cNvCxnSpPr>
            <a:cxnSpLocks noChangeShapeType="1"/>
            <a:stCxn id="61446" idx="6"/>
          </p:cNvCxnSpPr>
          <p:nvPr/>
        </p:nvCxnSpPr>
        <p:spPr bwMode="auto">
          <a:xfrm>
            <a:off x="28654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AutoShape 11"/>
          <p:cNvCxnSpPr>
            <a:cxnSpLocks noChangeShapeType="1"/>
            <a:endCxn id="61448" idx="2"/>
          </p:cNvCxnSpPr>
          <p:nvPr/>
        </p:nvCxnSpPr>
        <p:spPr bwMode="auto">
          <a:xfrm>
            <a:off x="5943600" y="34290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AutoShape 12"/>
          <p:cNvCxnSpPr>
            <a:cxnSpLocks noChangeShapeType="1"/>
            <a:stCxn id="61448" idx="6"/>
            <a:endCxn id="61447" idx="2"/>
          </p:cNvCxnSpPr>
          <p:nvPr/>
        </p:nvCxnSpPr>
        <p:spPr bwMode="auto">
          <a:xfrm>
            <a:off x="6523038" y="3429000"/>
            <a:ext cx="7159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/>
          <p:cNvCxnSpPr>
            <a:cxnSpLocks noChangeShapeType="1"/>
            <a:stCxn id="61447" idx="6"/>
          </p:cNvCxnSpPr>
          <p:nvPr/>
        </p:nvCxnSpPr>
        <p:spPr bwMode="auto">
          <a:xfrm>
            <a:off x="75136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5" name="Text Box 14"/>
          <p:cNvSpPr txBox="1">
            <a:spLocks noChangeArrowheads="1"/>
          </p:cNvSpPr>
          <p:nvPr/>
        </p:nvSpPr>
        <p:spPr bwMode="auto">
          <a:xfrm>
            <a:off x="2270125" y="4002088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9</a:t>
            </a:r>
          </a:p>
        </p:txBody>
      </p:sp>
      <p:sp>
        <p:nvSpPr>
          <p:cNvPr id="61456" name="Oval 15"/>
          <p:cNvSpPr>
            <a:spLocks noChangeAspect="1" noChangeArrowheads="1"/>
          </p:cNvSpPr>
          <p:nvPr/>
        </p:nvSpPr>
        <p:spPr bwMode="auto">
          <a:xfrm>
            <a:off x="35052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Oval 16"/>
          <p:cNvSpPr>
            <a:spLocks noChangeAspect="1" noChangeArrowheads="1"/>
          </p:cNvSpPr>
          <p:nvPr/>
        </p:nvSpPr>
        <p:spPr bwMode="auto">
          <a:xfrm>
            <a:off x="4433888" y="3290888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7"/>
          <p:cNvSpPr>
            <a:spLocks noChangeAspect="1" noChangeArrowheads="1"/>
          </p:cNvSpPr>
          <p:nvPr/>
        </p:nvSpPr>
        <p:spPr bwMode="auto">
          <a:xfrm>
            <a:off x="5334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59" name="AutoShape 18"/>
          <p:cNvCxnSpPr>
            <a:cxnSpLocks noChangeShapeType="1"/>
            <a:endCxn id="61457" idx="2"/>
          </p:cNvCxnSpPr>
          <p:nvPr/>
        </p:nvCxnSpPr>
        <p:spPr bwMode="auto">
          <a:xfrm>
            <a:off x="3810000" y="3429000"/>
            <a:ext cx="623888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61460" name="AutoShape 19"/>
          <p:cNvCxnSpPr>
            <a:cxnSpLocks noChangeShapeType="1"/>
            <a:stCxn id="61456" idx="6"/>
            <a:endCxn id="61457" idx="2"/>
          </p:cNvCxnSpPr>
          <p:nvPr/>
        </p:nvCxnSpPr>
        <p:spPr bwMode="auto">
          <a:xfrm>
            <a:off x="3779838" y="3429000"/>
            <a:ext cx="6540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0"/>
          <p:cNvCxnSpPr>
            <a:cxnSpLocks noChangeShapeType="1"/>
            <a:stCxn id="61457" idx="6"/>
          </p:cNvCxnSpPr>
          <p:nvPr/>
        </p:nvCxnSpPr>
        <p:spPr bwMode="auto">
          <a:xfrm>
            <a:off x="4708525" y="342900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 Box 21"/>
          <p:cNvSpPr txBox="1">
            <a:spLocks noChangeArrowheads="1"/>
          </p:cNvSpPr>
          <p:nvPr/>
        </p:nvSpPr>
        <p:spPr bwMode="auto">
          <a:xfrm>
            <a:off x="3276600" y="49530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8</a:t>
            </a:r>
          </a:p>
        </p:txBody>
      </p:sp>
      <p:sp>
        <p:nvSpPr>
          <p:cNvPr id="61463" name="Text Box 22"/>
          <p:cNvSpPr txBox="1">
            <a:spLocks noChangeArrowheads="1"/>
          </p:cNvSpPr>
          <p:nvPr/>
        </p:nvSpPr>
        <p:spPr bwMode="auto">
          <a:xfrm>
            <a:off x="4162425" y="41148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7</a:t>
            </a:r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5105400" y="50292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6</a:t>
            </a:r>
          </a:p>
        </p:txBody>
      </p:sp>
      <p:sp>
        <p:nvSpPr>
          <p:cNvPr id="61465" name="Text Box 24"/>
          <p:cNvSpPr txBox="1">
            <a:spLocks noChangeArrowheads="1"/>
          </p:cNvSpPr>
          <p:nvPr/>
        </p:nvSpPr>
        <p:spPr bwMode="auto">
          <a:xfrm>
            <a:off x="5943600" y="39624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5</a:t>
            </a:r>
          </a:p>
        </p:txBody>
      </p:sp>
      <p:sp>
        <p:nvSpPr>
          <p:cNvPr id="61466" name="Text Box 25"/>
          <p:cNvSpPr txBox="1">
            <a:spLocks noChangeArrowheads="1"/>
          </p:cNvSpPr>
          <p:nvPr/>
        </p:nvSpPr>
        <p:spPr bwMode="auto">
          <a:xfrm>
            <a:off x="6934200" y="49530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4</a:t>
            </a:r>
          </a:p>
        </p:txBody>
      </p:sp>
      <p:sp>
        <p:nvSpPr>
          <p:cNvPr id="61467" name="Oval 26"/>
          <p:cNvSpPr>
            <a:spLocks noChangeAspect="1" noChangeArrowheads="1"/>
          </p:cNvSpPr>
          <p:nvPr/>
        </p:nvSpPr>
        <p:spPr bwMode="auto">
          <a:xfrm>
            <a:off x="81407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Text Box 27"/>
          <p:cNvSpPr txBox="1">
            <a:spLocks noChangeArrowheads="1"/>
          </p:cNvSpPr>
          <p:nvPr/>
        </p:nvSpPr>
        <p:spPr bwMode="auto">
          <a:xfrm>
            <a:off x="7425294" y="4035649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f(s) = 3</a:t>
            </a:r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 flipV="1">
            <a:off x="2743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29"/>
          <p:cNvSpPr>
            <a:spLocks noChangeShapeType="1"/>
          </p:cNvSpPr>
          <p:nvPr/>
        </p:nvSpPr>
        <p:spPr bwMode="auto">
          <a:xfrm flipV="1">
            <a:off x="36576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30"/>
          <p:cNvSpPr>
            <a:spLocks noChangeShapeType="1"/>
          </p:cNvSpPr>
          <p:nvPr/>
        </p:nvSpPr>
        <p:spPr bwMode="auto">
          <a:xfrm flipV="1">
            <a:off x="4572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31"/>
          <p:cNvSpPr>
            <a:spLocks noChangeShapeType="1"/>
          </p:cNvSpPr>
          <p:nvPr/>
        </p:nvSpPr>
        <p:spPr bwMode="auto">
          <a:xfrm flipV="1">
            <a:off x="54864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32"/>
          <p:cNvSpPr>
            <a:spLocks noChangeShapeType="1"/>
          </p:cNvSpPr>
          <p:nvPr/>
        </p:nvSpPr>
        <p:spPr bwMode="auto">
          <a:xfrm flipV="1">
            <a:off x="6400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33"/>
          <p:cNvSpPr>
            <a:spLocks noChangeShapeType="1"/>
          </p:cNvSpPr>
          <p:nvPr/>
        </p:nvSpPr>
        <p:spPr bwMode="auto">
          <a:xfrm flipV="1">
            <a:off x="73152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34"/>
          <p:cNvSpPr>
            <a:spLocks noChangeShapeType="1"/>
          </p:cNvSpPr>
          <p:nvPr/>
        </p:nvSpPr>
        <p:spPr bwMode="auto">
          <a:xfrm flipV="1">
            <a:off x="82931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Text Box 35"/>
          <p:cNvSpPr txBox="1">
            <a:spLocks noChangeArrowheads="1"/>
          </p:cNvSpPr>
          <p:nvPr/>
        </p:nvSpPr>
        <p:spPr bwMode="auto">
          <a:xfrm>
            <a:off x="1524000" y="49530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10</a:t>
            </a:r>
          </a:p>
        </p:txBody>
      </p:sp>
      <p:sp>
        <p:nvSpPr>
          <p:cNvPr id="61477" name="Text Box 36"/>
          <p:cNvSpPr txBox="1">
            <a:spLocks noChangeArrowheads="1"/>
          </p:cNvSpPr>
          <p:nvPr/>
        </p:nvSpPr>
        <p:spPr bwMode="auto">
          <a:xfrm>
            <a:off x="533400" y="41148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11</a:t>
            </a:r>
          </a:p>
        </p:txBody>
      </p:sp>
      <p:sp>
        <p:nvSpPr>
          <p:cNvPr id="61478" name="Line 37"/>
          <p:cNvSpPr>
            <a:spLocks noChangeShapeType="1"/>
          </p:cNvSpPr>
          <p:nvPr/>
        </p:nvSpPr>
        <p:spPr bwMode="auto">
          <a:xfrm flipV="1">
            <a:off x="18288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9" name="Line 38"/>
          <p:cNvSpPr>
            <a:spLocks noChangeShapeType="1"/>
          </p:cNvSpPr>
          <p:nvPr/>
        </p:nvSpPr>
        <p:spPr bwMode="auto">
          <a:xfrm flipV="1">
            <a:off x="838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152400" y="2895600"/>
            <a:ext cx="86106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Oval 42"/>
          <p:cNvSpPr>
            <a:spLocks noChangeArrowheads="1"/>
          </p:cNvSpPr>
          <p:nvPr/>
        </p:nvSpPr>
        <p:spPr bwMode="auto">
          <a:xfrm>
            <a:off x="228600" y="2209800"/>
            <a:ext cx="8534400" cy="381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 smtClean="0"/>
              <a:t>Goal state</a:t>
            </a:r>
            <a:endParaRPr lang="en-US" sz="2400" b="1" dirty="0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 flipV="1">
            <a:off x="914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17526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27432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V="1">
            <a:off x="36576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V="1">
            <a:off x="64008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 flipV="1">
            <a:off x="5486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 flipV="1">
            <a:off x="4608513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 flipV="1">
            <a:off x="7391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 flipV="1">
            <a:off x="82931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Freeform 52"/>
          <p:cNvSpPr>
            <a:spLocks/>
          </p:cNvSpPr>
          <p:nvPr/>
        </p:nvSpPr>
        <p:spPr bwMode="auto">
          <a:xfrm>
            <a:off x="990600" y="3048000"/>
            <a:ext cx="1676400" cy="228600"/>
          </a:xfrm>
          <a:custGeom>
            <a:avLst/>
            <a:gdLst>
              <a:gd name="T0" fmla="*/ 0 w 1056"/>
              <a:gd name="T1" fmla="*/ 2147483647 h 144"/>
              <a:gd name="T2" fmla="*/ 2147483647 w 1056"/>
              <a:gd name="T3" fmla="*/ 0 h 144"/>
              <a:gd name="T4" fmla="*/ 2147483647 w 1056"/>
              <a:gd name="T5" fmla="*/ 2147483647 h 144"/>
              <a:gd name="T6" fmla="*/ 0 60000 65536"/>
              <a:gd name="T7" fmla="*/ 0 60000 65536"/>
              <a:gd name="T8" fmla="*/ 0 60000 65536"/>
              <a:gd name="T9" fmla="*/ 0 w 1056"/>
              <a:gd name="T10" fmla="*/ 0 h 144"/>
              <a:gd name="T11" fmla="*/ 1056 w 10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44">
                <a:moveTo>
                  <a:pt x="0" y="144"/>
                </a:moveTo>
                <a:cubicBezTo>
                  <a:pt x="176" y="72"/>
                  <a:pt x="352" y="0"/>
                  <a:pt x="528" y="0"/>
                </a:cubicBezTo>
                <a:cubicBezTo>
                  <a:pt x="704" y="0"/>
                  <a:pt x="880" y="72"/>
                  <a:pt x="10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Freeform 53"/>
          <p:cNvSpPr>
            <a:spLocks/>
          </p:cNvSpPr>
          <p:nvPr/>
        </p:nvSpPr>
        <p:spPr bwMode="auto">
          <a:xfrm>
            <a:off x="1905000" y="3111500"/>
            <a:ext cx="3505200" cy="241300"/>
          </a:xfrm>
          <a:custGeom>
            <a:avLst/>
            <a:gdLst>
              <a:gd name="T0" fmla="*/ 0 w 2208"/>
              <a:gd name="T1" fmla="*/ 2147483647 h 152"/>
              <a:gd name="T2" fmla="*/ 2147483647 w 2208"/>
              <a:gd name="T3" fmla="*/ 2147483647 h 152"/>
              <a:gd name="T4" fmla="*/ 2147483647 w 2208"/>
              <a:gd name="T5" fmla="*/ 2147483647 h 152"/>
              <a:gd name="T6" fmla="*/ 0 60000 65536"/>
              <a:gd name="T7" fmla="*/ 0 60000 65536"/>
              <a:gd name="T8" fmla="*/ 0 60000 65536"/>
              <a:gd name="T9" fmla="*/ 0 w 2208"/>
              <a:gd name="T10" fmla="*/ 0 h 152"/>
              <a:gd name="T11" fmla="*/ 2208 w 2208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152">
                <a:moveTo>
                  <a:pt x="0" y="152"/>
                </a:moveTo>
                <a:cubicBezTo>
                  <a:pt x="320" y="84"/>
                  <a:pt x="640" y="16"/>
                  <a:pt x="1008" y="8"/>
                </a:cubicBezTo>
                <a:cubicBezTo>
                  <a:pt x="1376" y="0"/>
                  <a:pt x="1792" y="52"/>
                  <a:pt x="220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Freeform 54"/>
          <p:cNvSpPr>
            <a:spLocks/>
          </p:cNvSpPr>
          <p:nvPr/>
        </p:nvSpPr>
        <p:spPr bwMode="auto">
          <a:xfrm>
            <a:off x="4572000" y="3035300"/>
            <a:ext cx="3505200" cy="317500"/>
          </a:xfrm>
          <a:custGeom>
            <a:avLst/>
            <a:gdLst>
              <a:gd name="T0" fmla="*/ 0 w 2208"/>
              <a:gd name="T1" fmla="*/ 2147483647 h 200"/>
              <a:gd name="T2" fmla="*/ 2147483647 w 2208"/>
              <a:gd name="T3" fmla="*/ 2147483647 h 200"/>
              <a:gd name="T4" fmla="*/ 2147483647 w 2208"/>
              <a:gd name="T5" fmla="*/ 2147483647 h 200"/>
              <a:gd name="T6" fmla="*/ 0 60000 65536"/>
              <a:gd name="T7" fmla="*/ 0 60000 65536"/>
              <a:gd name="T8" fmla="*/ 0 60000 65536"/>
              <a:gd name="T9" fmla="*/ 0 w 2208"/>
              <a:gd name="T10" fmla="*/ 0 h 200"/>
              <a:gd name="T11" fmla="*/ 2208 w 220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200">
                <a:moveTo>
                  <a:pt x="0" y="152"/>
                </a:moveTo>
                <a:cubicBezTo>
                  <a:pt x="392" y="76"/>
                  <a:pt x="784" y="0"/>
                  <a:pt x="1152" y="8"/>
                </a:cubicBezTo>
                <a:cubicBezTo>
                  <a:pt x="1520" y="16"/>
                  <a:pt x="1864" y="108"/>
                  <a:pt x="2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495" name="AutoShape 55"/>
          <p:cNvCxnSpPr>
            <a:cxnSpLocks noChangeShapeType="1"/>
          </p:cNvCxnSpPr>
          <p:nvPr/>
        </p:nvCxnSpPr>
        <p:spPr bwMode="auto">
          <a:xfrm>
            <a:off x="5622925" y="342900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02700" y="5855051"/>
            <a:ext cx="308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 is the variant function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1843088" y="5410201"/>
            <a:ext cx="102312" cy="44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65119" y="2670984"/>
            <a:ext cx="30977" cy="3323473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4514" y="6022414"/>
            <a:ext cx="1776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ower bound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-16149" y="327395"/>
            <a:ext cx="90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The pictorial idea of the progress proof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96494" y="5485719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61447" idx="2"/>
          </p:cNvCxnSpPr>
          <p:nvPr/>
        </p:nvCxnSpPr>
        <p:spPr>
          <a:xfrm flipV="1">
            <a:off x="6523038" y="3428207"/>
            <a:ext cx="715962" cy="198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3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smtClean="0">
                <a:latin typeface="Arial" charset="0"/>
              </a:rPr>
              <a:t>for Dining Philosopher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114425" y="4459288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Thinking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419600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Hungry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49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Eating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permission from OS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627D25-320F-1E42-8C6B-3319742CE65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68" y="43753"/>
            <a:ext cx="8378106" cy="155198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Undirected graph.</a:t>
            </a:r>
            <a:r>
              <a:rPr lang="en-US" sz="2800" b="1" dirty="0" smtClean="0">
                <a:latin typeface="Arial" charset="0"/>
              </a:rPr>
              <a:t> Nodes are agents</a:t>
            </a:r>
            <a:r>
              <a:rPr lang="en-US" sz="2800" b="1" dirty="0" smtClean="0">
                <a:latin typeface="Arial" charset="0"/>
              </a:rPr>
              <a:t>. Edges are bidirectional channels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73732" name="Oval 3"/>
          <p:cNvSpPr>
            <a:spLocks noChangeAspect="1" noChangeArrowheads="1"/>
          </p:cNvSpPr>
          <p:nvPr/>
        </p:nvSpPr>
        <p:spPr bwMode="auto">
          <a:xfrm>
            <a:off x="2145506" y="2538273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73733" name="Oval 4"/>
          <p:cNvSpPr>
            <a:spLocks noChangeAspect="1" noChangeArrowheads="1"/>
          </p:cNvSpPr>
          <p:nvPr/>
        </p:nvSpPr>
        <p:spPr bwMode="auto">
          <a:xfrm>
            <a:off x="1261268" y="3452673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3734" name="Oval 5"/>
          <p:cNvSpPr>
            <a:spLocks noChangeAspect="1" noChangeArrowheads="1"/>
          </p:cNvSpPr>
          <p:nvPr/>
        </p:nvSpPr>
        <p:spPr bwMode="auto">
          <a:xfrm>
            <a:off x="3059906" y="3422511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73735" name="Oval 6"/>
          <p:cNvSpPr>
            <a:spLocks noChangeAspect="1" noChangeArrowheads="1"/>
          </p:cNvSpPr>
          <p:nvPr/>
        </p:nvSpPr>
        <p:spPr bwMode="auto">
          <a:xfrm>
            <a:off x="2145506" y="4413111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73736" name="Oval 7"/>
          <p:cNvSpPr>
            <a:spLocks noChangeAspect="1" noChangeArrowheads="1"/>
          </p:cNvSpPr>
          <p:nvPr/>
        </p:nvSpPr>
        <p:spPr bwMode="auto">
          <a:xfrm>
            <a:off x="346868" y="4413111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73737" name="AutoShape 8"/>
          <p:cNvCxnSpPr>
            <a:cxnSpLocks noChangeShapeType="1"/>
            <a:stCxn id="73732" idx="3"/>
            <a:endCxn id="73733" idx="7"/>
          </p:cNvCxnSpPr>
          <p:nvPr/>
        </p:nvCxnSpPr>
        <p:spPr bwMode="auto">
          <a:xfrm flipH="1">
            <a:off x="1572418" y="2849423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AutoShape 9"/>
          <p:cNvCxnSpPr>
            <a:cxnSpLocks noChangeShapeType="1"/>
            <a:stCxn id="73732" idx="5"/>
            <a:endCxn id="73734" idx="1"/>
          </p:cNvCxnSpPr>
          <p:nvPr/>
        </p:nvCxnSpPr>
        <p:spPr bwMode="auto">
          <a:xfrm>
            <a:off x="2456656" y="2849423"/>
            <a:ext cx="657225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AutoShape 10"/>
          <p:cNvCxnSpPr>
            <a:cxnSpLocks noChangeShapeType="1"/>
            <a:stCxn id="73733" idx="6"/>
            <a:endCxn id="73734" idx="2"/>
          </p:cNvCxnSpPr>
          <p:nvPr/>
        </p:nvCxnSpPr>
        <p:spPr bwMode="auto">
          <a:xfrm flipV="1">
            <a:off x="1626393" y="3605073"/>
            <a:ext cx="1433513" cy="30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11"/>
          <p:cNvCxnSpPr>
            <a:cxnSpLocks noChangeShapeType="1"/>
            <a:stCxn id="73733" idx="3"/>
            <a:endCxn id="73736" idx="7"/>
          </p:cNvCxnSpPr>
          <p:nvPr/>
        </p:nvCxnSpPr>
        <p:spPr bwMode="auto">
          <a:xfrm flipH="1">
            <a:off x="658018" y="3763823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12"/>
          <p:cNvCxnSpPr>
            <a:cxnSpLocks noChangeShapeType="1"/>
            <a:stCxn id="73736" idx="6"/>
            <a:endCxn id="73735" idx="2"/>
          </p:cNvCxnSpPr>
          <p:nvPr/>
        </p:nvCxnSpPr>
        <p:spPr bwMode="auto">
          <a:xfrm>
            <a:off x="711993" y="4595673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2" name="AutoShape 13"/>
          <p:cNvCxnSpPr>
            <a:cxnSpLocks noChangeShapeType="1"/>
            <a:stCxn id="73733" idx="5"/>
            <a:endCxn id="73735" idx="1"/>
          </p:cNvCxnSpPr>
          <p:nvPr/>
        </p:nvCxnSpPr>
        <p:spPr bwMode="auto">
          <a:xfrm>
            <a:off x="1572418" y="3763823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3" name="AutoShape 14"/>
          <p:cNvCxnSpPr>
            <a:cxnSpLocks noChangeShapeType="1"/>
            <a:stCxn id="73734" idx="3"/>
            <a:endCxn id="73735" idx="7"/>
          </p:cNvCxnSpPr>
          <p:nvPr/>
        </p:nvCxnSpPr>
        <p:spPr bwMode="auto">
          <a:xfrm flipH="1">
            <a:off x="2456656" y="3733661"/>
            <a:ext cx="6572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4" name="Rectangle 18"/>
          <p:cNvSpPr>
            <a:spLocks noChangeArrowheads="1"/>
          </p:cNvSpPr>
          <p:nvPr/>
        </p:nvSpPr>
        <p:spPr bwMode="auto">
          <a:xfrm>
            <a:off x="4004468" y="3147873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w</a:t>
            </a:r>
          </a:p>
        </p:txBody>
      </p:sp>
      <p:cxnSp>
        <p:nvCxnSpPr>
          <p:cNvPr id="73745" name="AutoShape 19"/>
          <p:cNvCxnSpPr>
            <a:cxnSpLocks noChangeShapeType="1"/>
            <a:stCxn id="73734" idx="6"/>
            <a:endCxn id="73744" idx="1"/>
          </p:cNvCxnSpPr>
          <p:nvPr/>
        </p:nvCxnSpPr>
        <p:spPr bwMode="auto">
          <a:xfrm>
            <a:off x="3425031" y="3605073"/>
            <a:ext cx="579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6" name="Rectangle 20"/>
          <p:cNvSpPr>
            <a:spLocks noChangeArrowheads="1"/>
          </p:cNvSpPr>
          <p:nvPr/>
        </p:nvSpPr>
        <p:spPr bwMode="auto">
          <a:xfrm>
            <a:off x="1870868" y="4976673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y</a:t>
            </a:r>
          </a:p>
        </p:txBody>
      </p:sp>
      <p:cxnSp>
        <p:nvCxnSpPr>
          <p:cNvPr id="73747" name="AutoShape 21"/>
          <p:cNvCxnSpPr>
            <a:cxnSpLocks noChangeShapeType="1"/>
            <a:stCxn id="73735" idx="4"/>
            <a:endCxn id="73746" idx="0"/>
          </p:cNvCxnSpPr>
          <p:nvPr/>
        </p:nvCxnSpPr>
        <p:spPr bwMode="auto">
          <a:xfrm>
            <a:off x="2328068" y="4778236"/>
            <a:ext cx="0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8" name="Text Box 22"/>
          <p:cNvSpPr txBox="1">
            <a:spLocks noChangeArrowheads="1"/>
          </p:cNvSpPr>
          <p:nvPr/>
        </p:nvSpPr>
        <p:spPr bwMode="auto">
          <a:xfrm>
            <a:off x="2524784" y="2076608"/>
            <a:ext cx="1741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OS </a:t>
            </a:r>
            <a:r>
              <a:rPr lang="en-US" dirty="0" smtClean="0"/>
              <a:t>agent u</a:t>
            </a:r>
            <a:endParaRPr lang="en-US" dirty="0"/>
          </a:p>
        </p:txBody>
      </p:sp>
      <p:sp>
        <p:nvSpPr>
          <p:cNvPr id="73749" name="Line 23"/>
          <p:cNvSpPr>
            <a:spLocks noChangeShapeType="1"/>
          </p:cNvSpPr>
          <p:nvPr/>
        </p:nvSpPr>
        <p:spPr bwMode="auto">
          <a:xfrm flipH="1">
            <a:off x="2524783" y="2501761"/>
            <a:ext cx="900247" cy="265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775868" y="4595673"/>
            <a:ext cx="384383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Message passing channel, in both directions between </a:t>
            </a:r>
            <a:r>
              <a:rPr lang="en-US" dirty="0" err="1" smtClean="0"/>
              <a:t>os</a:t>
            </a:r>
            <a:r>
              <a:rPr lang="en-US" dirty="0" smtClean="0"/>
              <a:t> agents w and y.</a:t>
            </a:r>
            <a:endParaRPr lang="en-US" dirty="0"/>
          </a:p>
        </p:txBody>
      </p:sp>
      <p:cxnSp>
        <p:nvCxnSpPr>
          <p:cNvPr id="3" name="Straight Arrow Connector 2"/>
          <p:cNvCxnSpPr>
            <a:stCxn id="22" idx="1"/>
          </p:cNvCxnSpPr>
          <p:nvPr/>
        </p:nvCxnSpPr>
        <p:spPr>
          <a:xfrm flipH="1" flipV="1">
            <a:off x="2785268" y="4062273"/>
            <a:ext cx="990600" cy="11335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076332" y="2076608"/>
            <a:ext cx="384383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Message passing channel, in both directions between </a:t>
            </a:r>
            <a:r>
              <a:rPr lang="en-US" dirty="0" err="1" smtClean="0"/>
              <a:t>os</a:t>
            </a:r>
            <a:r>
              <a:rPr lang="en-US" dirty="0" smtClean="0"/>
              <a:t> and client agents.</a:t>
            </a:r>
            <a:endParaRPr lang="en-US" dirty="0"/>
          </a:p>
        </p:txBody>
      </p:sp>
      <p:cxnSp>
        <p:nvCxnSpPr>
          <p:cNvPr id="5" name="Straight Arrow Connector 4"/>
          <p:cNvCxnSpPr>
            <a:stCxn id="25" idx="1"/>
          </p:cNvCxnSpPr>
          <p:nvPr/>
        </p:nvCxnSpPr>
        <p:spPr>
          <a:xfrm flipH="1">
            <a:off x="3665537" y="2676772"/>
            <a:ext cx="1410795" cy="9283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4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03F519-7847-3D4A-980B-84E3D87545F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772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Safety </a:t>
            </a:r>
            <a:r>
              <a:rPr lang="en-US" sz="3200" b="1" dirty="0" smtClean="0">
                <a:latin typeface="Arial" charset="0"/>
              </a:rPr>
              <a:t>property: </a:t>
            </a:r>
            <a:r>
              <a:rPr lang="en-US" sz="3200" b="1" dirty="0" smtClean="0">
                <a:latin typeface="Arial" charset="0"/>
              </a:rPr>
              <a:t/>
            </a:r>
            <a:br>
              <a:rPr lang="en-US" sz="3200" b="1" dirty="0" smtClean="0">
                <a:latin typeface="Arial" charset="0"/>
              </a:rPr>
            </a:br>
            <a:r>
              <a:rPr lang="en-US" sz="3200" b="1" dirty="0" smtClean="0">
                <a:latin typeface="Arial" charset="0"/>
              </a:rPr>
              <a:t>Always </a:t>
            </a:r>
            <a:r>
              <a:rPr lang="en-US" sz="3200" b="1" dirty="0" smtClean="0">
                <a:latin typeface="Arial" charset="0"/>
              </a:rPr>
              <a:t>neighbors aren’t eating</a:t>
            </a:r>
            <a:endParaRPr lang="en-US" sz="3200" b="1" dirty="0">
              <a:latin typeface="Arial" charset="0"/>
            </a:endParaRPr>
          </a:p>
        </p:txBody>
      </p:sp>
      <p:sp>
        <p:nvSpPr>
          <p:cNvPr id="38915" name="Oval 3"/>
          <p:cNvSpPr>
            <a:spLocks noChangeAspect="1" noChangeArrowheads="1"/>
          </p:cNvSpPr>
          <p:nvPr/>
        </p:nvSpPr>
        <p:spPr bwMode="auto">
          <a:xfrm>
            <a:off x="762000" y="2667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Oval 4"/>
          <p:cNvSpPr>
            <a:spLocks noChangeAspect="1" noChangeArrowheads="1"/>
          </p:cNvSpPr>
          <p:nvPr/>
        </p:nvSpPr>
        <p:spPr bwMode="auto">
          <a:xfrm>
            <a:off x="1295400" y="32004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/>
          <p:cNvSpPr>
            <a:spLocks noChangeAspect="1" noChangeArrowheads="1"/>
          </p:cNvSpPr>
          <p:nvPr/>
        </p:nvSpPr>
        <p:spPr bwMode="auto">
          <a:xfrm>
            <a:off x="2438400" y="3810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spect="1" noChangeArrowheads="1"/>
          </p:cNvSpPr>
          <p:nvPr/>
        </p:nvSpPr>
        <p:spPr bwMode="auto">
          <a:xfrm>
            <a:off x="1676400" y="47244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spect="1" noChangeArrowheads="1"/>
          </p:cNvSpPr>
          <p:nvPr/>
        </p:nvSpPr>
        <p:spPr bwMode="auto">
          <a:xfrm>
            <a:off x="1981200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spect="1" noChangeArrowheads="1"/>
          </p:cNvSpPr>
          <p:nvPr/>
        </p:nvSpPr>
        <p:spPr bwMode="auto">
          <a:xfrm>
            <a:off x="1219200" y="18288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spect="1" noChangeArrowheads="1"/>
          </p:cNvSpPr>
          <p:nvPr/>
        </p:nvSpPr>
        <p:spPr bwMode="auto">
          <a:xfrm>
            <a:off x="381000" y="4038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10"/>
          <p:cNvSpPr>
            <a:spLocks noChangeAspect="1" noChangeArrowheads="1"/>
          </p:cNvSpPr>
          <p:nvPr/>
        </p:nvSpPr>
        <p:spPr bwMode="auto">
          <a:xfrm>
            <a:off x="3124200" y="28956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23" name="AutoShape 11"/>
          <p:cNvCxnSpPr>
            <a:cxnSpLocks noChangeShapeType="1"/>
            <a:stCxn id="38920" idx="4"/>
            <a:endCxn id="38915" idx="7"/>
          </p:cNvCxnSpPr>
          <p:nvPr/>
        </p:nvCxnSpPr>
        <p:spPr bwMode="auto">
          <a:xfrm flipH="1">
            <a:off x="1073150" y="2193925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2"/>
          <p:cNvCxnSpPr>
            <a:cxnSpLocks noChangeShapeType="1"/>
            <a:stCxn id="38915" idx="5"/>
            <a:endCxn id="38916" idx="1"/>
          </p:cNvCxnSpPr>
          <p:nvPr/>
        </p:nvCxnSpPr>
        <p:spPr bwMode="auto">
          <a:xfrm>
            <a:off x="1073150" y="2978150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16" idx="3"/>
            <a:endCxn id="38921" idx="7"/>
          </p:cNvCxnSpPr>
          <p:nvPr/>
        </p:nvCxnSpPr>
        <p:spPr bwMode="auto">
          <a:xfrm flipH="1">
            <a:off x="692150" y="3511550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5"/>
            <a:endCxn id="38918" idx="1"/>
          </p:cNvCxnSpPr>
          <p:nvPr/>
        </p:nvCxnSpPr>
        <p:spPr bwMode="auto">
          <a:xfrm>
            <a:off x="692150" y="4349750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5"/>
          <p:cNvCxnSpPr>
            <a:cxnSpLocks noChangeShapeType="1"/>
            <a:stCxn id="38918" idx="7"/>
            <a:endCxn id="38917" idx="4"/>
          </p:cNvCxnSpPr>
          <p:nvPr/>
        </p:nvCxnSpPr>
        <p:spPr bwMode="auto">
          <a:xfrm flipV="1">
            <a:off x="1987550" y="4175125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6"/>
          <p:cNvCxnSpPr>
            <a:cxnSpLocks noChangeShapeType="1"/>
            <a:stCxn id="38917" idx="1"/>
            <a:endCxn id="38916" idx="5"/>
          </p:cNvCxnSpPr>
          <p:nvPr/>
        </p:nvCxnSpPr>
        <p:spPr bwMode="auto">
          <a:xfrm flipH="1" flipV="1">
            <a:off x="1606550" y="35115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7"/>
          <p:cNvCxnSpPr>
            <a:cxnSpLocks noChangeShapeType="1"/>
            <a:stCxn id="38916" idx="7"/>
            <a:endCxn id="38919" idx="3"/>
          </p:cNvCxnSpPr>
          <p:nvPr/>
        </p:nvCxnSpPr>
        <p:spPr bwMode="auto">
          <a:xfrm flipV="1">
            <a:off x="1606550" y="25971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8"/>
          <p:cNvCxnSpPr>
            <a:cxnSpLocks noChangeShapeType="1"/>
            <a:stCxn id="38919" idx="1"/>
            <a:endCxn id="38920" idx="6"/>
          </p:cNvCxnSpPr>
          <p:nvPr/>
        </p:nvCxnSpPr>
        <p:spPr bwMode="auto">
          <a:xfrm flipH="1" flipV="1">
            <a:off x="1584325" y="2011363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19"/>
          <p:cNvCxnSpPr>
            <a:cxnSpLocks noChangeShapeType="1"/>
            <a:stCxn id="38917" idx="7"/>
            <a:endCxn id="38922" idx="3"/>
          </p:cNvCxnSpPr>
          <p:nvPr/>
        </p:nvCxnSpPr>
        <p:spPr bwMode="auto">
          <a:xfrm flipV="1">
            <a:off x="2749550" y="32067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0"/>
          <p:cNvCxnSpPr>
            <a:cxnSpLocks noChangeShapeType="1"/>
            <a:stCxn id="38922" idx="1"/>
            <a:endCxn id="38919" idx="5"/>
          </p:cNvCxnSpPr>
          <p:nvPr/>
        </p:nvCxnSpPr>
        <p:spPr bwMode="auto">
          <a:xfrm flipH="1" flipV="1">
            <a:off x="2292350" y="25971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3948113" y="2895600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C3300"/>
                </a:solidFill>
              </a:rPr>
              <a:t>eating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3505200" y="3124200"/>
            <a:ext cx="457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178175" y="3795432"/>
            <a:ext cx="165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n</a:t>
            </a:r>
            <a:r>
              <a:rPr lang="en-US" b="1" dirty="0" smtClean="0">
                <a:solidFill>
                  <a:srgbClr val="000000"/>
                </a:solidFill>
              </a:rPr>
              <a:t>ot eating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735262" y="402403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6006727" y="26304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6540127" y="31638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7683127" y="37734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6921127" y="46878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7"/>
          <p:cNvSpPr>
            <a:spLocks noChangeAspect="1" noChangeArrowheads="1"/>
          </p:cNvSpPr>
          <p:nvPr/>
        </p:nvSpPr>
        <p:spPr bwMode="auto">
          <a:xfrm>
            <a:off x="7225927" y="22494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8"/>
          <p:cNvSpPr>
            <a:spLocks noChangeAspect="1" noChangeArrowheads="1"/>
          </p:cNvSpPr>
          <p:nvPr/>
        </p:nvSpPr>
        <p:spPr bwMode="auto">
          <a:xfrm>
            <a:off x="6463927" y="17922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9"/>
          <p:cNvSpPr>
            <a:spLocks noChangeAspect="1" noChangeArrowheads="1"/>
          </p:cNvSpPr>
          <p:nvPr/>
        </p:nvSpPr>
        <p:spPr bwMode="auto">
          <a:xfrm>
            <a:off x="5625727" y="40020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spect="1" noChangeArrowheads="1"/>
          </p:cNvSpPr>
          <p:nvPr/>
        </p:nvSpPr>
        <p:spPr bwMode="auto">
          <a:xfrm>
            <a:off x="8368927" y="28590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1"/>
          <p:cNvCxnSpPr>
            <a:cxnSpLocks noChangeShapeType="1"/>
            <a:stCxn id="31" idx="4"/>
            <a:endCxn id="26" idx="7"/>
          </p:cNvCxnSpPr>
          <p:nvPr/>
        </p:nvCxnSpPr>
        <p:spPr bwMode="auto">
          <a:xfrm flipH="1">
            <a:off x="6317877" y="2157412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6317877" y="2941637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3"/>
          <p:cNvCxnSpPr>
            <a:cxnSpLocks noChangeShapeType="1"/>
            <a:stCxn id="27" idx="3"/>
            <a:endCxn id="32" idx="7"/>
          </p:cNvCxnSpPr>
          <p:nvPr/>
        </p:nvCxnSpPr>
        <p:spPr bwMode="auto">
          <a:xfrm flipH="1">
            <a:off x="5936877" y="3475037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4"/>
          <p:cNvCxnSpPr>
            <a:cxnSpLocks noChangeShapeType="1"/>
            <a:stCxn id="32" idx="5"/>
            <a:endCxn id="29" idx="1"/>
          </p:cNvCxnSpPr>
          <p:nvPr/>
        </p:nvCxnSpPr>
        <p:spPr bwMode="auto">
          <a:xfrm>
            <a:off x="5936877" y="4313237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5"/>
          <p:cNvCxnSpPr>
            <a:cxnSpLocks noChangeShapeType="1"/>
            <a:stCxn id="29" idx="7"/>
            <a:endCxn id="28" idx="4"/>
          </p:cNvCxnSpPr>
          <p:nvPr/>
        </p:nvCxnSpPr>
        <p:spPr bwMode="auto">
          <a:xfrm flipV="1">
            <a:off x="7232277" y="4138612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6"/>
          <p:cNvCxnSpPr>
            <a:cxnSpLocks noChangeShapeType="1"/>
            <a:stCxn id="28" idx="1"/>
            <a:endCxn id="27" idx="5"/>
          </p:cNvCxnSpPr>
          <p:nvPr/>
        </p:nvCxnSpPr>
        <p:spPr bwMode="auto">
          <a:xfrm flipH="1" flipV="1">
            <a:off x="6851277" y="3475037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7"/>
          <p:cNvCxnSpPr>
            <a:cxnSpLocks noChangeShapeType="1"/>
            <a:stCxn id="27" idx="7"/>
            <a:endCxn id="30" idx="3"/>
          </p:cNvCxnSpPr>
          <p:nvPr/>
        </p:nvCxnSpPr>
        <p:spPr bwMode="auto">
          <a:xfrm flipV="1">
            <a:off x="6851277" y="2560637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8"/>
          <p:cNvCxnSpPr>
            <a:cxnSpLocks noChangeShapeType="1"/>
            <a:stCxn id="30" idx="1"/>
            <a:endCxn id="31" idx="6"/>
          </p:cNvCxnSpPr>
          <p:nvPr/>
        </p:nvCxnSpPr>
        <p:spPr bwMode="auto">
          <a:xfrm flipH="1" flipV="1">
            <a:off x="6829052" y="1974850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9"/>
          <p:cNvCxnSpPr>
            <a:cxnSpLocks noChangeShapeType="1"/>
            <a:stCxn id="28" idx="7"/>
            <a:endCxn id="33" idx="3"/>
          </p:cNvCxnSpPr>
          <p:nvPr/>
        </p:nvCxnSpPr>
        <p:spPr bwMode="auto">
          <a:xfrm flipV="1">
            <a:off x="7994277" y="3170237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0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7537077" y="2560637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80395" y="5168944"/>
            <a:ext cx="3839913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Safety </a:t>
            </a:r>
            <a:r>
              <a:rPr lang="en-US" sz="2800" dirty="0" smtClean="0"/>
              <a:t>property satisfied:</a:t>
            </a:r>
            <a:endParaRPr lang="en-US" sz="2800" dirty="0" smtClean="0"/>
          </a:p>
          <a:p>
            <a:r>
              <a:rPr lang="en-US" sz="2800" dirty="0" smtClean="0"/>
              <a:t>Neighbors aren’t eating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310541" y="5149447"/>
            <a:ext cx="3805549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Safety property violated:</a:t>
            </a:r>
          </a:p>
          <a:p>
            <a:r>
              <a:rPr lang="en-US" sz="2800" dirty="0" smtClean="0"/>
              <a:t>Neighbors are eating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08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5696"/>
            <a:ext cx="8229600" cy="17274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/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Client to OS messages: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Tokens: example of an invariant structure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request token: 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resource token: 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800096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800096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114425" y="4830384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Thinking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790696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Hungry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86689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Eating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800095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spect="1" noChangeArrowheads="1"/>
          </p:cNvSpPr>
          <p:nvPr/>
        </p:nvSpPr>
        <p:spPr bwMode="auto">
          <a:xfrm>
            <a:off x="1676400" y="4181096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1"/>
          <p:cNvSpPr>
            <a:spLocks noChangeAspect="1" noChangeArrowheads="1"/>
          </p:cNvSpPr>
          <p:nvPr/>
        </p:nvSpPr>
        <p:spPr bwMode="auto">
          <a:xfrm>
            <a:off x="7467600" y="4257296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6934200" y="4257296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41325" y="5287584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Holds request </a:t>
            </a:r>
            <a:r>
              <a:rPr lang="en-US" sz="2000" dirty="0" smtClean="0">
                <a:solidFill>
                  <a:srgbClr val="0000CC"/>
                </a:solidFill>
              </a:rPr>
              <a:t>token, but not resource token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286000" y="5476496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</a:t>
            </a:r>
            <a:r>
              <a:rPr lang="en-US" sz="1800" dirty="0" smtClean="0"/>
              <a:t>request token </a:t>
            </a:r>
            <a:r>
              <a:rPr lang="en-US" sz="1800" dirty="0"/>
              <a:t>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029200" y="5476496"/>
            <a:ext cx="1905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Receives resource and request tokens from the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29" name="Rectangle 18"/>
          <p:cNvSpPr>
            <a:spLocks noChangeAspect="1" noChangeArrowheads="1"/>
          </p:cNvSpPr>
          <p:nvPr/>
        </p:nvSpPr>
        <p:spPr bwMode="auto">
          <a:xfrm>
            <a:off x="5689040" y="1185628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1"/>
          <p:cNvSpPr>
            <a:spLocks noChangeAspect="1" noChangeArrowheads="1"/>
          </p:cNvSpPr>
          <p:nvPr/>
        </p:nvSpPr>
        <p:spPr bwMode="auto">
          <a:xfrm>
            <a:off x="5743668" y="1595857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858000" y="5480206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Holds request and resource token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200400" y="2026678"/>
            <a:ext cx="3238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Returns resource </a:t>
            </a:r>
            <a:r>
              <a:rPr lang="en-US" sz="1800" dirty="0" smtClean="0"/>
              <a:t>token to 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Arial" charset="0"/>
              </a:rPr>
              <a:t>Another example of tokens:</a:t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>Introduction </a:t>
            </a:r>
            <a:r>
              <a:rPr lang="en-US" sz="3200" dirty="0">
                <a:latin typeface="Arial" charset="0"/>
              </a:rPr>
              <a:t>of </a:t>
            </a:r>
            <a:r>
              <a:rPr lang="en-US" sz="3200" dirty="0" smtClean="0">
                <a:latin typeface="Arial" charset="0"/>
              </a:rPr>
              <a:t>forks</a:t>
            </a:r>
            <a:endParaRPr lang="en-US" sz="3200" dirty="0">
              <a:latin typeface="Arial" charset="0"/>
            </a:endParaRPr>
          </a:p>
        </p:txBody>
      </p:sp>
      <p:sp>
        <p:nvSpPr>
          <p:cNvPr id="56323" name="Oval 3"/>
          <p:cNvSpPr>
            <a:spLocks noChangeAspect="1" noChangeArrowheads="1"/>
          </p:cNvSpPr>
          <p:nvPr/>
        </p:nvSpPr>
        <p:spPr bwMode="auto">
          <a:xfrm>
            <a:off x="762000" y="2667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Oval 4"/>
          <p:cNvSpPr>
            <a:spLocks noChangeAspect="1" noChangeArrowheads="1"/>
          </p:cNvSpPr>
          <p:nvPr/>
        </p:nvSpPr>
        <p:spPr bwMode="auto">
          <a:xfrm>
            <a:off x="12954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spect="1" noChangeArrowheads="1"/>
          </p:cNvSpPr>
          <p:nvPr/>
        </p:nvSpPr>
        <p:spPr bwMode="auto">
          <a:xfrm>
            <a:off x="2438400" y="3810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6326" name="Oval 6"/>
          <p:cNvSpPr>
            <a:spLocks noChangeAspect="1" noChangeArrowheads="1"/>
          </p:cNvSpPr>
          <p:nvPr/>
        </p:nvSpPr>
        <p:spPr bwMode="auto">
          <a:xfrm>
            <a:off x="1676400" y="4724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6327" name="Oval 7"/>
          <p:cNvSpPr>
            <a:spLocks noChangeAspect="1" noChangeArrowheads="1"/>
          </p:cNvSpPr>
          <p:nvPr/>
        </p:nvSpPr>
        <p:spPr bwMode="auto">
          <a:xfrm>
            <a:off x="1981200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spect="1" noChangeArrowheads="1"/>
          </p:cNvSpPr>
          <p:nvPr/>
        </p:nvSpPr>
        <p:spPr bwMode="auto">
          <a:xfrm>
            <a:off x="1219200" y="18288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spect="1" noChangeArrowheads="1"/>
          </p:cNvSpPr>
          <p:nvPr/>
        </p:nvSpPr>
        <p:spPr bwMode="auto">
          <a:xfrm>
            <a:off x="381000" y="4038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6330" name="Oval 10"/>
          <p:cNvSpPr>
            <a:spLocks noChangeAspect="1" noChangeArrowheads="1"/>
          </p:cNvSpPr>
          <p:nvPr/>
        </p:nvSpPr>
        <p:spPr bwMode="auto">
          <a:xfrm>
            <a:off x="3124200" y="2895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31" name="AutoShape 11"/>
          <p:cNvCxnSpPr>
            <a:cxnSpLocks noChangeShapeType="1"/>
            <a:stCxn id="56328" idx="4"/>
            <a:endCxn id="56323" idx="7"/>
          </p:cNvCxnSpPr>
          <p:nvPr/>
        </p:nvCxnSpPr>
        <p:spPr bwMode="auto">
          <a:xfrm flipH="1">
            <a:off x="1073150" y="2193925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3" idx="5"/>
            <a:endCxn id="56324" idx="1"/>
          </p:cNvCxnSpPr>
          <p:nvPr/>
        </p:nvCxnSpPr>
        <p:spPr bwMode="auto">
          <a:xfrm>
            <a:off x="1073150" y="2978150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4" idx="3"/>
            <a:endCxn id="56329" idx="7"/>
          </p:cNvCxnSpPr>
          <p:nvPr/>
        </p:nvCxnSpPr>
        <p:spPr bwMode="auto">
          <a:xfrm flipH="1">
            <a:off x="692150" y="3511550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/>
          <p:cNvCxnSpPr>
            <a:cxnSpLocks noChangeShapeType="1"/>
            <a:stCxn id="56329" idx="5"/>
            <a:endCxn id="56326" idx="1"/>
          </p:cNvCxnSpPr>
          <p:nvPr/>
        </p:nvCxnSpPr>
        <p:spPr bwMode="auto">
          <a:xfrm>
            <a:off x="692150" y="4349750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26" idx="7"/>
            <a:endCxn id="56325" idx="4"/>
          </p:cNvCxnSpPr>
          <p:nvPr/>
        </p:nvCxnSpPr>
        <p:spPr bwMode="auto">
          <a:xfrm flipV="1">
            <a:off x="1987550" y="4175125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5" idx="1"/>
            <a:endCxn id="56324" idx="5"/>
          </p:cNvCxnSpPr>
          <p:nvPr/>
        </p:nvCxnSpPr>
        <p:spPr bwMode="auto">
          <a:xfrm flipH="1" flipV="1">
            <a:off x="1606550" y="35115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4" idx="7"/>
            <a:endCxn id="56327" idx="3"/>
          </p:cNvCxnSpPr>
          <p:nvPr/>
        </p:nvCxnSpPr>
        <p:spPr bwMode="auto">
          <a:xfrm flipV="1">
            <a:off x="1606550" y="25971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7" idx="1"/>
            <a:endCxn id="56328" idx="6"/>
          </p:cNvCxnSpPr>
          <p:nvPr/>
        </p:nvCxnSpPr>
        <p:spPr bwMode="auto">
          <a:xfrm flipH="1" flipV="1">
            <a:off x="1584325" y="2011363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/>
          <p:cNvCxnSpPr>
            <a:cxnSpLocks noChangeShapeType="1"/>
            <a:stCxn id="56325" idx="7"/>
            <a:endCxn id="56330" idx="3"/>
          </p:cNvCxnSpPr>
          <p:nvPr/>
        </p:nvCxnSpPr>
        <p:spPr bwMode="auto">
          <a:xfrm flipV="1">
            <a:off x="2749550" y="32067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0"/>
          <p:cNvCxnSpPr>
            <a:cxnSpLocks noChangeShapeType="1"/>
            <a:stCxn id="56330" idx="1"/>
            <a:endCxn id="56327" idx="5"/>
          </p:cNvCxnSpPr>
          <p:nvPr/>
        </p:nvCxnSpPr>
        <p:spPr bwMode="auto">
          <a:xfrm flipH="1" flipV="1">
            <a:off x="2292350" y="25971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1" name="Oval 21"/>
          <p:cNvSpPr>
            <a:spLocks noChangeAspect="1" noChangeArrowheads="1"/>
          </p:cNvSpPr>
          <p:nvPr/>
        </p:nvSpPr>
        <p:spPr bwMode="auto">
          <a:xfrm>
            <a:off x="2133600" y="4648200"/>
            <a:ext cx="182563" cy="182563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22"/>
          <p:cNvSpPr>
            <a:spLocks noChangeAspect="1" noChangeArrowheads="1"/>
          </p:cNvSpPr>
          <p:nvPr/>
        </p:nvSpPr>
        <p:spPr bwMode="auto">
          <a:xfrm>
            <a:off x="685800" y="4495800"/>
            <a:ext cx="182563" cy="1825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Oval 23"/>
          <p:cNvSpPr>
            <a:spLocks noChangeAspect="1" noChangeArrowheads="1"/>
          </p:cNvSpPr>
          <p:nvPr/>
        </p:nvSpPr>
        <p:spPr bwMode="auto">
          <a:xfrm>
            <a:off x="914400" y="3429000"/>
            <a:ext cx="182563" cy="1825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Oval 24"/>
          <p:cNvSpPr>
            <a:spLocks noChangeAspect="1" noChangeArrowheads="1"/>
          </p:cNvSpPr>
          <p:nvPr/>
        </p:nvSpPr>
        <p:spPr bwMode="auto">
          <a:xfrm>
            <a:off x="2971800" y="3657600"/>
            <a:ext cx="182563" cy="182563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Oval 25"/>
          <p:cNvSpPr>
            <a:spLocks noChangeAspect="1" noChangeArrowheads="1"/>
          </p:cNvSpPr>
          <p:nvPr/>
        </p:nvSpPr>
        <p:spPr bwMode="auto">
          <a:xfrm>
            <a:off x="1828800" y="3352800"/>
            <a:ext cx="182563" cy="182563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Oval 26"/>
          <p:cNvSpPr>
            <a:spLocks noChangeAspect="1" noChangeArrowheads="1"/>
          </p:cNvSpPr>
          <p:nvPr/>
        </p:nvSpPr>
        <p:spPr bwMode="auto">
          <a:xfrm>
            <a:off x="3048000" y="2667000"/>
            <a:ext cx="182563" cy="1825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Oval 27"/>
          <p:cNvSpPr>
            <a:spLocks noChangeAspect="1" noChangeArrowheads="1"/>
          </p:cNvSpPr>
          <p:nvPr/>
        </p:nvSpPr>
        <p:spPr bwMode="auto">
          <a:xfrm>
            <a:off x="1447800" y="2971800"/>
            <a:ext cx="182563" cy="182563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Oval 28"/>
          <p:cNvSpPr>
            <a:spLocks noChangeAspect="1" noChangeArrowheads="1"/>
          </p:cNvSpPr>
          <p:nvPr/>
        </p:nvSpPr>
        <p:spPr bwMode="auto">
          <a:xfrm>
            <a:off x="990600" y="2438400"/>
            <a:ext cx="182563" cy="182563"/>
          </a:xfrm>
          <a:prstGeom prst="ellipse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Oval 29"/>
          <p:cNvSpPr>
            <a:spLocks noChangeAspect="1" noChangeArrowheads="1"/>
          </p:cNvSpPr>
          <p:nvPr/>
        </p:nvSpPr>
        <p:spPr bwMode="auto">
          <a:xfrm>
            <a:off x="1981200" y="2057400"/>
            <a:ext cx="182563" cy="1825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/>
          <p:cNvSpPr>
            <a:spLocks noChangeAspect="1" noChangeArrowheads="1"/>
          </p:cNvSpPr>
          <p:nvPr/>
        </p:nvSpPr>
        <p:spPr bwMode="auto">
          <a:xfrm>
            <a:off x="990600" y="3048000"/>
            <a:ext cx="182563" cy="182563"/>
          </a:xfrm>
          <a:prstGeom prst="ellipse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2498725" y="4764088"/>
            <a:ext cx="153539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folHlink"/>
                </a:solidFill>
              </a:rPr>
              <a:t>Fork(</a:t>
            </a:r>
            <a:r>
              <a:rPr lang="en-US" b="1" dirty="0" err="1">
                <a:solidFill>
                  <a:schemeClr val="folHlink"/>
                </a:solidFill>
              </a:rPr>
              <a:t>u,v</a:t>
            </a:r>
            <a:r>
              <a:rPr lang="en-US" b="1" dirty="0" smtClean="0">
                <a:solidFill>
                  <a:schemeClr val="folHlink"/>
                </a:solidFill>
              </a:rPr>
              <a:t>) or </a:t>
            </a:r>
          </a:p>
          <a:p>
            <a:pPr eaLnBrk="1" hangingPunct="1"/>
            <a:r>
              <a:rPr lang="en-US" b="1" dirty="0" smtClean="0">
                <a:solidFill>
                  <a:schemeClr val="folHlink"/>
                </a:solidFill>
              </a:rPr>
              <a:t>Fork(</a:t>
            </a:r>
            <a:r>
              <a:rPr lang="en-US" b="1" dirty="0" err="1" smtClean="0">
                <a:solidFill>
                  <a:schemeClr val="folHlink"/>
                </a:solidFill>
              </a:rPr>
              <a:t>v,u</a:t>
            </a:r>
            <a:r>
              <a:rPr lang="en-US" b="1" dirty="0" smtClean="0">
                <a:solidFill>
                  <a:schemeClr val="folHlink"/>
                </a:solidFill>
              </a:rPr>
              <a:t>)</a:t>
            </a:r>
            <a:endParaRPr lang="en-US" b="1" dirty="0">
              <a:solidFill>
                <a:schemeClr val="folHlink"/>
              </a:solidFill>
            </a:endParaRP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 flipV="1">
            <a:off x="2286000" y="4876800"/>
            <a:ext cx="3048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304800" y="5105400"/>
            <a:ext cx="185896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1"/>
                </a:solidFill>
              </a:rPr>
              <a:t>Fork(</a:t>
            </a:r>
            <a:r>
              <a:rPr lang="en-US" b="1" dirty="0" err="1">
                <a:solidFill>
                  <a:schemeClr val="accent1"/>
                </a:solidFill>
              </a:rPr>
              <a:t>u,w</a:t>
            </a:r>
            <a:r>
              <a:rPr lang="en-US" b="1" dirty="0" smtClean="0">
                <a:solidFill>
                  <a:schemeClr val="accent1"/>
                </a:solidFill>
              </a:rPr>
              <a:t>) or Fork(</a:t>
            </a:r>
            <a:r>
              <a:rPr lang="en-US" b="1" dirty="0" err="1" smtClean="0">
                <a:solidFill>
                  <a:schemeClr val="accent1"/>
                </a:solidFill>
              </a:rPr>
              <a:t>w,u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H="1" flipV="1">
            <a:off x="762000" y="4648200"/>
            <a:ext cx="76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Rectangle 36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There is exactly one </a:t>
            </a:r>
            <a:r>
              <a:rPr lang="en-US" sz="2400" dirty="0" smtClean="0">
                <a:latin typeface="Arial" charset="0"/>
              </a:rPr>
              <a:t>fork </a:t>
            </a:r>
            <a:r>
              <a:rPr lang="en-US" sz="2400" dirty="0">
                <a:latin typeface="Arial" charset="0"/>
              </a:rPr>
              <a:t>on each edge.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Forks on different edges have different colors: Color (</a:t>
            </a:r>
            <a:r>
              <a:rPr lang="en-US" sz="2400" dirty="0" err="1">
                <a:latin typeface="Arial" charset="0"/>
              </a:rPr>
              <a:t>u,v</a:t>
            </a:r>
            <a:r>
              <a:rPr lang="en-US" sz="2400" dirty="0">
                <a:latin typeface="Arial" charset="0"/>
              </a:rPr>
              <a:t>) is different from color (</a:t>
            </a:r>
            <a:r>
              <a:rPr lang="en-US" sz="2400" dirty="0" err="1">
                <a:latin typeface="Arial" charset="0"/>
              </a:rPr>
              <a:t>u,w</a:t>
            </a:r>
            <a:r>
              <a:rPr lang="en-US" sz="2400" dirty="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 fork on an edge (u, v) is at u or at v or in the channel from u to v or in the channel from v to u</a:t>
            </a:r>
            <a:r>
              <a:rPr lang="en-US" sz="2400" dirty="0" smtClean="0"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Philosopher eats only if it holds all its forks.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Safety property satisfied</a:t>
            </a: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89305" y="99060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1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8105" y="98583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03705" y="2278224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0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 flipV="1">
            <a:off x="1503705" y="1443030"/>
            <a:ext cx="914400" cy="4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0"/>
          </p:cNvCxnSpPr>
          <p:nvPr/>
        </p:nvCxnSpPr>
        <p:spPr>
          <a:xfrm flipH="1">
            <a:off x="1960905" y="1900230"/>
            <a:ext cx="914400" cy="377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5" idx="4"/>
          </p:cNvCxnSpPr>
          <p:nvPr/>
        </p:nvCxnSpPr>
        <p:spPr>
          <a:xfrm flipH="1" flipV="1">
            <a:off x="1046505" y="1905000"/>
            <a:ext cx="914400" cy="373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1320825" y="2095344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473225" y="1128514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692425" y="1900230"/>
            <a:ext cx="365760" cy="36576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7234" y="99060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1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16034" y="98583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01634" y="2278224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0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>
            <a:stCxn id="17" idx="6"/>
            <a:endCxn id="18" idx="2"/>
          </p:cNvCxnSpPr>
          <p:nvPr/>
        </p:nvCxnSpPr>
        <p:spPr>
          <a:xfrm flipV="1">
            <a:off x="6401634" y="1443030"/>
            <a:ext cx="914400" cy="4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4"/>
            <a:endCxn id="19" idx="0"/>
          </p:cNvCxnSpPr>
          <p:nvPr/>
        </p:nvCxnSpPr>
        <p:spPr>
          <a:xfrm flipH="1">
            <a:off x="6858834" y="1900230"/>
            <a:ext cx="914400" cy="377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0"/>
            <a:endCxn id="17" idx="4"/>
          </p:cNvCxnSpPr>
          <p:nvPr/>
        </p:nvCxnSpPr>
        <p:spPr>
          <a:xfrm flipH="1" flipV="1">
            <a:off x="5944434" y="1905000"/>
            <a:ext cx="914400" cy="373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5761554" y="1905000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50274" y="1128514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133154" y="2095344"/>
            <a:ext cx="365760" cy="36576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12225" y="3665296"/>
            <a:ext cx="1197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Agent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7" idx="4"/>
          </p:cNvCxnSpPr>
          <p:nvPr/>
        </p:nvCxnSpPr>
        <p:spPr>
          <a:xfrm flipV="1">
            <a:off x="1811107" y="3192624"/>
            <a:ext cx="149798" cy="4726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61863" y="2461104"/>
            <a:ext cx="9364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Fork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>
            <a:stCxn id="29" idx="0"/>
            <a:endCxn id="16" idx="5"/>
          </p:cNvCxnSpPr>
          <p:nvPr/>
        </p:nvCxnSpPr>
        <p:spPr>
          <a:xfrm flipH="1" flipV="1">
            <a:off x="3004621" y="2212426"/>
            <a:ext cx="425479" cy="2486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2225" y="230885"/>
            <a:ext cx="6764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Hungry agents give forks to requestors</a:t>
            </a:r>
            <a:endParaRPr lang="en-US" sz="3200" b="1" dirty="0"/>
          </a:p>
        </p:txBody>
      </p:sp>
      <p:sp>
        <p:nvSpPr>
          <p:cNvPr id="33" name="Right Arrow 32"/>
          <p:cNvSpPr/>
          <p:nvPr/>
        </p:nvSpPr>
        <p:spPr>
          <a:xfrm>
            <a:off x="4112906" y="144303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0251" y="4430208"/>
            <a:ext cx="4065736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Agent j holds fork it shares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with agent (j+1) mod 3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966" y="4430208"/>
            <a:ext cx="4065736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Agent j holds fork it shares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with agent (j-1) mod 3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>
            <a:off x="4275987" y="4907262"/>
            <a:ext cx="549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40765" y="328705"/>
            <a:ext cx="8246035" cy="1672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Conflict resolution </a:t>
            </a:r>
            <a:r>
              <a:rPr lang="en-US" sz="2400" dirty="0" smtClean="0">
                <a:latin typeface="Arial" charset="0"/>
              </a:rPr>
              <a:t>What to do when u and v want fork(</a:t>
            </a:r>
            <a:r>
              <a:rPr lang="en-US" sz="2400" dirty="0" err="1" smtClean="0">
                <a:latin typeface="Arial" charset="0"/>
              </a:rPr>
              <a:t>u,v</a:t>
            </a:r>
            <a:r>
              <a:rPr lang="en-US" sz="2400" dirty="0" smtClean="0">
                <a:latin typeface="Arial" charset="0"/>
              </a:rPr>
              <a:t>) at the same time?</a:t>
            </a:r>
            <a:br>
              <a:rPr lang="en-US" sz="2400" dirty="0" smtClean="0">
                <a:latin typeface="Arial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Priority</a:t>
            </a:r>
            <a:r>
              <a:rPr lang="en-US" sz="2400" dirty="0" smtClean="0">
                <a:latin typeface="Arial" charset="0"/>
              </a:rPr>
              <a:t>: Give the fork to the agent with higher priority.</a:t>
            </a:r>
            <a:endParaRPr lang="en-US" sz="2400" dirty="0">
              <a:latin typeface="Arial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765" y="2195140"/>
            <a:ext cx="8077200" cy="1671918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The vertices of a priority graph represent agents.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The directed edges represent priority. There is an edge (u, v) exactly when agent u has priority over agent v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Maintain the invariant </a:t>
            </a:r>
            <a:r>
              <a:rPr lang="en-US" sz="2400" dirty="0" smtClean="0">
                <a:latin typeface="Arial" charset="0"/>
              </a:rPr>
              <a:t>that </a:t>
            </a:r>
            <a:r>
              <a:rPr lang="en-US" sz="2400" dirty="0">
                <a:latin typeface="Arial" charset="0"/>
              </a:rPr>
              <a:t>the priority graph is acyclic</a:t>
            </a:r>
            <a:r>
              <a:rPr lang="en-US" sz="2400" dirty="0" smtClean="0">
                <a:latin typeface="Arial" charset="0"/>
              </a:rPr>
              <a:t>. Why? Because a symmetric state can persist forever.</a:t>
            </a:r>
            <a:endParaRPr lang="en-US" sz="2400" dirty="0">
              <a:latin typeface="Arial" charset="0"/>
            </a:endParaRPr>
          </a:p>
        </p:txBody>
      </p:sp>
      <p:grpSp>
        <p:nvGrpSpPr>
          <p:cNvPr id="47109" name="Group 10"/>
          <p:cNvGrpSpPr>
            <a:grpSpLocks/>
          </p:cNvGrpSpPr>
          <p:nvPr/>
        </p:nvGrpSpPr>
        <p:grpSpPr bwMode="auto">
          <a:xfrm>
            <a:off x="731838" y="4950013"/>
            <a:ext cx="2278062" cy="1363662"/>
            <a:chOff x="461" y="2621"/>
            <a:chExt cx="1435" cy="859"/>
          </a:xfrm>
        </p:grpSpPr>
        <p:sp>
          <p:nvSpPr>
            <p:cNvPr id="47120" name="Oval 4"/>
            <p:cNvSpPr>
              <a:spLocks noChangeAspect="1" noChangeArrowheads="1"/>
            </p:cNvSpPr>
            <p:nvPr/>
          </p:nvSpPr>
          <p:spPr bwMode="auto">
            <a:xfrm>
              <a:off x="1037" y="2621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47121" name="Oval 5"/>
            <p:cNvSpPr>
              <a:spLocks noChangeAspect="1" noChangeArrowheads="1"/>
            </p:cNvSpPr>
            <p:nvPr/>
          </p:nvSpPr>
          <p:spPr bwMode="auto">
            <a:xfrm>
              <a:off x="461" y="3197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7122" name="Oval 6"/>
            <p:cNvSpPr>
              <a:spLocks noChangeAspect="1" noChangeArrowheads="1"/>
            </p:cNvSpPr>
            <p:nvPr/>
          </p:nvSpPr>
          <p:spPr bwMode="auto">
            <a:xfrm>
              <a:off x="1560" y="31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cxnSp>
          <p:nvCxnSpPr>
            <p:cNvPr id="47123" name="AutoShape 7"/>
            <p:cNvCxnSpPr>
              <a:cxnSpLocks noChangeShapeType="1"/>
              <a:stCxn id="47120" idx="3"/>
              <a:endCxn id="47121" idx="7"/>
            </p:cNvCxnSpPr>
            <p:nvPr/>
          </p:nvCxnSpPr>
          <p:spPr bwMode="auto">
            <a:xfrm flipH="1">
              <a:off x="657" y="2817"/>
              <a:ext cx="414" cy="41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4" name="AutoShape 8"/>
            <p:cNvCxnSpPr>
              <a:cxnSpLocks noChangeShapeType="1"/>
              <a:stCxn id="47120" idx="5"/>
              <a:endCxn id="47122" idx="1"/>
            </p:cNvCxnSpPr>
            <p:nvPr/>
          </p:nvCxnSpPr>
          <p:spPr bwMode="auto">
            <a:xfrm>
              <a:off x="1233" y="2817"/>
              <a:ext cx="376" cy="3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5" name="AutoShape 9"/>
            <p:cNvCxnSpPr>
              <a:cxnSpLocks noChangeShapeType="1"/>
              <a:stCxn id="47121" idx="6"/>
              <a:endCxn id="47122" idx="2"/>
            </p:cNvCxnSpPr>
            <p:nvPr/>
          </p:nvCxnSpPr>
          <p:spPr bwMode="auto">
            <a:xfrm>
              <a:off x="691" y="3312"/>
              <a:ext cx="86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0" name="Oval 12"/>
          <p:cNvSpPr>
            <a:spLocks noChangeAspect="1" noChangeArrowheads="1"/>
          </p:cNvSpPr>
          <p:nvPr/>
        </p:nvSpPr>
        <p:spPr bwMode="auto">
          <a:xfrm>
            <a:off x="6172200" y="49039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47111" name="Oval 13"/>
          <p:cNvSpPr>
            <a:spLocks noChangeAspect="1" noChangeArrowheads="1"/>
          </p:cNvSpPr>
          <p:nvPr/>
        </p:nvSpPr>
        <p:spPr bwMode="auto">
          <a:xfrm>
            <a:off x="5257800" y="58183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47112" name="Oval 14"/>
          <p:cNvSpPr>
            <a:spLocks noChangeAspect="1" noChangeArrowheads="1"/>
          </p:cNvSpPr>
          <p:nvPr/>
        </p:nvSpPr>
        <p:spPr bwMode="auto">
          <a:xfrm>
            <a:off x="7002463" y="57342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cxnSp>
        <p:nvCxnSpPr>
          <p:cNvPr id="47113" name="AutoShape 15"/>
          <p:cNvCxnSpPr>
            <a:cxnSpLocks noChangeShapeType="1"/>
            <a:stCxn id="47110" idx="3"/>
            <a:endCxn id="47111" idx="7"/>
          </p:cNvCxnSpPr>
          <p:nvPr/>
        </p:nvCxnSpPr>
        <p:spPr bwMode="auto">
          <a:xfrm flipH="1">
            <a:off x="5568950" y="5215125"/>
            <a:ext cx="657225" cy="657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16"/>
          <p:cNvCxnSpPr>
            <a:cxnSpLocks noChangeShapeType="1"/>
            <a:stCxn id="47110" idx="5"/>
            <a:endCxn id="47112" idx="1"/>
          </p:cNvCxnSpPr>
          <p:nvPr/>
        </p:nvCxnSpPr>
        <p:spPr bwMode="auto">
          <a:xfrm>
            <a:off x="6483350" y="5215125"/>
            <a:ext cx="596900" cy="596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7"/>
          <p:cNvCxnSpPr>
            <a:cxnSpLocks noChangeShapeType="1"/>
            <a:stCxn id="47111" idx="6"/>
            <a:endCxn id="47112" idx="2"/>
          </p:cNvCxnSpPr>
          <p:nvPr/>
        </p:nvCxnSpPr>
        <p:spPr bwMode="auto">
          <a:xfrm>
            <a:off x="5622925" y="6000938"/>
            <a:ext cx="13795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Line 18"/>
          <p:cNvSpPr>
            <a:spLocks noChangeShapeType="1"/>
          </p:cNvSpPr>
          <p:nvPr/>
        </p:nvSpPr>
        <p:spPr bwMode="auto">
          <a:xfrm>
            <a:off x="2743200" y="5361175"/>
            <a:ext cx="228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9"/>
          <p:cNvSpPr>
            <a:spLocks noChangeShapeType="1"/>
          </p:cNvSpPr>
          <p:nvPr/>
        </p:nvSpPr>
        <p:spPr bwMode="auto">
          <a:xfrm flipV="1">
            <a:off x="2971800" y="4599175"/>
            <a:ext cx="381000" cy="914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20"/>
          <p:cNvSpPr>
            <a:spLocks noChangeShapeType="1"/>
          </p:cNvSpPr>
          <p:nvPr/>
        </p:nvSpPr>
        <p:spPr bwMode="auto">
          <a:xfrm>
            <a:off x="7162800" y="4980175"/>
            <a:ext cx="609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21"/>
          <p:cNvSpPr>
            <a:spLocks noChangeShapeType="1"/>
          </p:cNvSpPr>
          <p:nvPr/>
        </p:nvSpPr>
        <p:spPr bwMode="auto">
          <a:xfrm flipV="1">
            <a:off x="7162800" y="4903975"/>
            <a:ext cx="6096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12538</TotalTime>
  <Words>1503</Words>
  <Application>Microsoft Macintosh PowerPoint</Application>
  <PresentationFormat>On-screen Show (4:3)</PresentationFormat>
  <Paragraphs>271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Client Life Cycle for Mutex</vt:lpstr>
      <vt:lpstr>Client Life Cycle for Dining Philosopher</vt:lpstr>
      <vt:lpstr>Undirected graph. Nodes are agents. Edges are bidirectional channels</vt:lpstr>
      <vt:lpstr>Safety property:  Always neighbors aren’t eating</vt:lpstr>
      <vt:lpstr> Client to OS messages: Tokens: example of an invariant structure request token:  resource token: </vt:lpstr>
      <vt:lpstr>Another example of tokens: Introduction of forks</vt:lpstr>
      <vt:lpstr>PowerPoint Presentation</vt:lpstr>
      <vt:lpstr>Conflict resolution What to do when u and v want fork(u,v) at the same time? Priority: Give the fork to the agent with higher priority.</vt:lpstr>
      <vt:lpstr>How should priorities change when a process eats?</vt:lpstr>
      <vt:lpstr>How should priorities change when a process eats?</vt:lpstr>
      <vt:lpstr>How can we represent priorities in terms of forks? All forks held by an eating agent are dirty. An agent holding a dirty fork has lower priority.</vt:lpstr>
      <vt:lpstr>Can a philosopher remain hungry for ever?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Caltech, CMS. CS/IDS 142: Lecture 6.1 Distributed Dining Philosophers Mani Chandy 4 November 2019</dc:title>
  <dc:creator>Mani  Kanianthra Mani Chandy</dc:creator>
  <cp:lastModifiedBy>Mani  Kanianthra Mani Chandy</cp:lastModifiedBy>
  <cp:revision>54</cp:revision>
  <dcterms:created xsi:type="dcterms:W3CDTF">2019-10-30T23:31:52Z</dcterms:created>
  <dcterms:modified xsi:type="dcterms:W3CDTF">2021-08-09T21:36:49Z</dcterms:modified>
</cp:coreProperties>
</file>