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9" r:id="rId2"/>
    <p:sldId id="270" r:id="rId3"/>
    <p:sldId id="271" r:id="rId4"/>
    <p:sldId id="272" r:id="rId5"/>
    <p:sldId id="273" r:id="rId6"/>
    <p:sldId id="275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3">
          <p15:clr>
            <a:srgbClr val="A4A3A4"/>
          </p15:clr>
        </p15:guide>
        <p15:guide id="2" pos="1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 showGuides="1">
      <p:cViewPr varScale="1">
        <p:scale>
          <a:sx n="107" d="100"/>
          <a:sy n="107" d="100"/>
        </p:scale>
        <p:origin x="1760" y="176"/>
      </p:cViewPr>
      <p:guideLst>
        <p:guide orient="horz" pos="4223"/>
        <p:guide pos="1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35D01-9C37-4141-8346-2F9BE104766D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6C793-E936-2B4C-8740-F23008E33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8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8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2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51B7-2718-4943-96E0-49EC6C1D3222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6A06-D6FB-4F41-B5BB-708EE6C1C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 Predicate: x = 0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85533" y="3986213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x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2590800" y="43042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88874" y="2284413"/>
            <a:ext cx="5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y</a:t>
            </a:r>
          </a:p>
        </p:txBody>
      </p:sp>
      <p:sp>
        <p:nvSpPr>
          <p:cNvPr id="36" name="Up Arrow 35"/>
          <p:cNvSpPr/>
          <p:nvPr/>
        </p:nvSpPr>
        <p:spPr>
          <a:xfrm>
            <a:off x="2916897" y="1624013"/>
            <a:ext cx="484632" cy="97840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04580" y="5307013"/>
            <a:ext cx="151184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x = 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727200" y="3986213"/>
            <a:ext cx="0" cy="1320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76242" y="3358308"/>
            <a:ext cx="391055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/>
              <a:t>Universal set</a:t>
            </a:r>
          </a:p>
        </p:txBody>
      </p:sp>
      <p:cxnSp>
        <p:nvCxnSpPr>
          <p:cNvPr id="42" name="Straight Arrow Connector 41"/>
          <p:cNvCxnSpPr>
            <a:stCxn id="40" idx="1"/>
          </p:cNvCxnSpPr>
          <p:nvPr/>
        </p:nvCxnSpPr>
        <p:spPr>
          <a:xfrm flipH="1">
            <a:off x="2888874" y="3819973"/>
            <a:ext cx="1887368" cy="376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7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/>
              <a:t>Extension of Predicate: y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90980" y="2103735"/>
            <a:ext cx="152164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y = 0</a:t>
            </a:r>
          </a:p>
        </p:txBody>
      </p:sp>
    </p:spTree>
    <p:extLst>
      <p:ext uri="{BB962C8B-B14F-4D97-AF65-F5344CB8AC3E}">
        <p14:creationId xmlns:p14="http://schemas.microsoft.com/office/powerpoint/2010/main" val="32550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of Predicate: </a:t>
            </a:r>
            <a:br>
              <a:rPr lang="en-US" dirty="0"/>
            </a:br>
            <a:r>
              <a:rPr lang="en-US" dirty="0"/>
              <a:t>(x=0) AND (y= 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1571626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9800" y="1571626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590800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89800" y="2590800"/>
            <a:ext cx="381000" cy="406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276600" y="5181600"/>
            <a:ext cx="5337143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(x = 0) AND (y = 0)</a:t>
            </a:r>
          </a:p>
        </p:txBody>
      </p:sp>
      <p:cxnSp>
        <p:nvCxnSpPr>
          <p:cNvPr id="4" name="Straight Arrow Connector 3"/>
          <p:cNvCxnSpPr>
            <a:stCxn id="26" idx="0"/>
          </p:cNvCxnSpPr>
          <p:nvPr/>
        </p:nvCxnSpPr>
        <p:spPr>
          <a:xfrm flipV="1">
            <a:off x="5945172" y="3022600"/>
            <a:ext cx="1344628" cy="2159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CC5EF7-B653-B74F-83E2-5D38B1F8E577}"/>
              </a:ext>
            </a:extLst>
          </p:cNvPr>
          <p:cNvSpPr txBox="1"/>
          <p:nvPr/>
        </p:nvSpPr>
        <p:spPr>
          <a:xfrm>
            <a:off x="692330" y="3900778"/>
            <a:ext cx="1486304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(x =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FE796-1A70-DD4B-AFE3-E5C09516E645}"/>
              </a:ext>
            </a:extLst>
          </p:cNvPr>
          <p:cNvSpPr txBox="1"/>
          <p:nvPr/>
        </p:nvSpPr>
        <p:spPr>
          <a:xfrm>
            <a:off x="3562530" y="2006740"/>
            <a:ext cx="1494320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(y = 0)</a:t>
            </a:r>
          </a:p>
        </p:txBody>
      </p:sp>
    </p:spTree>
    <p:extLst>
      <p:ext uri="{BB962C8B-B14F-4D97-AF65-F5344CB8AC3E}">
        <p14:creationId xmlns:p14="http://schemas.microsoft.com/office/powerpoint/2010/main" val="226195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of Predicate:</a:t>
            </a:r>
            <a:br>
              <a:rPr lang="en-US" dirty="0"/>
            </a:br>
            <a:r>
              <a:rPr lang="en-US" dirty="0"/>
              <a:t>(x = 0) OR (y = 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324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78700" y="1624013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4600" y="25146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11501" y="4649898"/>
            <a:ext cx="4883030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(x = 0) OR (y = 0)</a:t>
            </a:r>
          </a:p>
        </p:txBody>
      </p:sp>
      <p:cxnSp>
        <p:nvCxnSpPr>
          <p:cNvPr id="4" name="Straight Arrow Connector 3"/>
          <p:cNvCxnSpPr>
            <a:cxnSpLocks/>
            <a:stCxn id="26" idx="0"/>
            <a:endCxn id="15" idx="2"/>
          </p:cNvCxnSpPr>
          <p:nvPr/>
        </p:nvCxnSpPr>
        <p:spPr>
          <a:xfrm flipV="1">
            <a:off x="6553016" y="3910013"/>
            <a:ext cx="1016184" cy="7398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A055FE-91F0-3747-822B-E943B3F6BAC6}"/>
              </a:ext>
            </a:extLst>
          </p:cNvPr>
          <p:cNvSpPr txBox="1"/>
          <p:nvPr/>
        </p:nvSpPr>
        <p:spPr>
          <a:xfrm>
            <a:off x="692330" y="3900778"/>
            <a:ext cx="1486304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(x = 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AF357-ADD6-BE48-A389-925C8AE27BC1}"/>
              </a:ext>
            </a:extLst>
          </p:cNvPr>
          <p:cNvSpPr txBox="1"/>
          <p:nvPr/>
        </p:nvSpPr>
        <p:spPr>
          <a:xfrm>
            <a:off x="3562530" y="2006740"/>
            <a:ext cx="1494320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(y = 0)</a:t>
            </a:r>
          </a:p>
        </p:txBody>
      </p:sp>
    </p:spTree>
    <p:extLst>
      <p:ext uri="{BB962C8B-B14F-4D97-AF65-F5344CB8AC3E}">
        <p14:creationId xmlns:p14="http://schemas.microsoft.com/office/powerpoint/2010/main" val="303575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of Predicate:</a:t>
            </a:r>
            <a:br>
              <a:rPr lang="en-US" dirty="0"/>
            </a:br>
            <a:r>
              <a:rPr lang="en-US" dirty="0"/>
              <a:t>(x = 0)   =  (y = 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46800" y="1624013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61200" y="1624013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2000" y="2916239"/>
            <a:ext cx="381000" cy="9937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18006" y="4794844"/>
            <a:ext cx="4689104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(x = 0)  =  (y = 0)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46800" y="2614910"/>
            <a:ext cx="965200" cy="301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93000" y="2614910"/>
            <a:ext cx="965200" cy="30133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F1B62-B075-8C4B-9F00-679E0A2BBA89}"/>
              </a:ext>
            </a:extLst>
          </p:cNvPr>
          <p:cNvCxnSpPr>
            <a:stCxn id="26" idx="0"/>
          </p:cNvCxnSpPr>
          <p:nvPr/>
        </p:nvCxnSpPr>
        <p:spPr>
          <a:xfrm flipV="1">
            <a:off x="6562558" y="3910014"/>
            <a:ext cx="717016" cy="884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D51DB9-92A2-FD4E-951D-4A2003E71CA3}"/>
              </a:ext>
            </a:extLst>
          </p:cNvPr>
          <p:cNvSpPr txBox="1"/>
          <p:nvPr/>
        </p:nvSpPr>
        <p:spPr>
          <a:xfrm>
            <a:off x="692330" y="3900778"/>
            <a:ext cx="1486304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(x = 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3DC39-115F-2541-AA2A-CF3641FC4A3E}"/>
              </a:ext>
            </a:extLst>
          </p:cNvPr>
          <p:cNvSpPr txBox="1"/>
          <p:nvPr/>
        </p:nvSpPr>
        <p:spPr>
          <a:xfrm>
            <a:off x="3562530" y="2006740"/>
            <a:ext cx="1494320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(y = 0)</a:t>
            </a:r>
          </a:p>
        </p:txBody>
      </p:sp>
    </p:spTree>
    <p:extLst>
      <p:ext uri="{BB962C8B-B14F-4D97-AF65-F5344CB8AC3E}">
        <p14:creationId xmlns:p14="http://schemas.microsoft.com/office/powerpoint/2010/main" val="225573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of Predicate:</a:t>
            </a:r>
            <a:br>
              <a:rPr lang="en-US" dirty="0"/>
            </a:br>
            <a:r>
              <a:rPr lang="en-US" dirty="0"/>
              <a:t>(x = 0)  IMPLIES  (y = 0)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0500" y="1571626"/>
            <a:ext cx="3810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2565400"/>
            <a:ext cx="23622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75400" y="1624013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40600" y="1624013"/>
            <a:ext cx="3810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5400" y="2643187"/>
            <a:ext cx="2362200" cy="431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40600" y="2643187"/>
            <a:ext cx="381000" cy="406400"/>
          </a:xfrm>
          <a:prstGeom prst="rect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75400" y="1624014"/>
            <a:ext cx="965200" cy="2341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721600" y="1624015"/>
            <a:ext cx="965200" cy="2316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874362" y="4756397"/>
            <a:ext cx="5863238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(x=0) IMPLIES (y=0)</a:t>
            </a:r>
          </a:p>
        </p:txBody>
      </p:sp>
      <p:cxnSp>
        <p:nvCxnSpPr>
          <p:cNvPr id="4" name="Straight Arrow Connector 3"/>
          <p:cNvCxnSpPr>
            <a:cxnSpLocks/>
            <a:stCxn id="26" idx="0"/>
            <a:endCxn id="22" idx="2"/>
          </p:cNvCxnSpPr>
          <p:nvPr/>
        </p:nvCxnSpPr>
        <p:spPr>
          <a:xfrm flipV="1">
            <a:off x="5805981" y="3910013"/>
            <a:ext cx="1725119" cy="8463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070C61-27BE-F746-84B7-1978DC089FD1}"/>
              </a:ext>
            </a:extLst>
          </p:cNvPr>
          <p:cNvSpPr txBox="1"/>
          <p:nvPr/>
        </p:nvSpPr>
        <p:spPr>
          <a:xfrm>
            <a:off x="692330" y="3900778"/>
            <a:ext cx="1486304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(x = 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EDE4C8-73BB-004E-96A7-F65FC94F5CEC}"/>
              </a:ext>
            </a:extLst>
          </p:cNvPr>
          <p:cNvSpPr txBox="1"/>
          <p:nvPr/>
        </p:nvSpPr>
        <p:spPr>
          <a:xfrm>
            <a:off x="3562530" y="2006740"/>
            <a:ext cx="1494320" cy="70788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b="1" dirty="0"/>
              <a:t>(y = 0)</a:t>
            </a:r>
          </a:p>
        </p:txBody>
      </p:sp>
    </p:spTree>
    <p:extLst>
      <p:ext uri="{BB962C8B-B14F-4D97-AF65-F5344CB8AC3E}">
        <p14:creationId xmlns:p14="http://schemas.microsoft.com/office/powerpoint/2010/main" val="161556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620821" y="1777071"/>
            <a:ext cx="2013292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x &gt; = 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6400" y="4371579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6400" y="1807133"/>
            <a:ext cx="2374900" cy="2286000"/>
            <a:chOff x="393700" y="1093491"/>
            <a:chExt cx="23749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393700" y="1093491"/>
              <a:ext cx="2362200" cy="2286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74800" y="1093491"/>
              <a:ext cx="11938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11421" y="3169803"/>
            <a:ext cx="2927266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not(x &lt; 0)</a:t>
            </a:r>
          </a:p>
        </p:txBody>
      </p:sp>
      <p:cxnSp>
        <p:nvCxnSpPr>
          <p:cNvPr id="10" name="Straight Arrow Connector 9"/>
          <p:cNvCxnSpPr>
            <a:stCxn id="26" idx="1"/>
            <a:endCxn id="17" idx="3"/>
          </p:cNvCxnSpPr>
          <p:nvPr/>
        </p:nvCxnSpPr>
        <p:spPr>
          <a:xfrm flipH="1">
            <a:off x="2768600" y="2238736"/>
            <a:ext cx="852221" cy="7113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  <a:endCxn id="2" idx="3"/>
          </p:cNvCxnSpPr>
          <p:nvPr/>
        </p:nvCxnSpPr>
        <p:spPr>
          <a:xfrm flipH="1" flipV="1">
            <a:off x="2781300" y="2950133"/>
            <a:ext cx="1830121" cy="681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33421" y="5734249"/>
            <a:ext cx="6295075" cy="923330"/>
          </a:xfrm>
          <a:prstGeom prst="rect">
            <a:avLst/>
          </a:prstGeom>
          <a:solidFill>
            <a:srgbClr val="FFFF00"/>
          </a:solidFill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 dirty="0"/>
              <a:t>[(x &gt;=0)  =  not(x &lt; 0)]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6C162B-6D3E-6D4D-B900-B7229D74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1" y="0"/>
            <a:ext cx="8148615" cy="1591332"/>
          </a:xfrm>
        </p:spPr>
        <p:txBody>
          <a:bodyPr>
            <a:normAutofit/>
          </a:bodyPr>
          <a:lstStyle/>
          <a:p>
            <a:r>
              <a:rPr lang="en-US" dirty="0"/>
              <a:t>Extension of    (x &gt;= 0) = not(x &lt; 0)</a:t>
            </a:r>
            <a:br>
              <a:rPr lang="en-US" dirty="0"/>
            </a:br>
            <a:r>
              <a:rPr lang="en-US" dirty="0"/>
              <a:t>is the universal set</a:t>
            </a:r>
          </a:p>
        </p:txBody>
      </p:sp>
    </p:spTree>
    <p:extLst>
      <p:ext uri="{BB962C8B-B14F-4D97-AF65-F5344CB8AC3E}">
        <p14:creationId xmlns:p14="http://schemas.microsoft.com/office/powerpoint/2010/main" val="228944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120081" y="1797870"/>
            <a:ext cx="2362200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06400" y="1797870"/>
            <a:ext cx="2374900" cy="2286000"/>
            <a:chOff x="393700" y="1093491"/>
            <a:chExt cx="2374900" cy="2286000"/>
          </a:xfrm>
        </p:grpSpPr>
        <p:sp>
          <p:nvSpPr>
            <p:cNvPr id="17" name="Rectangle 16"/>
            <p:cNvSpPr/>
            <p:nvPr/>
          </p:nvSpPr>
          <p:spPr>
            <a:xfrm>
              <a:off x="393700" y="1093491"/>
              <a:ext cx="2362200" cy="2286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574800" y="1093491"/>
              <a:ext cx="11938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09455" y="5037525"/>
            <a:ext cx="5949538" cy="95410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 is a subset of A.</a:t>
            </a:r>
          </a:p>
          <a:p>
            <a:pPr algn="ctr"/>
            <a:r>
              <a:rPr lang="en-US" sz="2800" b="1" dirty="0"/>
              <a:t>[(x &gt;= 0)  AND (y &gt;= 0) IMPLIES (x &gt;= 0)]</a:t>
            </a:r>
          </a:p>
        </p:txBody>
      </p:sp>
      <p:sp>
        <p:nvSpPr>
          <p:cNvPr id="3" name="Rectangle 2"/>
          <p:cNvSpPr/>
          <p:nvPr/>
        </p:nvSpPr>
        <p:spPr>
          <a:xfrm>
            <a:off x="7275781" y="1797870"/>
            <a:ext cx="11811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D0204-6A4E-8D41-A547-B2F1D92829C2}"/>
              </a:ext>
            </a:extLst>
          </p:cNvPr>
          <p:cNvSpPr/>
          <p:nvPr/>
        </p:nvSpPr>
        <p:spPr>
          <a:xfrm>
            <a:off x="406400" y="4371579"/>
            <a:ext cx="2362200" cy="2286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FE068C-A2B2-A44D-8C9E-6F93FE50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21" y="0"/>
            <a:ext cx="8148615" cy="1591332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of    </a:t>
            </a:r>
            <a:br>
              <a:rPr lang="en-US" dirty="0"/>
            </a:br>
            <a:r>
              <a:rPr lang="en-US" dirty="0"/>
              <a:t>(x &gt;= 0) AND (y &gt; = 0) IMPLIES (x &gt;= 0)</a:t>
            </a:r>
            <a:br>
              <a:rPr lang="en-US" dirty="0"/>
            </a:br>
            <a:r>
              <a:rPr lang="en-US" dirty="0"/>
              <a:t>is the universal set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48649" y="1840302"/>
            <a:ext cx="1136850" cy="52322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&gt;=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B06441-FF1A-2A4A-A24B-5474B7471F22}"/>
              </a:ext>
            </a:extLst>
          </p:cNvPr>
          <p:cNvSpPr txBox="1"/>
          <p:nvPr/>
        </p:nvSpPr>
        <p:spPr>
          <a:xfrm>
            <a:off x="4766094" y="1797870"/>
            <a:ext cx="1141659" cy="138499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&gt;=  0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 AND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y &gt;= 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A5DA7B-6ED9-9041-95C4-3205AFE9616E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907753" y="2369370"/>
            <a:ext cx="1368028" cy="1209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1C3ED5-0BEC-D345-82A8-35A67A37413F}"/>
              </a:ext>
            </a:extLst>
          </p:cNvPr>
          <p:cNvCxnSpPr>
            <a:cxnSpLocks/>
            <a:stCxn id="30" idx="1"/>
            <a:endCxn id="18" idx="3"/>
          </p:cNvCxnSpPr>
          <p:nvPr/>
        </p:nvCxnSpPr>
        <p:spPr>
          <a:xfrm flipH="1">
            <a:off x="2768600" y="5514579"/>
            <a:ext cx="140855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3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276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Extension of  Predicate: x = 0</vt:lpstr>
      <vt:lpstr>Extension of Predicate: y = 0</vt:lpstr>
      <vt:lpstr>Extension of Predicate:  (x=0) AND (y= 0)</vt:lpstr>
      <vt:lpstr>Extension of Predicate: (x = 0) OR (y = 0)</vt:lpstr>
      <vt:lpstr>Extension of Predicate: (x = 0)   =  (y = 0)</vt:lpstr>
      <vt:lpstr>Extension of Predicate: (x = 0)  IMPLIES  (y = 0)</vt:lpstr>
      <vt:lpstr>Extension of    (x &gt;= 0) = not(x &lt; 0) is the universal set</vt:lpstr>
      <vt:lpstr>Extension of     (x &gt;= 0) AND (y &gt; = 0) IMPLIES (x &gt;= 0) is the universal set</vt:lpstr>
    </vt:vector>
  </TitlesOfParts>
  <Company>California Institute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Predicates: Introduction</dc:title>
  <dc:creator>Mani  Kanianthra Mani Chandy</dc:creator>
  <cp:lastModifiedBy>Chandy, Kanianthra M. (Mani)</cp:lastModifiedBy>
  <cp:revision>26</cp:revision>
  <dcterms:created xsi:type="dcterms:W3CDTF">2021-09-03T22:02:43Z</dcterms:created>
  <dcterms:modified xsi:type="dcterms:W3CDTF">2022-01-16T01:49:00Z</dcterms:modified>
</cp:coreProperties>
</file>