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9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4" d="100"/>
          <a:sy n="94" d="100"/>
        </p:scale>
        <p:origin x="-1200" y="-96"/>
      </p:cViewPr>
      <p:guideLst>
        <p:guide orient="horz" pos="2970"/>
        <p:guide pos="53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891FE-27CB-0C4D-B1E1-043FC199E573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5DC65-ED86-E54A-B4E4-1C86E0EF6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2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D3E77-6227-9F4C-8496-DD2B888BE6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25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5DC65-ED86-E54A-B4E4-1C86E0EF69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1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7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0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9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8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5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1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7B2A-8733-2840-8D5C-95E6C767432A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091223" y="1256475"/>
            <a:ext cx="2517726" cy="731520"/>
            <a:chOff x="563880" y="1267426"/>
            <a:chExt cx="2517726" cy="73152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563880" y="1267426"/>
              <a:ext cx="731520" cy="7315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447800" y="1267426"/>
              <a:ext cx="731520" cy="7315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2350086" y="1267426"/>
              <a:ext cx="731520" cy="7315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Y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01503" y="1256475"/>
            <a:ext cx="2517726" cy="731520"/>
            <a:chOff x="4921404" y="1256475"/>
            <a:chExt cx="2517726" cy="73152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921404" y="1256475"/>
              <a:ext cx="731520" cy="73152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Z</a:t>
              </a:r>
              <a:endParaRPr lang="en-US" sz="3200" dirty="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5805324" y="1256475"/>
              <a:ext cx="731520" cy="73152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6707610" y="1256475"/>
              <a:ext cx="731520" cy="73152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>
            <a:spLocks noChangeAspect="1"/>
          </p:cNvSpPr>
          <p:nvPr/>
        </p:nvSpPr>
        <p:spPr>
          <a:xfrm>
            <a:off x="4198696" y="4019837"/>
            <a:ext cx="731520" cy="731520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33346" y="4126966"/>
            <a:ext cx="26725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Slow red agent</a:t>
            </a:r>
            <a:endParaRPr lang="en-US" sz="3200" dirty="0"/>
          </a:p>
        </p:txBody>
      </p:sp>
      <p:cxnSp>
        <p:nvCxnSpPr>
          <p:cNvPr id="15" name="Straight Arrow Connector 14"/>
          <p:cNvCxnSpPr>
            <a:stCxn id="10" idx="7"/>
            <a:endCxn id="7" idx="4"/>
          </p:cNvCxnSpPr>
          <p:nvPr/>
        </p:nvCxnSpPr>
        <p:spPr>
          <a:xfrm flipV="1">
            <a:off x="4823087" y="1987995"/>
            <a:ext cx="1244176" cy="2138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6" idx="6"/>
          </p:cNvCxnSpPr>
          <p:nvPr/>
        </p:nvCxnSpPr>
        <p:spPr>
          <a:xfrm flipH="1">
            <a:off x="3608949" y="1622235"/>
            <a:ext cx="209255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8837" y="259501"/>
            <a:ext cx="2472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 blue agents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701503" y="277996"/>
            <a:ext cx="23054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 red agents</a:t>
            </a:r>
            <a:endParaRPr lang="en-US" sz="3200" dirty="0"/>
          </a:p>
        </p:txBody>
      </p:sp>
      <p:cxnSp>
        <p:nvCxnSpPr>
          <p:cNvPr id="22" name="Straight Arrow Connector 21"/>
          <p:cNvCxnSpPr>
            <a:stCxn id="10" idx="1"/>
            <a:endCxn id="6" idx="4"/>
          </p:cNvCxnSpPr>
          <p:nvPr/>
        </p:nvCxnSpPr>
        <p:spPr>
          <a:xfrm flipH="1" flipV="1">
            <a:off x="3243189" y="1987995"/>
            <a:ext cx="1062636" cy="2138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5152091" y="2491782"/>
            <a:ext cx="596851" cy="292608"/>
            <a:chOff x="6161793" y="5148327"/>
            <a:chExt cx="1155149" cy="566315"/>
          </a:xfrm>
        </p:grpSpPr>
        <p:sp>
          <p:nvSpPr>
            <p:cNvPr id="25" name="Rectangle 24"/>
            <p:cNvSpPr/>
            <p:nvPr/>
          </p:nvSpPr>
          <p:spPr>
            <a:xfrm>
              <a:off x="6161793" y="5148327"/>
              <a:ext cx="1155149" cy="566315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161793" y="5148327"/>
              <a:ext cx="669389" cy="274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6831182" y="5148327"/>
              <a:ext cx="485760" cy="274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5876925" y="2206155"/>
            <a:ext cx="311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Message arrives at Z before Z’s clock reads T</a:t>
            </a:r>
            <a:endParaRPr lang="en-US" sz="2400" dirty="0"/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3601845" y="3037152"/>
            <a:ext cx="596851" cy="292608"/>
            <a:chOff x="6161793" y="5148327"/>
            <a:chExt cx="1155149" cy="566315"/>
          </a:xfrm>
        </p:grpSpPr>
        <p:sp>
          <p:nvSpPr>
            <p:cNvPr id="35" name="Rectangle 34"/>
            <p:cNvSpPr/>
            <p:nvPr/>
          </p:nvSpPr>
          <p:spPr>
            <a:xfrm>
              <a:off x="6161793" y="5148327"/>
              <a:ext cx="1155149" cy="566315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161793" y="5148327"/>
              <a:ext cx="669389" cy="274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6831182" y="5148327"/>
              <a:ext cx="485760" cy="274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16697" y="2774053"/>
            <a:ext cx="311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Message arrives at Y before Y’s clock reads 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62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89618" y="3347315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9618" y="4834691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9618" y="287630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18" y="5107407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912" y="5340017"/>
            <a:ext cx="8430250" cy="0"/>
          </a:xfrm>
          <a:prstGeom prst="straightConnector1">
            <a:avLst/>
          </a:prstGeom>
          <a:ln w="7620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7999" y="5610730"/>
            <a:ext cx="8380163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618" y="5831976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912" y="383392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4190" y="6196668"/>
            <a:ext cx="3064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60066"/>
                </a:solidFill>
              </a:rPr>
              <a:t>Majority accepts (9, V)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H="1" flipV="1">
            <a:off x="1229894" y="5993052"/>
            <a:ext cx="556326" cy="203616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9399" y="441158"/>
            <a:ext cx="8636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Proposer sends </a:t>
            </a:r>
            <a:r>
              <a:rPr lang="en-US" sz="2400" b="1" dirty="0" smtClean="0">
                <a:solidFill>
                  <a:srgbClr val="0000FF"/>
                </a:solidFill>
              </a:rPr>
              <a:t>request</a:t>
            </a:r>
            <a:r>
              <a:rPr lang="en-US" sz="2400" b="1" dirty="0" smtClean="0"/>
              <a:t>(12, W) only after receiving </a:t>
            </a:r>
            <a:r>
              <a:rPr lang="en-US" sz="2400" b="1" dirty="0" smtClean="0">
                <a:solidFill>
                  <a:srgbClr val="0000FF"/>
                </a:solidFill>
              </a:rPr>
              <a:t>promise</a:t>
            </a:r>
            <a:r>
              <a:rPr lang="en-US" sz="2400" b="1" dirty="0" smtClean="0"/>
              <a:t>(12, ?, </a:t>
            </a:r>
            <a:r>
              <a:rPr lang="en-US" sz="2400" b="1" dirty="0"/>
              <a:t>?</a:t>
            </a:r>
            <a:r>
              <a:rPr lang="en-US" sz="2400" b="1" dirty="0" smtClean="0"/>
              <a:t>) from a majority of acceptors. </a:t>
            </a:r>
            <a:endParaRPr lang="en-US" sz="20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229894" y="5227731"/>
            <a:ext cx="0" cy="76599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229894" y="4612105"/>
            <a:ext cx="0" cy="495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76064" y="4150440"/>
            <a:ext cx="2202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660066"/>
                </a:solidFill>
              </a:rPr>
              <a:t>a</a:t>
            </a:r>
            <a:r>
              <a:rPr lang="en-US" sz="2400" b="1" dirty="0" err="1" smtClean="0">
                <a:solidFill>
                  <a:srgbClr val="660066"/>
                </a:solidFill>
              </a:rPr>
              <a:t>ccepted_t</a:t>
            </a:r>
            <a:r>
              <a:rPr lang="en-US" sz="2400" b="1" dirty="0" smtClean="0">
                <a:solidFill>
                  <a:srgbClr val="660066"/>
                </a:solidFill>
              </a:rPr>
              <a:t> &lt;= 9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43" name="Straight Arrow Connector 42"/>
          <p:cNvCxnSpPr>
            <a:stCxn id="41" idx="2"/>
          </p:cNvCxnSpPr>
          <p:nvPr/>
        </p:nvCxnSpPr>
        <p:spPr>
          <a:xfrm flipH="1">
            <a:off x="1229895" y="4612105"/>
            <a:ext cx="1347568" cy="1069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2"/>
          </p:cNvCxnSpPr>
          <p:nvPr/>
        </p:nvCxnSpPr>
        <p:spPr>
          <a:xfrm flipH="1">
            <a:off x="1229895" y="4612105"/>
            <a:ext cx="1347568" cy="49530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43752" y="4562186"/>
            <a:ext cx="0" cy="31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65900" y="4065065"/>
            <a:ext cx="216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a</a:t>
            </a:r>
            <a:r>
              <a:rPr lang="en-US" sz="2400" b="1" dirty="0" smtClean="0">
                <a:solidFill>
                  <a:srgbClr val="0000FF"/>
                </a:solidFill>
              </a:rPr>
              <a:t>ccept</a:t>
            </a:r>
            <a:r>
              <a:rPr lang="en-US" sz="2400" b="1" dirty="0" smtClean="0">
                <a:solidFill>
                  <a:srgbClr val="660066"/>
                </a:solidFill>
              </a:rPr>
              <a:t>(12, W)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4" name="Straight Arrow Connector 3"/>
          <p:cNvCxnSpPr>
            <a:stCxn id="23" idx="2"/>
          </p:cNvCxnSpPr>
          <p:nvPr/>
        </p:nvCxnSpPr>
        <p:spPr>
          <a:xfrm flipH="1">
            <a:off x="5751775" y="4526730"/>
            <a:ext cx="1894968" cy="1923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87531" y="3746226"/>
            <a:ext cx="0" cy="31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87530" y="3347316"/>
            <a:ext cx="249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r</a:t>
            </a:r>
            <a:r>
              <a:rPr lang="en-US" sz="2400" b="1" dirty="0" smtClean="0">
                <a:solidFill>
                  <a:srgbClr val="0000FF"/>
                </a:solidFill>
              </a:rPr>
              <a:t>equest</a:t>
            </a:r>
            <a:r>
              <a:rPr lang="en-US" sz="2400" b="1" dirty="0" smtClean="0">
                <a:solidFill>
                  <a:srgbClr val="660066"/>
                </a:solidFill>
              </a:rPr>
              <a:t>(12, W)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87531" y="3854295"/>
            <a:ext cx="456221" cy="1026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18526" y="3854295"/>
            <a:ext cx="401053" cy="980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251158" y="3833926"/>
            <a:ext cx="454526" cy="127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14329" y="3854295"/>
            <a:ext cx="704197" cy="1485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00819" y="3347316"/>
            <a:ext cx="261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p</a:t>
            </a:r>
            <a:r>
              <a:rPr lang="en-US" sz="2400" b="1" dirty="0" smtClean="0">
                <a:solidFill>
                  <a:srgbClr val="660066"/>
                </a:solidFill>
              </a:rPr>
              <a:t>romise(12, ?,  ?)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9" name="Straight Arrow Connector 8"/>
          <p:cNvCxnSpPr>
            <a:stCxn id="30" idx="2"/>
          </p:cNvCxnSpPr>
          <p:nvPr/>
        </p:nvCxnSpPr>
        <p:spPr>
          <a:xfrm>
            <a:off x="3810462" y="3808981"/>
            <a:ext cx="440696" cy="54711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7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89618" y="3347315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9618" y="4834691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9618" y="287630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18" y="5107407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912" y="5340017"/>
            <a:ext cx="8430250" cy="0"/>
          </a:xfrm>
          <a:prstGeom prst="straightConnector1">
            <a:avLst/>
          </a:prstGeom>
          <a:ln w="7620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7999" y="5610730"/>
            <a:ext cx="8380163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618" y="5831976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912" y="383392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4190" y="6196668"/>
            <a:ext cx="3064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60066"/>
                </a:solidFill>
              </a:rPr>
              <a:t>Majority accepts (9, V)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H="1" flipV="1">
            <a:off x="1229894" y="5993052"/>
            <a:ext cx="556326" cy="203616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4649" y="441158"/>
            <a:ext cx="8486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majority of acceptors accepted (9, V).</a:t>
            </a:r>
          </a:p>
          <a:p>
            <a:r>
              <a:rPr lang="en-US" sz="2400" b="1" dirty="0" smtClean="0"/>
              <a:t>A majority of acceptors sent </a:t>
            </a:r>
            <a:r>
              <a:rPr lang="en-US" sz="2400" b="1" dirty="0" smtClean="0">
                <a:solidFill>
                  <a:srgbClr val="0000FF"/>
                </a:solidFill>
              </a:rPr>
              <a:t>promise</a:t>
            </a:r>
            <a:r>
              <a:rPr lang="en-US" sz="2400" b="1" dirty="0" smtClean="0"/>
              <a:t>(12, ?, ?)</a:t>
            </a:r>
          </a:p>
          <a:p>
            <a:r>
              <a:rPr lang="en-US" sz="2400" b="1" dirty="0" smtClean="0"/>
              <a:t>So</a:t>
            </a:r>
            <a:r>
              <a:rPr lang="en-US" sz="2400" b="1" i="1" dirty="0" smtClean="0"/>
              <a:t>, at least one</a:t>
            </a:r>
            <a:r>
              <a:rPr lang="en-US" sz="2400" b="1" dirty="0" smtClean="0"/>
              <a:t> of the </a:t>
            </a:r>
            <a:r>
              <a:rPr lang="en-US" sz="2400" b="1" dirty="0" smtClean="0">
                <a:solidFill>
                  <a:srgbClr val="0000FF"/>
                </a:solidFill>
              </a:rPr>
              <a:t>promise</a:t>
            </a:r>
            <a:r>
              <a:rPr lang="en-US" sz="2400" b="1" dirty="0" smtClean="0"/>
              <a:t>(12, ? , </a:t>
            </a:r>
            <a:r>
              <a:rPr lang="en-US" sz="2400" b="1" dirty="0"/>
              <a:t>?</a:t>
            </a:r>
            <a:r>
              <a:rPr lang="en-US" sz="2400" b="1" dirty="0" smtClean="0"/>
              <a:t>) messages was sent by an acceptor that accepted (9, </a:t>
            </a:r>
            <a:r>
              <a:rPr lang="en-US" sz="2400" b="1" dirty="0"/>
              <a:t>V</a:t>
            </a:r>
            <a:r>
              <a:rPr lang="en-US" sz="2400" b="1" dirty="0" smtClean="0"/>
              <a:t>)</a:t>
            </a:r>
            <a:endParaRPr lang="en-US" sz="20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229894" y="5227731"/>
            <a:ext cx="0" cy="76599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229894" y="4612105"/>
            <a:ext cx="0" cy="495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76064" y="4150440"/>
            <a:ext cx="2202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660066"/>
                </a:solidFill>
              </a:rPr>
              <a:t>a</a:t>
            </a:r>
            <a:r>
              <a:rPr lang="en-US" sz="2400" b="1" dirty="0" err="1" smtClean="0">
                <a:solidFill>
                  <a:srgbClr val="660066"/>
                </a:solidFill>
              </a:rPr>
              <a:t>ccepted_t</a:t>
            </a:r>
            <a:r>
              <a:rPr lang="en-US" sz="2400" b="1" dirty="0" smtClean="0">
                <a:solidFill>
                  <a:srgbClr val="660066"/>
                </a:solidFill>
              </a:rPr>
              <a:t> &lt;= 9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43" name="Straight Arrow Connector 42"/>
          <p:cNvCxnSpPr>
            <a:stCxn id="41" idx="2"/>
          </p:cNvCxnSpPr>
          <p:nvPr/>
        </p:nvCxnSpPr>
        <p:spPr>
          <a:xfrm flipH="1">
            <a:off x="1229895" y="4612105"/>
            <a:ext cx="1347568" cy="1069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2"/>
          </p:cNvCxnSpPr>
          <p:nvPr/>
        </p:nvCxnSpPr>
        <p:spPr>
          <a:xfrm flipH="1">
            <a:off x="1229895" y="4612105"/>
            <a:ext cx="1347568" cy="49530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43752" y="4562186"/>
            <a:ext cx="0" cy="31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64300" y="4100521"/>
            <a:ext cx="2263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a</a:t>
            </a:r>
            <a:r>
              <a:rPr lang="en-US" sz="2400" b="1" dirty="0" smtClean="0">
                <a:solidFill>
                  <a:srgbClr val="660066"/>
                </a:solidFill>
              </a:rPr>
              <a:t>ccept(12, W)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4" name="Straight Arrow Connector 3"/>
          <p:cNvCxnSpPr>
            <a:stCxn id="23" idx="2"/>
          </p:cNvCxnSpPr>
          <p:nvPr/>
        </p:nvCxnSpPr>
        <p:spPr>
          <a:xfrm flipH="1">
            <a:off x="5751775" y="4562186"/>
            <a:ext cx="1844168" cy="1568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87531" y="3746226"/>
            <a:ext cx="0" cy="31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87531" y="3347316"/>
            <a:ext cx="213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r</a:t>
            </a:r>
            <a:r>
              <a:rPr lang="en-US" sz="2400" b="1" dirty="0" smtClean="0">
                <a:solidFill>
                  <a:srgbClr val="660066"/>
                </a:solidFill>
              </a:rPr>
              <a:t>equest(12, W)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87531" y="3854295"/>
            <a:ext cx="456221" cy="1026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18526" y="3854295"/>
            <a:ext cx="401053" cy="980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251158" y="3833926"/>
            <a:ext cx="454526" cy="127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14329" y="3854295"/>
            <a:ext cx="704197" cy="1485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00819" y="3347316"/>
            <a:ext cx="261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p</a:t>
            </a:r>
            <a:r>
              <a:rPr lang="en-US" sz="2400" b="1" dirty="0" smtClean="0">
                <a:solidFill>
                  <a:srgbClr val="660066"/>
                </a:solidFill>
              </a:rPr>
              <a:t>romise(12,</a:t>
            </a:r>
            <a:r>
              <a:rPr lang="en-US" sz="2400" b="1" dirty="0">
                <a:solidFill>
                  <a:srgbClr val="660066"/>
                </a:solidFill>
              </a:rPr>
              <a:t> </a:t>
            </a:r>
            <a:r>
              <a:rPr lang="en-US" sz="2400" b="1" dirty="0" smtClean="0">
                <a:solidFill>
                  <a:srgbClr val="660066"/>
                </a:solidFill>
              </a:rPr>
              <a:t>?, </a:t>
            </a:r>
            <a:r>
              <a:rPr lang="en-US" sz="2400" b="1" dirty="0">
                <a:solidFill>
                  <a:srgbClr val="660066"/>
                </a:solidFill>
              </a:rPr>
              <a:t>?</a:t>
            </a:r>
            <a:r>
              <a:rPr lang="en-US" sz="2400" b="1" dirty="0" smtClean="0">
                <a:solidFill>
                  <a:srgbClr val="660066"/>
                </a:solidFill>
              </a:rPr>
              <a:t>)</a:t>
            </a:r>
            <a:endParaRPr lang="en-US" sz="24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89618" y="3347315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9618" y="4834691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9618" y="287630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18" y="5107407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912" y="5340017"/>
            <a:ext cx="8430250" cy="0"/>
          </a:xfrm>
          <a:prstGeom prst="straightConnector1">
            <a:avLst/>
          </a:prstGeom>
          <a:ln w="7620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7999" y="5610730"/>
            <a:ext cx="8380163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618" y="5831976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912" y="383392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4190" y="6196668"/>
            <a:ext cx="3064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60066"/>
                </a:solidFill>
              </a:rPr>
              <a:t>Majority accepts (9, V)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H="1" flipV="1">
            <a:off x="1229894" y="5993052"/>
            <a:ext cx="556326" cy="203616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4190" y="441158"/>
            <a:ext cx="8740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At least one of the promise(12, ?, </a:t>
            </a:r>
            <a:r>
              <a:rPr lang="en-US" sz="2400" b="1" dirty="0"/>
              <a:t>?</a:t>
            </a:r>
            <a:r>
              <a:rPr lang="en-US" sz="2400" b="1" dirty="0" smtClean="0"/>
              <a:t>) messages was sent by an acceptor that accepted (9, swim). So, the promise messages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/>
              <a:t>a</a:t>
            </a:r>
            <a:r>
              <a:rPr lang="en-US" sz="2400" b="1" dirty="0" err="1" smtClean="0"/>
              <a:t>ccepted_t</a:t>
            </a:r>
            <a:r>
              <a:rPr lang="en-US" sz="2400" b="1" dirty="0" smtClean="0"/>
              <a:t>  = 9, value = swim, 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/>
              <a:t>a</a:t>
            </a:r>
            <a:r>
              <a:rPr lang="en-US" sz="2400" b="1" dirty="0" err="1" smtClean="0"/>
              <a:t>ccepted_t</a:t>
            </a:r>
            <a:r>
              <a:rPr lang="en-US" sz="2400" b="1" dirty="0" smtClean="0"/>
              <a:t> &lt; 9</a:t>
            </a:r>
          </a:p>
          <a:p>
            <a:r>
              <a:rPr lang="en-US" sz="2400" b="1" dirty="0" smtClean="0"/>
              <a:t>So, the proposer requests the promise with the largest </a:t>
            </a:r>
            <a:r>
              <a:rPr lang="en-US" sz="2400" b="1" dirty="0" err="1" smtClean="0"/>
              <a:t>accepted_t</a:t>
            </a:r>
            <a:r>
              <a:rPr lang="en-US" sz="2400" b="1" dirty="0" smtClean="0"/>
              <a:t> . That is </a:t>
            </a:r>
            <a:r>
              <a:rPr lang="en-US" sz="2400" b="1" dirty="0" err="1" smtClean="0"/>
              <a:t>accepted_t</a:t>
            </a:r>
            <a:r>
              <a:rPr lang="en-US" sz="2400" b="1" dirty="0" smtClean="0"/>
              <a:t> = 9. So, </a:t>
            </a:r>
            <a:r>
              <a:rPr lang="en-US" sz="2400" b="1" dirty="0" smtClean="0">
                <a:solidFill>
                  <a:srgbClr val="000000"/>
                </a:solidFill>
              </a:rPr>
              <a:t>request</a:t>
            </a:r>
            <a:r>
              <a:rPr lang="en-US" sz="2400" b="1" dirty="0" smtClean="0"/>
              <a:t>(12, W) has to be </a:t>
            </a:r>
            <a:r>
              <a:rPr lang="en-US" sz="2400" b="1" dirty="0" smtClean="0">
                <a:solidFill>
                  <a:srgbClr val="000000"/>
                </a:solidFill>
              </a:rPr>
              <a:t>request</a:t>
            </a:r>
            <a:r>
              <a:rPr lang="en-US" sz="2400" b="1" dirty="0" smtClean="0"/>
              <a:t>(12, V). </a:t>
            </a:r>
            <a:endParaRPr lang="en-US" sz="20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229894" y="5227731"/>
            <a:ext cx="0" cy="76599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229894" y="4612105"/>
            <a:ext cx="0" cy="495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76064" y="4150440"/>
            <a:ext cx="2202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660066"/>
                </a:solidFill>
              </a:rPr>
              <a:t>a</a:t>
            </a:r>
            <a:r>
              <a:rPr lang="en-US" sz="2400" b="1" dirty="0" err="1" smtClean="0">
                <a:solidFill>
                  <a:srgbClr val="660066"/>
                </a:solidFill>
              </a:rPr>
              <a:t>ccepted_t</a:t>
            </a:r>
            <a:r>
              <a:rPr lang="en-US" sz="2400" b="1" dirty="0" smtClean="0">
                <a:solidFill>
                  <a:srgbClr val="660066"/>
                </a:solidFill>
              </a:rPr>
              <a:t> &lt;= 9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43" name="Straight Arrow Connector 42"/>
          <p:cNvCxnSpPr>
            <a:stCxn id="41" idx="2"/>
          </p:cNvCxnSpPr>
          <p:nvPr/>
        </p:nvCxnSpPr>
        <p:spPr>
          <a:xfrm flipH="1">
            <a:off x="1229895" y="4612105"/>
            <a:ext cx="1347568" cy="1069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2"/>
          </p:cNvCxnSpPr>
          <p:nvPr/>
        </p:nvCxnSpPr>
        <p:spPr>
          <a:xfrm flipH="1">
            <a:off x="1229895" y="4612105"/>
            <a:ext cx="1347568" cy="49530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43752" y="4562186"/>
            <a:ext cx="0" cy="31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62842" y="4150440"/>
            <a:ext cx="256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a</a:t>
            </a:r>
            <a:r>
              <a:rPr lang="en-US" sz="2400" b="1" dirty="0" smtClean="0">
                <a:solidFill>
                  <a:srgbClr val="660066"/>
                </a:solidFill>
              </a:rPr>
              <a:t>ccept(12, V)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4" name="Straight Arrow Connector 3"/>
          <p:cNvCxnSpPr>
            <a:stCxn id="23" idx="2"/>
          </p:cNvCxnSpPr>
          <p:nvPr/>
        </p:nvCxnSpPr>
        <p:spPr>
          <a:xfrm flipH="1">
            <a:off x="5751776" y="4612105"/>
            <a:ext cx="1693438" cy="10694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87531" y="3746226"/>
            <a:ext cx="0" cy="31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87531" y="3392630"/>
            <a:ext cx="288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r</a:t>
            </a:r>
            <a:r>
              <a:rPr lang="en-US" sz="2400" b="1" dirty="0" smtClean="0">
                <a:solidFill>
                  <a:srgbClr val="660066"/>
                </a:solidFill>
              </a:rPr>
              <a:t>equest(12, V)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87531" y="3854295"/>
            <a:ext cx="456221" cy="1026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518526" y="3854295"/>
            <a:ext cx="401053" cy="980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251158" y="3833926"/>
            <a:ext cx="454526" cy="127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14329" y="3854295"/>
            <a:ext cx="704197" cy="1485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00421" y="3347316"/>
            <a:ext cx="241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p</a:t>
            </a:r>
            <a:r>
              <a:rPr lang="en-US" sz="2400" b="1" dirty="0" smtClean="0">
                <a:solidFill>
                  <a:srgbClr val="660066"/>
                </a:solidFill>
              </a:rPr>
              <a:t>romise(12,x, y)</a:t>
            </a:r>
            <a:endParaRPr lang="en-US" sz="24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7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34784" y="2882221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7016" y="2303283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Proposer </a:t>
            </a:r>
            <a:r>
              <a:rPr lang="en-US" sz="2800" b="1" dirty="0" smtClean="0">
                <a:solidFill>
                  <a:srgbClr val="FF0000"/>
                </a:solidFill>
              </a:rPr>
              <a:t>Z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4784" y="4387640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16351" y="2882221"/>
            <a:ext cx="914400" cy="1505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97693" y="2965816"/>
            <a:ext cx="167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repare(t)</a:t>
            </a:r>
            <a:endParaRPr lang="en-US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631197" y="2893015"/>
            <a:ext cx="778933" cy="1505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84000" y="3887233"/>
            <a:ext cx="171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promise(t)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95683" y="2893015"/>
            <a:ext cx="948267" cy="1505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97357" y="2965816"/>
            <a:ext cx="1643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request(t)</a:t>
            </a:r>
            <a:endParaRPr lang="en-US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558845" y="2893015"/>
            <a:ext cx="694267" cy="1505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73251" y="3310012"/>
            <a:ext cx="1626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accepts(</a:t>
            </a:r>
            <a:r>
              <a:rPr lang="en-US" sz="2800" dirty="0" smtClean="0"/>
              <a:t>t)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74766" y="4389660"/>
            <a:ext cx="1826141" cy="523220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Acceptor </a:t>
            </a:r>
            <a:r>
              <a:rPr lang="en-US" sz="2800" b="1" dirty="0">
                <a:solidFill>
                  <a:srgbClr val="3366FF"/>
                </a:solidFill>
              </a:rPr>
              <a:t>A</a:t>
            </a:r>
            <a:endParaRPr lang="en-US" sz="2800" b="1" dirty="0">
              <a:solidFill>
                <a:srgbClr val="3366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0613" y="5405111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First stage: Focus on timestamps exclusively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800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81315" y="850558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77471" y="28440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Proposer </a:t>
            </a:r>
            <a:r>
              <a:rPr lang="en-US" sz="2800" b="1" dirty="0" smtClean="0">
                <a:solidFill>
                  <a:srgbClr val="FF0000"/>
                </a:solidFill>
              </a:rPr>
              <a:t>Z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1315" y="3706974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2882" y="850558"/>
            <a:ext cx="277514" cy="2856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6771" y="1980475"/>
            <a:ext cx="1923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repare(10)</a:t>
            </a:r>
            <a:endParaRPr lang="en-US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40396" y="850559"/>
            <a:ext cx="472907" cy="2856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35755" y="1318662"/>
            <a:ext cx="1957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promise(10)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13303" y="850558"/>
            <a:ext cx="506047" cy="2856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21364" y="2592924"/>
            <a:ext cx="1966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propose</a:t>
            </a:r>
            <a:r>
              <a:rPr lang="en-US" sz="2800" dirty="0" smtClean="0"/>
              <a:t>(</a:t>
            </a:r>
            <a:r>
              <a:rPr lang="en-US" sz="2800" dirty="0" smtClean="0"/>
              <a:t>10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19350" y="3706974"/>
            <a:ext cx="302014" cy="1422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1676" y="4238032"/>
            <a:ext cx="187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ccepts(</a:t>
            </a:r>
            <a:r>
              <a:rPr lang="en-US" sz="2800" dirty="0" smtClean="0"/>
              <a:t>10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3103" y="3771624"/>
            <a:ext cx="182614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Acceptor </a:t>
            </a:r>
            <a:r>
              <a:rPr lang="en-US" sz="2800" b="1" dirty="0">
                <a:solidFill>
                  <a:srgbClr val="3366FF"/>
                </a:solidFill>
              </a:rPr>
              <a:t>A</a:t>
            </a:r>
            <a:endParaRPr lang="en-US" sz="2800" b="1" dirty="0">
              <a:solidFill>
                <a:srgbClr val="3366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878" y="320827"/>
            <a:ext cx="111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Z.t</a:t>
            </a:r>
            <a:r>
              <a:rPr lang="en-US" sz="2400" dirty="0" smtClean="0"/>
              <a:t> = 10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1315" y="3771624"/>
            <a:ext cx="1301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.t</a:t>
            </a:r>
            <a:r>
              <a:rPr lang="en-US" sz="2400" dirty="0" smtClean="0"/>
              <a:t> = 10+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1315" y="5129312"/>
            <a:ext cx="8425782" cy="0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13303" y="374056"/>
            <a:ext cx="1420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Z.t</a:t>
            </a:r>
            <a:r>
              <a:rPr lang="en-US" sz="2400" dirty="0" smtClean="0"/>
              <a:t> = 10++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2038678" y="3706975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.t</a:t>
            </a:r>
            <a:r>
              <a:rPr lang="en-US" sz="2400" dirty="0" smtClean="0"/>
              <a:t> = 10+++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835755" y="5147997"/>
            <a:ext cx="1712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L.t</a:t>
            </a:r>
            <a:r>
              <a:rPr lang="en-US" sz="2400" dirty="0" smtClean="0"/>
              <a:t> = 10++++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6877471" y="5335869"/>
            <a:ext cx="1556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Learner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</a:rPr>
              <a:t>L</a:t>
            </a:r>
          </a:p>
        </p:txBody>
      </p:sp>
      <p:cxnSp>
        <p:nvCxnSpPr>
          <p:cNvPr id="37" name="Straight Arrow Connector 36"/>
          <p:cNvCxnSpPr>
            <a:stCxn id="13" idx="1"/>
          </p:cNvCxnSpPr>
          <p:nvPr/>
        </p:nvCxnSpPr>
        <p:spPr>
          <a:xfrm flipH="1">
            <a:off x="878256" y="1580272"/>
            <a:ext cx="95749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1"/>
          </p:cNvCxnSpPr>
          <p:nvPr/>
        </p:nvCxnSpPr>
        <p:spPr>
          <a:xfrm flipH="1">
            <a:off x="1310629" y="2242085"/>
            <a:ext cx="8361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</p:cNvCxnSpPr>
          <p:nvPr/>
        </p:nvCxnSpPr>
        <p:spPr>
          <a:xfrm flipH="1">
            <a:off x="1835755" y="2854534"/>
            <a:ext cx="48560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1"/>
          </p:cNvCxnSpPr>
          <p:nvPr/>
        </p:nvCxnSpPr>
        <p:spPr>
          <a:xfrm flipH="1">
            <a:off x="2146771" y="4499642"/>
            <a:ext cx="51490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89807" y="813877"/>
            <a:ext cx="277514" cy="2856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267321" y="813877"/>
            <a:ext cx="472907" cy="2856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40228" y="813877"/>
            <a:ext cx="506047" cy="2856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246275" y="3670293"/>
            <a:ext cx="302014" cy="1422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65238" y="337374"/>
            <a:ext cx="111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Z.t</a:t>
            </a:r>
            <a:r>
              <a:rPr lang="en-US" sz="2400" dirty="0" smtClean="0"/>
              <a:t> = 11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28616" y="3715433"/>
            <a:ext cx="114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.t</a:t>
            </a:r>
            <a:r>
              <a:rPr lang="en-US" sz="2400" dirty="0" smtClean="0"/>
              <a:t> = 11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5449010" y="5122674"/>
            <a:ext cx="109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L.t</a:t>
            </a:r>
            <a:r>
              <a:rPr lang="en-US" sz="2400" dirty="0" smtClean="0"/>
              <a:t> = 11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1387452" y="6205460"/>
            <a:ext cx="6412934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Example: Logical Timelines for </a:t>
            </a:r>
            <a:r>
              <a:rPr lang="en-US" sz="3200" b="1" dirty="0" err="1" smtClean="0">
                <a:solidFill>
                  <a:srgbClr val="000000"/>
                </a:solidFill>
              </a:rPr>
              <a:t>Paxos</a:t>
            </a:r>
            <a:r>
              <a:rPr lang="en-US" sz="3200" b="1" dirty="0" smtClean="0">
                <a:solidFill>
                  <a:srgbClr val="000000"/>
                </a:solidFill>
              </a:rPr>
              <a:t> 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24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81315" y="850558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90493" y="542961"/>
            <a:ext cx="356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Z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1315" y="3706974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19350" y="3088505"/>
            <a:ext cx="40267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A</a:t>
            </a:r>
            <a:endParaRPr lang="en-US" sz="2800" b="1" dirty="0">
              <a:solidFill>
                <a:srgbClr val="3366FF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5177" y="4399773"/>
            <a:ext cx="8425782" cy="0"/>
          </a:xfrm>
          <a:prstGeom prst="straightConnector1">
            <a:avLst/>
          </a:prstGeom>
          <a:ln w="762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58751" y="6205460"/>
            <a:ext cx="4070345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Example: Idea of Proof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97920" y="32423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460862" y="3867605"/>
            <a:ext cx="38594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</a:rPr>
              <a:t>B</a:t>
            </a:r>
            <a:endParaRPr lang="en-US" sz="2800" b="1" dirty="0">
              <a:solidFill>
                <a:srgbClr val="3366FF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2235" y="5083324"/>
            <a:ext cx="8425782" cy="0"/>
          </a:xfrm>
          <a:prstGeom prst="straightConnector1">
            <a:avLst/>
          </a:prstGeom>
          <a:ln w="762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762882" y="782492"/>
            <a:ext cx="885459" cy="3617281"/>
            <a:chOff x="762882" y="782492"/>
            <a:chExt cx="885459" cy="3617281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762882" y="850558"/>
              <a:ext cx="277514" cy="28564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040396" y="850559"/>
              <a:ext cx="347056" cy="28564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387452" y="782492"/>
              <a:ext cx="260889" cy="29329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62882" y="850559"/>
              <a:ext cx="277514" cy="35492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040396" y="850559"/>
              <a:ext cx="347056" cy="35402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/>
          <p:cNvCxnSpPr/>
          <p:nvPr/>
        </p:nvCxnSpPr>
        <p:spPr>
          <a:xfrm>
            <a:off x="3635371" y="872636"/>
            <a:ext cx="277514" cy="3508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912885" y="542961"/>
            <a:ext cx="347056" cy="3838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259941" y="542961"/>
            <a:ext cx="260889" cy="38385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635371" y="542961"/>
            <a:ext cx="277514" cy="454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912885" y="542961"/>
            <a:ext cx="347056" cy="4540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259941" y="542961"/>
            <a:ext cx="260889" cy="454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284006" y="872637"/>
            <a:ext cx="277514" cy="2856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561520" y="872638"/>
            <a:ext cx="347056" cy="2856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908576" y="804571"/>
            <a:ext cx="260889" cy="2932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284006" y="872638"/>
            <a:ext cx="277514" cy="35492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6561520" y="872638"/>
            <a:ext cx="347056" cy="3540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908576" y="940546"/>
            <a:ext cx="260889" cy="35178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459396" y="255049"/>
            <a:ext cx="1661931" cy="5297550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28975" y="255049"/>
            <a:ext cx="1661931" cy="5297550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918888" y="255049"/>
            <a:ext cx="1661931" cy="5297550"/>
          </a:xfrm>
          <a:prstGeom prst="rect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8428696" y="4577270"/>
            <a:ext cx="37472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C</a:t>
            </a:r>
            <a:endParaRPr lang="en-US" sz="2800" b="1" dirty="0">
              <a:solidFill>
                <a:srgbClr val="3366FF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303036" y="5969543"/>
            <a:ext cx="16646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Acceptors</a:t>
            </a:r>
            <a:endParaRPr lang="en-US" sz="2800" b="1" dirty="0">
              <a:solidFill>
                <a:srgbClr val="3366FF"/>
              </a:solidFill>
            </a:endParaRPr>
          </a:p>
        </p:txBody>
      </p:sp>
      <p:cxnSp>
        <p:nvCxnSpPr>
          <p:cNvPr id="103" name="Straight Arrow Connector 102"/>
          <p:cNvCxnSpPr>
            <a:stCxn id="101" idx="0"/>
          </p:cNvCxnSpPr>
          <p:nvPr/>
        </p:nvCxnSpPr>
        <p:spPr>
          <a:xfrm flipV="1">
            <a:off x="8135343" y="5255379"/>
            <a:ext cx="105992" cy="7141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580819" y="1244337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Proposers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05" name="Straight Arrow Connector 104"/>
          <p:cNvCxnSpPr>
            <a:stCxn id="104" idx="0"/>
          </p:cNvCxnSpPr>
          <p:nvPr/>
        </p:nvCxnSpPr>
        <p:spPr>
          <a:xfrm flipH="1" flipV="1">
            <a:off x="7854573" y="940546"/>
            <a:ext cx="564777" cy="3037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94973" y="5552599"/>
            <a:ext cx="17263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Epoch 10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364552" y="5552599"/>
            <a:ext cx="17263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Epoch 11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854465" y="5552599"/>
            <a:ext cx="17263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Epoch 12</a:t>
            </a:r>
            <a:endParaRPr lang="en-US" sz="3200" b="1" dirty="0">
              <a:solidFill>
                <a:srgbClr val="0000FF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112235" y="542961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538017" y="172141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Y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1648341" y="3317485"/>
            <a:ext cx="365760" cy="36576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1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4520830" y="4025065"/>
            <a:ext cx="365760" cy="36576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2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4544872" y="4731158"/>
            <a:ext cx="365760" cy="36576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3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6542816" y="4025066"/>
            <a:ext cx="365760" cy="36576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5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6629096" y="3353657"/>
            <a:ext cx="365760" cy="36576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4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843840" y="574786"/>
            <a:ext cx="365760" cy="36576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6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120156" y="3317485"/>
            <a:ext cx="365760" cy="36576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7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558751" y="3340826"/>
            <a:ext cx="6196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, 10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5173621" y="4001136"/>
            <a:ext cx="6329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, 11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5221547" y="4713992"/>
            <a:ext cx="6329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y, 11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7645511" y="3368180"/>
            <a:ext cx="6329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, 12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7580819" y="4025066"/>
            <a:ext cx="6329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, 12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655662" y="4731158"/>
            <a:ext cx="6329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, 11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2240488" y="4001136"/>
            <a:ext cx="99145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null, null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240488" y="4713992"/>
            <a:ext cx="99145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null, null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5169859" y="3268119"/>
            <a:ext cx="6196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,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8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254000"/>
            <a:ext cx="8280400" cy="2400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Best effort consensus</a:t>
            </a:r>
            <a:r>
              <a:rPr lang="en-US" sz="2400" dirty="0" smtClean="0"/>
              <a:t>: Design an algorithm that does not guarantee progress but ensures that </a:t>
            </a:r>
            <a:r>
              <a:rPr lang="en-US" sz="2400" b="1" dirty="0" smtClean="0">
                <a:solidFill>
                  <a:srgbClr val="FF0000"/>
                </a:solidFill>
              </a:rPr>
              <a:t>if</a:t>
            </a:r>
            <a:r>
              <a:rPr lang="en-US" sz="2400" dirty="0" smtClean="0"/>
              <a:t> an agent decides on a value then all non-faulty agents decide on the same value.</a:t>
            </a:r>
          </a:p>
          <a:p>
            <a:pPr marL="0" indent="0">
              <a:buNone/>
            </a:pPr>
            <a:r>
              <a:rPr lang="en-US" sz="2400" i="1" dirty="0" smtClean="0"/>
              <a:t>Proposers</a:t>
            </a:r>
            <a:r>
              <a:rPr lang="en-US" sz="2400" dirty="0" smtClean="0"/>
              <a:t> propose values</a:t>
            </a:r>
          </a:p>
          <a:p>
            <a:pPr marL="0" indent="0">
              <a:buNone/>
            </a:pPr>
            <a:r>
              <a:rPr lang="en-US" sz="2400" i="1" dirty="0" smtClean="0"/>
              <a:t>Learners</a:t>
            </a:r>
            <a:r>
              <a:rPr lang="en-US" sz="2400" dirty="0" smtClean="0"/>
              <a:t> come to a consensus among proposed values.</a:t>
            </a:r>
          </a:p>
          <a:p>
            <a:pPr marL="0" indent="0">
              <a:buNone/>
            </a:pPr>
            <a:r>
              <a:rPr lang="en-US" sz="2400" dirty="0" smtClean="0"/>
              <a:t>Assume (for now) that an agent can communicate with all others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1841500" y="3144838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87988" y="3144838"/>
            <a:ext cx="914400" cy="9144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69669" y="2852450"/>
            <a:ext cx="1649610" cy="584776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Learners</a:t>
            </a:r>
          </a:p>
        </p:txBody>
      </p:sp>
      <p:cxnSp>
        <p:nvCxnSpPr>
          <p:cNvPr id="17" name="Straight Arrow Connector 16"/>
          <p:cNvCxnSpPr>
            <a:stCxn id="12" idx="6"/>
            <a:endCxn id="15" idx="2"/>
          </p:cNvCxnSpPr>
          <p:nvPr/>
        </p:nvCxnSpPr>
        <p:spPr>
          <a:xfrm>
            <a:off x="2755900" y="3602038"/>
            <a:ext cx="273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298700" y="4970258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45188" y="4970258"/>
            <a:ext cx="914400" cy="914400"/>
          </a:xfrm>
          <a:prstGeom prst="ellips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64479" y="5145594"/>
            <a:ext cx="1890261" cy="584776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Proposers</a:t>
            </a:r>
          </a:p>
        </p:txBody>
      </p:sp>
      <p:sp>
        <p:nvSpPr>
          <p:cNvPr id="25" name="Oval 24"/>
          <p:cNvSpPr/>
          <p:nvPr/>
        </p:nvSpPr>
        <p:spPr>
          <a:xfrm>
            <a:off x="1155700" y="4970258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1988" y="4970258"/>
            <a:ext cx="914400" cy="914400"/>
          </a:xfrm>
          <a:prstGeom prst="ellips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554788" y="3144838"/>
            <a:ext cx="914400" cy="9144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25500" y="3144838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002588" y="4970258"/>
            <a:ext cx="914400" cy="914400"/>
          </a:xfrm>
          <a:prstGeom prst="ellips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4300" y="4970258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30" idx="0"/>
            <a:endCxn id="28" idx="4"/>
          </p:cNvCxnSpPr>
          <p:nvPr/>
        </p:nvCxnSpPr>
        <p:spPr>
          <a:xfrm flipV="1">
            <a:off x="571500" y="4059238"/>
            <a:ext cx="711200" cy="9110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0" idx="0"/>
            <a:endCxn id="12" idx="4"/>
          </p:cNvCxnSpPr>
          <p:nvPr/>
        </p:nvCxnSpPr>
        <p:spPr>
          <a:xfrm flipV="1">
            <a:off x="571500" y="4059238"/>
            <a:ext cx="1727200" cy="9110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0"/>
            <a:endCxn id="15" idx="3"/>
          </p:cNvCxnSpPr>
          <p:nvPr/>
        </p:nvCxnSpPr>
        <p:spPr>
          <a:xfrm flipV="1">
            <a:off x="571500" y="3925327"/>
            <a:ext cx="5050399" cy="10449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0"/>
            <a:endCxn id="27" idx="4"/>
          </p:cNvCxnSpPr>
          <p:nvPr/>
        </p:nvCxnSpPr>
        <p:spPr>
          <a:xfrm flipV="1">
            <a:off x="571500" y="4059238"/>
            <a:ext cx="6440488" cy="9110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0"/>
            <a:endCxn id="27" idx="4"/>
          </p:cNvCxnSpPr>
          <p:nvPr/>
        </p:nvCxnSpPr>
        <p:spPr>
          <a:xfrm flipH="1" flipV="1">
            <a:off x="7011988" y="4059238"/>
            <a:ext cx="1447800" cy="9110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9" idx="0"/>
            <a:endCxn id="15" idx="4"/>
          </p:cNvCxnSpPr>
          <p:nvPr/>
        </p:nvCxnSpPr>
        <p:spPr>
          <a:xfrm flipH="1" flipV="1">
            <a:off x="5945188" y="4059238"/>
            <a:ext cx="2514600" cy="9110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0"/>
            <a:endCxn id="12" idx="4"/>
          </p:cNvCxnSpPr>
          <p:nvPr/>
        </p:nvCxnSpPr>
        <p:spPr>
          <a:xfrm flipH="1" flipV="1">
            <a:off x="2298700" y="4059238"/>
            <a:ext cx="6161088" cy="9110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8" idx="4"/>
          </p:cNvCxnSpPr>
          <p:nvPr/>
        </p:nvCxnSpPr>
        <p:spPr>
          <a:xfrm flipH="1" flipV="1">
            <a:off x="1282700" y="4059238"/>
            <a:ext cx="7061200" cy="9110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7627" y="6089134"/>
            <a:ext cx="874936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All learners come to a consensus on a value proposed by proposers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612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46038"/>
            <a:ext cx="8686800" cy="9064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The </a:t>
            </a:r>
            <a:r>
              <a:rPr lang="en-US" sz="2400" b="1" dirty="0" err="1" smtClean="0"/>
              <a:t>Paxos</a:t>
            </a:r>
            <a:r>
              <a:rPr lang="en-US" sz="2400" b="1" dirty="0" smtClean="0"/>
              <a:t> Algorithm (</a:t>
            </a:r>
            <a:r>
              <a:rPr lang="en-US" sz="2400" b="1" dirty="0" err="1" smtClean="0"/>
              <a:t>Lamport</a:t>
            </a:r>
            <a:r>
              <a:rPr lang="en-US" sz="2400" b="1" dirty="0" smtClean="0"/>
              <a:t>)</a:t>
            </a:r>
            <a:br>
              <a:rPr lang="en-US" sz="2400" b="1" dirty="0" smtClean="0"/>
            </a:br>
            <a:r>
              <a:rPr lang="en-US" sz="2400" b="1" dirty="0" smtClean="0"/>
              <a:t>  </a:t>
            </a:r>
            <a:r>
              <a:rPr lang="en-US" sz="2400" b="1" dirty="0" smtClean="0"/>
              <a:t>Types </a:t>
            </a:r>
            <a:r>
              <a:rPr lang="en-US" sz="2400" b="1" dirty="0" smtClean="0"/>
              <a:t>of Agents: </a:t>
            </a:r>
            <a:r>
              <a:rPr lang="en-US" sz="2400" b="1" dirty="0" smtClean="0"/>
              <a:t>Proposers</a:t>
            </a:r>
            <a:r>
              <a:rPr lang="en-US" sz="2400" b="1" dirty="0" smtClean="0"/>
              <a:t>, Acceptors, </a:t>
            </a:r>
            <a:r>
              <a:rPr lang="en-US" sz="2400" b="1" dirty="0" smtClean="0"/>
              <a:t>Learner</a:t>
            </a:r>
            <a:r>
              <a:rPr lang="en-US" sz="2400" b="1" dirty="0"/>
              <a:t>s</a:t>
            </a:r>
            <a:endParaRPr lang="en-US" sz="2400" b="1" dirty="0"/>
          </a:p>
        </p:txBody>
      </p:sp>
      <p:sp>
        <p:nvSpPr>
          <p:cNvPr id="4" name="Oval 3"/>
          <p:cNvSpPr/>
          <p:nvPr/>
        </p:nvSpPr>
        <p:spPr>
          <a:xfrm>
            <a:off x="2298700" y="4970258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45188" y="4970258"/>
            <a:ext cx="914400" cy="914400"/>
          </a:xfrm>
          <a:prstGeom prst="ellips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" y="2971800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98700" y="2986088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45188" y="2986088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2986088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98700" y="1417638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45188" y="1417638"/>
            <a:ext cx="914400" cy="9144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0"/>
          </p:cNvCxnSpPr>
          <p:nvPr/>
        </p:nvCxnSpPr>
        <p:spPr>
          <a:xfrm flipH="1" flipV="1">
            <a:off x="1051466" y="3900488"/>
            <a:ext cx="1704434" cy="106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  <a:endCxn id="7" idx="4"/>
          </p:cNvCxnSpPr>
          <p:nvPr/>
        </p:nvCxnSpPr>
        <p:spPr>
          <a:xfrm flipV="1">
            <a:off x="2755900" y="3900488"/>
            <a:ext cx="0" cy="106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0"/>
            <a:endCxn id="8" idx="4"/>
          </p:cNvCxnSpPr>
          <p:nvPr/>
        </p:nvCxnSpPr>
        <p:spPr>
          <a:xfrm flipV="1">
            <a:off x="2755900" y="3886200"/>
            <a:ext cx="1816100" cy="1084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0"/>
            <a:endCxn id="9" idx="4"/>
          </p:cNvCxnSpPr>
          <p:nvPr/>
        </p:nvCxnSpPr>
        <p:spPr>
          <a:xfrm flipV="1">
            <a:off x="2755900" y="3900488"/>
            <a:ext cx="3646488" cy="106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0"/>
            <a:endCxn id="7" idx="4"/>
          </p:cNvCxnSpPr>
          <p:nvPr/>
        </p:nvCxnSpPr>
        <p:spPr>
          <a:xfrm flipH="1" flipV="1">
            <a:off x="2755900" y="3900488"/>
            <a:ext cx="3646488" cy="106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0"/>
          </p:cNvCxnSpPr>
          <p:nvPr/>
        </p:nvCxnSpPr>
        <p:spPr>
          <a:xfrm flipH="1" flipV="1">
            <a:off x="4572000" y="3900488"/>
            <a:ext cx="1830388" cy="106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0"/>
            <a:endCxn id="9" idx="4"/>
          </p:cNvCxnSpPr>
          <p:nvPr/>
        </p:nvCxnSpPr>
        <p:spPr>
          <a:xfrm flipV="1">
            <a:off x="6402388" y="3900488"/>
            <a:ext cx="0" cy="106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0"/>
            <a:endCxn id="10" idx="4"/>
          </p:cNvCxnSpPr>
          <p:nvPr/>
        </p:nvCxnSpPr>
        <p:spPr>
          <a:xfrm flipV="1">
            <a:off x="6402388" y="3900488"/>
            <a:ext cx="1827212" cy="106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0"/>
            <a:endCxn id="11" idx="4"/>
          </p:cNvCxnSpPr>
          <p:nvPr/>
        </p:nvCxnSpPr>
        <p:spPr>
          <a:xfrm flipV="1">
            <a:off x="2755900" y="2332038"/>
            <a:ext cx="0" cy="654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0"/>
            <a:endCxn id="11" idx="4"/>
          </p:cNvCxnSpPr>
          <p:nvPr/>
        </p:nvCxnSpPr>
        <p:spPr>
          <a:xfrm flipV="1">
            <a:off x="914400" y="2332038"/>
            <a:ext cx="1841500" cy="639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  <a:endCxn id="12" idx="4"/>
          </p:cNvCxnSpPr>
          <p:nvPr/>
        </p:nvCxnSpPr>
        <p:spPr>
          <a:xfrm flipV="1">
            <a:off x="914400" y="2332038"/>
            <a:ext cx="5487988" cy="639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0"/>
            <a:endCxn id="12" idx="4"/>
          </p:cNvCxnSpPr>
          <p:nvPr/>
        </p:nvCxnSpPr>
        <p:spPr>
          <a:xfrm flipV="1">
            <a:off x="2755900" y="2332038"/>
            <a:ext cx="3646488" cy="654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0"/>
            <a:endCxn id="11" idx="4"/>
          </p:cNvCxnSpPr>
          <p:nvPr/>
        </p:nvCxnSpPr>
        <p:spPr>
          <a:xfrm flipH="1" flipV="1">
            <a:off x="2755900" y="2332038"/>
            <a:ext cx="1816100" cy="639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0"/>
            <a:endCxn id="12" idx="4"/>
          </p:cNvCxnSpPr>
          <p:nvPr/>
        </p:nvCxnSpPr>
        <p:spPr>
          <a:xfrm flipV="1">
            <a:off x="4572000" y="2332038"/>
            <a:ext cx="1830388" cy="639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0"/>
            <a:endCxn id="11" idx="4"/>
          </p:cNvCxnSpPr>
          <p:nvPr/>
        </p:nvCxnSpPr>
        <p:spPr>
          <a:xfrm flipH="1" flipV="1">
            <a:off x="2755900" y="2332038"/>
            <a:ext cx="3646488" cy="654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0"/>
            <a:endCxn id="12" idx="4"/>
          </p:cNvCxnSpPr>
          <p:nvPr/>
        </p:nvCxnSpPr>
        <p:spPr>
          <a:xfrm flipV="1">
            <a:off x="6402388" y="2332038"/>
            <a:ext cx="0" cy="654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0"/>
            <a:endCxn id="11" idx="4"/>
          </p:cNvCxnSpPr>
          <p:nvPr/>
        </p:nvCxnSpPr>
        <p:spPr>
          <a:xfrm flipH="1" flipV="1">
            <a:off x="2755900" y="2332038"/>
            <a:ext cx="5473700" cy="654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0"/>
            <a:endCxn id="12" idx="4"/>
          </p:cNvCxnSpPr>
          <p:nvPr/>
        </p:nvCxnSpPr>
        <p:spPr>
          <a:xfrm flipH="1" flipV="1">
            <a:off x="6402388" y="2332038"/>
            <a:ext cx="1827212" cy="654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64479" y="5145594"/>
            <a:ext cx="1890261" cy="584776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Proposers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62563" y="2085735"/>
            <a:ext cx="1876034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Acceptors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26869" y="1125250"/>
            <a:ext cx="1649610" cy="584776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Learners</a:t>
            </a:r>
          </a:p>
        </p:txBody>
      </p:sp>
      <p:cxnSp>
        <p:nvCxnSpPr>
          <p:cNvPr id="53" name="Straight Arrow Connector 52"/>
          <p:cNvCxnSpPr>
            <a:stCxn id="11" idx="6"/>
            <a:endCxn id="12" idx="2"/>
          </p:cNvCxnSpPr>
          <p:nvPr/>
        </p:nvCxnSpPr>
        <p:spPr>
          <a:xfrm>
            <a:off x="3213100" y="1874838"/>
            <a:ext cx="273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143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900" y="342900"/>
            <a:ext cx="797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will describe the algorithm in two </a:t>
            </a:r>
            <a:r>
              <a:rPr lang="en-US" sz="2400" dirty="0" smtClean="0"/>
              <a:t>stages.</a:t>
            </a:r>
            <a:endParaRPr lang="en-US" sz="2400" dirty="0" smtClean="0"/>
          </a:p>
          <a:p>
            <a:r>
              <a:rPr lang="en-US" sz="2400" dirty="0" smtClean="0"/>
              <a:t>First stage: </a:t>
            </a:r>
            <a:r>
              <a:rPr lang="en-US" sz="2400" dirty="0" smtClean="0"/>
              <a:t>Focus exclusively on timestamps</a:t>
            </a:r>
          </a:p>
          <a:p>
            <a:r>
              <a:rPr lang="en-US" sz="2400" dirty="0" smtClean="0"/>
              <a:t>Second stage: </a:t>
            </a:r>
            <a:r>
              <a:rPr lang="en-US" sz="2400" dirty="0" smtClean="0"/>
              <a:t>Look at proposed values</a:t>
            </a:r>
          </a:p>
          <a:p>
            <a:endParaRPr lang="en-US" sz="2400" dirty="0" smtClean="0"/>
          </a:p>
          <a:p>
            <a:r>
              <a:rPr lang="en-US" sz="2400" dirty="0" smtClean="0"/>
              <a:t>Restrict attention, for now, on proposers and acceptors; look at learners later. </a:t>
            </a:r>
          </a:p>
          <a:p>
            <a:endParaRPr lang="en-US" sz="2400" dirty="0"/>
          </a:p>
          <a:p>
            <a:r>
              <a:rPr lang="en-US" sz="2400" dirty="0" smtClean="0"/>
              <a:t>Messages: </a:t>
            </a:r>
            <a:r>
              <a:rPr lang="en-US" sz="2400" dirty="0" smtClean="0">
                <a:solidFill>
                  <a:srgbClr val="0000FF"/>
                </a:solidFill>
              </a:rPr>
              <a:t>prepare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promise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request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accepts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9900" y="4125139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2132" y="3546201"/>
            <a:ext cx="1557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</a:t>
            </a:r>
            <a:r>
              <a:rPr lang="en-US" sz="2400" b="1" dirty="0" smtClean="0">
                <a:solidFill>
                  <a:srgbClr val="FF0000"/>
                </a:solidFill>
              </a:rPr>
              <a:t>Z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69900" y="5630558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151467" y="4125139"/>
            <a:ext cx="914400" cy="1505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32809" y="4208734"/>
            <a:ext cx="146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repare(t)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66313" y="4135933"/>
            <a:ext cx="778933" cy="1505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19116" y="5130151"/>
            <a:ext cx="1495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promise(t)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30799" y="4135933"/>
            <a:ext cx="948267" cy="1505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32473" y="4208734"/>
            <a:ext cx="1434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request(t)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93961" y="4135933"/>
            <a:ext cx="694267" cy="1505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97599" y="5076150"/>
            <a:ext cx="1614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ccepted(t)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09882" y="5632578"/>
            <a:ext cx="1595309" cy="46166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Acceptor </a:t>
            </a:r>
            <a:r>
              <a:rPr lang="en-US" sz="2400" b="1" dirty="0">
                <a:solidFill>
                  <a:srgbClr val="3366FF"/>
                </a:solidFill>
              </a:rPr>
              <a:t>A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7869" y="6337299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First stage: Focus on timestamps exclusively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1808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2646"/>
            <a:ext cx="8686800" cy="1699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Meaning of </a:t>
            </a:r>
            <a:r>
              <a:rPr lang="en-US" sz="2800" dirty="0" err="1" smtClean="0"/>
              <a:t>A.</a:t>
            </a:r>
            <a:r>
              <a:rPr lang="en-US" sz="2800" b="1" dirty="0" err="1" smtClean="0"/>
              <a:t>t</a:t>
            </a:r>
            <a:r>
              <a:rPr lang="en-US" sz="2800" dirty="0"/>
              <a:t> </a:t>
            </a:r>
            <a:r>
              <a:rPr lang="en-US" sz="2800" dirty="0" smtClean="0"/>
              <a:t>for</a:t>
            </a:r>
            <a:r>
              <a:rPr lang="en-US" sz="2800" dirty="0" smtClean="0"/>
              <a:t> </a:t>
            </a:r>
            <a:r>
              <a:rPr lang="en-US" sz="2800" dirty="0" smtClean="0"/>
              <a:t>an acceptor </a:t>
            </a:r>
            <a:r>
              <a:rPr lang="en-US" sz="2800" dirty="0"/>
              <a:t>A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i="1" dirty="0" smtClean="0"/>
              <a:t>Acceptor </a:t>
            </a:r>
            <a:r>
              <a:rPr lang="en-US" sz="2800" i="1" dirty="0"/>
              <a:t>A</a:t>
            </a:r>
            <a:r>
              <a:rPr lang="en-US" sz="2800" i="1" dirty="0" smtClean="0"/>
              <a:t> </a:t>
            </a:r>
            <a:r>
              <a:rPr lang="en-US" sz="2800" i="1" dirty="0" smtClean="0"/>
              <a:t>will ignore all </a:t>
            </a:r>
            <a:r>
              <a:rPr lang="en-US" sz="2800" b="1" i="1" dirty="0" smtClean="0"/>
              <a:t>prepare</a:t>
            </a:r>
            <a:r>
              <a:rPr lang="en-US" sz="2800" i="1" dirty="0" smtClean="0"/>
              <a:t>(</a:t>
            </a:r>
            <a:r>
              <a:rPr lang="en-US" sz="2800" b="1" i="1" dirty="0" smtClean="0"/>
              <a:t>t’</a:t>
            </a:r>
            <a:r>
              <a:rPr lang="en-US" sz="2800" i="1" dirty="0" smtClean="0"/>
              <a:t>) and </a:t>
            </a:r>
            <a:r>
              <a:rPr lang="en-US" sz="2800" b="1" i="1" dirty="0" smtClean="0"/>
              <a:t>request</a:t>
            </a:r>
            <a:r>
              <a:rPr lang="en-US" sz="2800" i="1" dirty="0" smtClean="0"/>
              <a:t>(t’) messages with t’ &lt; </a:t>
            </a:r>
            <a:r>
              <a:rPr lang="en-US" sz="2800" i="1" dirty="0" err="1" smtClean="0"/>
              <a:t>A.t</a:t>
            </a:r>
            <a:r>
              <a:rPr lang="en-US" sz="2800" i="1" dirty="0" smtClean="0"/>
              <a:t>.</a:t>
            </a:r>
            <a:endParaRPr lang="en-US" sz="2800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9618" y="3657820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9618" y="4834691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72132" y="3657820"/>
            <a:ext cx="765028" cy="1176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69947" y="3947270"/>
            <a:ext cx="13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repare(</a:t>
            </a:r>
            <a:r>
              <a:rPr lang="en-US" dirty="0"/>
              <a:t>t</a:t>
            </a:r>
            <a:r>
              <a:rPr lang="en-US" dirty="0" smtClean="0"/>
              <a:t>=4)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2900" y="50444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9618" y="287630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44592" y="2876306"/>
            <a:ext cx="1141751" cy="1958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18524" y="3947270"/>
            <a:ext cx="13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repare(t=6)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80880" y="3657820"/>
            <a:ext cx="459017" cy="1176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86286" y="4070620"/>
            <a:ext cx="13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repare(t=5)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981915" y="2835768"/>
            <a:ext cx="831416" cy="1958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50165" y="3026730"/>
            <a:ext cx="135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request(</a:t>
            </a:r>
            <a:r>
              <a:rPr lang="en-US" dirty="0" smtClean="0"/>
              <a:t>t</a:t>
            </a:r>
            <a:r>
              <a:rPr lang="en-US" dirty="0" smtClean="0"/>
              <a:t>=6)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42932" y="50783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96542" y="50783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95691" y="50783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637160" y="4834691"/>
            <a:ext cx="0" cy="997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86343" y="4834691"/>
            <a:ext cx="0" cy="997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272348" y="4834691"/>
            <a:ext cx="0" cy="997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72132" y="2323380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</a:t>
            </a:r>
            <a:r>
              <a:rPr lang="en-US" sz="2400" b="1" dirty="0" smtClean="0">
                <a:solidFill>
                  <a:srgbClr val="FF0000"/>
                </a:solidFill>
              </a:rPr>
              <a:t>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72132" y="3211396"/>
            <a:ext cx="1557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</a:t>
            </a:r>
            <a:r>
              <a:rPr lang="en-US" sz="2400" b="1" dirty="0" smtClean="0">
                <a:solidFill>
                  <a:srgbClr val="FF0000"/>
                </a:solidFill>
              </a:rPr>
              <a:t>Z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46521" y="2369814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26" idx="3"/>
          </p:cNvCxnSpPr>
          <p:nvPr/>
        </p:nvCxnSpPr>
        <p:spPr>
          <a:xfrm>
            <a:off x="1004560" y="5229161"/>
            <a:ext cx="6495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1" idx="1"/>
          </p:cNvCxnSpPr>
          <p:nvPr/>
        </p:nvCxnSpPr>
        <p:spPr>
          <a:xfrm>
            <a:off x="1637160" y="5263027"/>
            <a:ext cx="805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1" idx="3"/>
          </p:cNvCxnSpPr>
          <p:nvPr/>
        </p:nvCxnSpPr>
        <p:spPr>
          <a:xfrm>
            <a:off x="2744592" y="5263027"/>
            <a:ext cx="11417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2" idx="1"/>
          </p:cNvCxnSpPr>
          <p:nvPr/>
        </p:nvCxnSpPr>
        <p:spPr>
          <a:xfrm>
            <a:off x="3886343" y="5263027"/>
            <a:ext cx="1310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2" idx="3"/>
          </p:cNvCxnSpPr>
          <p:nvPr/>
        </p:nvCxnSpPr>
        <p:spPr>
          <a:xfrm>
            <a:off x="5498202" y="5263027"/>
            <a:ext cx="1774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3" idx="1"/>
          </p:cNvCxnSpPr>
          <p:nvPr/>
        </p:nvCxnSpPr>
        <p:spPr>
          <a:xfrm>
            <a:off x="7272348" y="5263027"/>
            <a:ext cx="523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3"/>
          </p:cNvCxnSpPr>
          <p:nvPr/>
        </p:nvCxnSpPr>
        <p:spPr>
          <a:xfrm>
            <a:off x="8097351" y="5263027"/>
            <a:ext cx="74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816125" y="4332488"/>
            <a:ext cx="1595309" cy="46166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Acceptor </a:t>
            </a:r>
            <a:r>
              <a:rPr lang="en-US" sz="2400" b="1" dirty="0">
                <a:solidFill>
                  <a:srgbClr val="3366FF"/>
                </a:solidFill>
              </a:rPr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59574" y="6098274"/>
            <a:ext cx="8358177" cy="46166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 </a:t>
            </a:r>
            <a:r>
              <a:rPr lang="en-US" sz="2400" b="1" dirty="0" err="1">
                <a:solidFill>
                  <a:srgbClr val="3366FF"/>
                </a:solidFill>
              </a:rPr>
              <a:t>A</a:t>
            </a:r>
            <a:r>
              <a:rPr lang="en-US" sz="2400" b="1" dirty="0" err="1" smtClean="0">
                <a:solidFill>
                  <a:srgbClr val="3366FF"/>
                </a:solidFill>
              </a:rPr>
              <a:t>.t</a:t>
            </a:r>
            <a:r>
              <a:rPr lang="en-US" sz="2400" b="1" dirty="0" smtClean="0">
                <a:solidFill>
                  <a:srgbClr val="3366FF"/>
                </a:solidFill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</a:rPr>
              <a:t>is highest t </a:t>
            </a:r>
            <a:r>
              <a:rPr lang="en-US" sz="2400" b="1" dirty="0" smtClean="0">
                <a:solidFill>
                  <a:srgbClr val="3366FF"/>
                </a:solidFill>
              </a:rPr>
              <a:t>received by acceptor A </a:t>
            </a:r>
            <a:r>
              <a:rPr lang="en-US" sz="2400" b="1" dirty="0" smtClean="0">
                <a:solidFill>
                  <a:srgbClr val="3366FF"/>
                </a:solidFill>
              </a:rPr>
              <a:t>in prepare(t) or request(t)</a:t>
            </a:r>
            <a:endParaRPr lang="en-US" sz="2400" b="1" dirty="0">
              <a:solidFill>
                <a:srgbClr val="3366FF"/>
              </a:solidFill>
            </a:endParaRPr>
          </a:p>
        </p:txBody>
      </p:sp>
      <p:cxnSp>
        <p:nvCxnSpPr>
          <p:cNvPr id="75" name="Straight Arrow Connector 74"/>
          <p:cNvCxnSpPr>
            <a:stCxn id="73" idx="0"/>
            <a:endCxn id="42" idx="2"/>
          </p:cNvCxnSpPr>
          <p:nvPr/>
        </p:nvCxnSpPr>
        <p:spPr>
          <a:xfrm flipV="1">
            <a:off x="4538663" y="5447693"/>
            <a:ext cx="808709" cy="650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813331" y="3673061"/>
            <a:ext cx="459017" cy="1176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87106" y="3947270"/>
            <a:ext cx="13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repare(t</a:t>
            </a:r>
            <a:r>
              <a:rPr lang="en-US" dirty="0" smtClean="0"/>
              <a:t>=9)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6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386330" y="3033871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6330" y="4210742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8844" y="3033871"/>
            <a:ext cx="765028" cy="1176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5312" y="2673860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Prepare(4)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6330" y="2252357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41304" y="2252357"/>
            <a:ext cx="1141751" cy="1958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68753" y="1881627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Prepare(6)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777592" y="3033871"/>
            <a:ext cx="459017" cy="1176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65948" y="2673860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Prepare(5)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154643" y="2252357"/>
            <a:ext cx="831416" cy="1958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61929" y="1921754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Prepare(9)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39644" y="44544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93254" y="44544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41573" y="44544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533872" y="4210742"/>
            <a:ext cx="0" cy="997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783055" y="4210742"/>
            <a:ext cx="0" cy="997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970152" y="4210742"/>
            <a:ext cx="0" cy="997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55009" y="4639078"/>
            <a:ext cx="578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1" idx="1"/>
          </p:cNvCxnSpPr>
          <p:nvPr/>
        </p:nvCxnSpPr>
        <p:spPr>
          <a:xfrm>
            <a:off x="1533872" y="4639078"/>
            <a:ext cx="805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1" idx="3"/>
          </p:cNvCxnSpPr>
          <p:nvPr/>
        </p:nvCxnSpPr>
        <p:spPr>
          <a:xfrm>
            <a:off x="2641304" y="4639078"/>
            <a:ext cx="11417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2" idx="1"/>
          </p:cNvCxnSpPr>
          <p:nvPr/>
        </p:nvCxnSpPr>
        <p:spPr>
          <a:xfrm>
            <a:off x="3783055" y="4639078"/>
            <a:ext cx="1310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2" idx="3"/>
          </p:cNvCxnSpPr>
          <p:nvPr/>
        </p:nvCxnSpPr>
        <p:spPr>
          <a:xfrm>
            <a:off x="5394914" y="4639078"/>
            <a:ext cx="15911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970152" y="4639078"/>
            <a:ext cx="4544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3"/>
          </p:cNvCxnSpPr>
          <p:nvPr/>
        </p:nvCxnSpPr>
        <p:spPr>
          <a:xfrm>
            <a:off x="7843233" y="4639078"/>
            <a:ext cx="74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1533872" y="3033871"/>
            <a:ext cx="459017" cy="1176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783056" y="2252357"/>
            <a:ext cx="275410" cy="1958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970152" y="2252357"/>
            <a:ext cx="454438" cy="1958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28890" y="3882261"/>
            <a:ext cx="120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Promise(4)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38799" y="3833640"/>
            <a:ext cx="120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Promise(6</a:t>
            </a:r>
            <a:r>
              <a:rPr lang="en-US" dirty="0"/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32479" y="3882261"/>
            <a:ext cx="120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Promise(9)</a:t>
            </a:r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 flipH="1" flipV="1">
            <a:off x="5082998" y="4066927"/>
            <a:ext cx="287631" cy="2876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47269" y="5254692"/>
            <a:ext cx="309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Ignore prepare(5)</a:t>
            </a:r>
            <a:endParaRPr lang="en-US" sz="2400" b="1" dirty="0"/>
          </a:p>
        </p:txBody>
      </p:sp>
      <p:cxnSp>
        <p:nvCxnSpPr>
          <p:cNvPr id="16" name="Straight Arrow Connector 15"/>
          <p:cNvCxnSpPr>
            <a:stCxn id="13" idx="0"/>
            <a:endCxn id="12" idx="0"/>
          </p:cNvCxnSpPr>
          <p:nvPr/>
        </p:nvCxnSpPr>
        <p:spPr>
          <a:xfrm flipV="1">
            <a:off x="4995680" y="4354558"/>
            <a:ext cx="231133" cy="900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228600" y="192646"/>
            <a:ext cx="8686800" cy="1280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Meaning of </a:t>
            </a:r>
            <a:r>
              <a:rPr lang="en-US" sz="2400" b="1" dirty="0" smtClean="0"/>
              <a:t>promise</a:t>
            </a:r>
            <a:r>
              <a:rPr lang="en-US" sz="2400" dirty="0" smtClean="0"/>
              <a:t>(</a:t>
            </a:r>
            <a:r>
              <a:rPr lang="en-US" sz="2400" b="1" dirty="0" smtClean="0"/>
              <a:t>t</a:t>
            </a:r>
            <a:r>
              <a:rPr lang="en-US" sz="2400" dirty="0" smtClean="0"/>
              <a:t>) sent by an acceptor</a:t>
            </a:r>
          </a:p>
          <a:p>
            <a:r>
              <a:rPr lang="en-US" sz="2400" dirty="0" smtClean="0"/>
              <a:t>Example: Acceptor ignores </a:t>
            </a:r>
            <a:r>
              <a:rPr lang="en-US" sz="2400" b="1" dirty="0" smtClean="0"/>
              <a:t>prepare</a:t>
            </a:r>
            <a:r>
              <a:rPr lang="en-US" sz="2400" dirty="0" smtClean="0"/>
              <a:t>(</a:t>
            </a:r>
            <a:r>
              <a:rPr lang="en-US" sz="2400" b="1" dirty="0"/>
              <a:t>5</a:t>
            </a:r>
            <a:r>
              <a:rPr lang="en-US" sz="2400" dirty="0" smtClean="0"/>
              <a:t>) after it sent </a:t>
            </a:r>
            <a:r>
              <a:rPr lang="en-US" sz="2400" b="1" dirty="0" smtClean="0">
                <a:solidFill>
                  <a:srgbClr val="000000"/>
                </a:solidFill>
              </a:rPr>
              <a:t>Promise(6)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48578" y="502386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Acceptor_t</a:t>
            </a:r>
            <a:endParaRPr lang="en-US" dirty="0"/>
          </a:p>
        </p:txBody>
      </p:sp>
      <p:cxnSp>
        <p:nvCxnSpPr>
          <p:cNvPr id="5" name="Straight Arrow Connector 4"/>
          <p:cNvCxnSpPr>
            <a:stCxn id="52" idx="0"/>
            <a:endCxn id="41" idx="2"/>
          </p:cNvCxnSpPr>
          <p:nvPr/>
        </p:nvCxnSpPr>
        <p:spPr>
          <a:xfrm flipV="1">
            <a:off x="2260284" y="4823744"/>
            <a:ext cx="230190" cy="200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30168" y="515064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Acceptor_t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3" idx="0"/>
          </p:cNvCxnSpPr>
          <p:nvPr/>
        </p:nvCxnSpPr>
        <p:spPr>
          <a:xfrm flipH="1" flipV="1">
            <a:off x="7843233" y="4823744"/>
            <a:ext cx="298641" cy="32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38" idx="1"/>
          </p:cNvCxnSpPr>
          <p:nvPr/>
        </p:nvCxnSpPr>
        <p:spPr>
          <a:xfrm flipH="1">
            <a:off x="4765948" y="1054100"/>
            <a:ext cx="110852" cy="18044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962400" y="1054100"/>
            <a:ext cx="3462190" cy="1804426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1132" y="178929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8709" y="3651428"/>
            <a:ext cx="377026" cy="46166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66FF"/>
                </a:solidFill>
              </a:rPr>
              <a:t>A</a:t>
            </a:r>
            <a:endParaRPr lang="en-US" sz="24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41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89618" y="3347315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9618" y="4834691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9618" y="287630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18" y="5107407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912" y="5340017"/>
            <a:ext cx="8430250" cy="0"/>
          </a:xfrm>
          <a:prstGeom prst="straightConnector1">
            <a:avLst/>
          </a:prstGeom>
          <a:ln w="7620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7999" y="5610730"/>
            <a:ext cx="8380163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618" y="5831976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912" y="383392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4190" y="6196668"/>
            <a:ext cx="3064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60066"/>
                </a:solidFill>
              </a:rPr>
              <a:t>Majority accepts (9, V)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H="1" flipV="1">
            <a:off x="1229894" y="5993052"/>
            <a:ext cx="556326" cy="203616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9618" y="289129"/>
            <a:ext cx="803258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Theorem: </a:t>
            </a:r>
            <a:r>
              <a:rPr lang="en-US" sz="2400" dirty="0" smtClean="0"/>
              <a:t> </a:t>
            </a:r>
            <a:r>
              <a:rPr lang="en-US" sz="2400" dirty="0"/>
              <a:t>I</a:t>
            </a:r>
            <a:r>
              <a:rPr lang="en-US" sz="2400" dirty="0" smtClean="0"/>
              <a:t>f a majority of acceptors accept (t, </a:t>
            </a:r>
            <a:r>
              <a:rPr lang="en-US" sz="2400" dirty="0"/>
              <a:t>V</a:t>
            </a:r>
            <a:r>
              <a:rPr lang="en-US" sz="2400" dirty="0" smtClean="0"/>
              <a:t>) at some point then from that point onwards that  majority of acceptors continues to accept value V.</a:t>
            </a:r>
            <a:endParaRPr lang="en-US" sz="2000" dirty="0"/>
          </a:p>
          <a:p>
            <a:r>
              <a:rPr lang="en-US" sz="2000" dirty="0" smtClean="0"/>
              <a:t>Note: the acceptance timestamps of these acceptors may change, but the accepted value, V, remains unchanged.</a:t>
            </a:r>
          </a:p>
          <a:p>
            <a:endParaRPr lang="en-US" sz="2000" dirty="0" smtClean="0"/>
          </a:p>
          <a:p>
            <a:r>
              <a:rPr lang="en-US" sz="2000" b="1" dirty="0" smtClean="0"/>
              <a:t>Example</a:t>
            </a:r>
            <a:endParaRPr lang="en-US" sz="2000" b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229894" y="5227731"/>
            <a:ext cx="0" cy="76599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229894" y="4612105"/>
            <a:ext cx="0" cy="495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76064" y="4150440"/>
            <a:ext cx="2202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660066"/>
                </a:solidFill>
              </a:rPr>
              <a:t>a</a:t>
            </a:r>
            <a:r>
              <a:rPr lang="en-US" sz="2400" b="1" dirty="0" err="1" smtClean="0">
                <a:solidFill>
                  <a:srgbClr val="660066"/>
                </a:solidFill>
              </a:rPr>
              <a:t>ccepted_t</a:t>
            </a:r>
            <a:r>
              <a:rPr lang="en-US" sz="2400" b="1" dirty="0" smtClean="0">
                <a:solidFill>
                  <a:srgbClr val="660066"/>
                </a:solidFill>
              </a:rPr>
              <a:t> &lt;= 9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43" name="Straight Arrow Connector 42"/>
          <p:cNvCxnSpPr>
            <a:stCxn id="41" idx="2"/>
          </p:cNvCxnSpPr>
          <p:nvPr/>
        </p:nvCxnSpPr>
        <p:spPr>
          <a:xfrm flipH="1">
            <a:off x="1229895" y="4612105"/>
            <a:ext cx="1347568" cy="1069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2"/>
          </p:cNvCxnSpPr>
          <p:nvPr/>
        </p:nvCxnSpPr>
        <p:spPr>
          <a:xfrm flipH="1">
            <a:off x="1229895" y="4612105"/>
            <a:ext cx="1347568" cy="49530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907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89618" y="3347315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9618" y="4834691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9618" y="287630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18" y="5107407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912" y="5340017"/>
            <a:ext cx="8430250" cy="0"/>
          </a:xfrm>
          <a:prstGeom prst="straightConnector1">
            <a:avLst/>
          </a:prstGeom>
          <a:ln w="7620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7999" y="5610730"/>
            <a:ext cx="8380163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618" y="5831976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912" y="383392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4190" y="6196668"/>
            <a:ext cx="3064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60066"/>
                </a:solidFill>
              </a:rPr>
              <a:t>Majority accepts (9, V)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H="1" flipV="1">
            <a:off x="1229894" y="5993052"/>
            <a:ext cx="556326" cy="203616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7999" y="441158"/>
            <a:ext cx="8353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Proof: Consider the next </a:t>
            </a:r>
            <a:r>
              <a:rPr lang="en-US" sz="2400" b="1" dirty="0"/>
              <a:t>acceptance after this point.</a:t>
            </a:r>
          </a:p>
          <a:p>
            <a:r>
              <a:rPr lang="en-US" sz="2400" b="1" dirty="0" smtClean="0"/>
              <a:t>Let this acceptance be </a:t>
            </a:r>
            <a:r>
              <a:rPr lang="en-US" sz="2400" b="1" dirty="0" smtClean="0">
                <a:solidFill>
                  <a:srgbClr val="0000FF"/>
                </a:solidFill>
              </a:rPr>
              <a:t>accept</a:t>
            </a:r>
            <a:r>
              <a:rPr lang="en-US" sz="2400" b="1" dirty="0" smtClean="0"/>
              <a:t>(12, </a:t>
            </a:r>
            <a:r>
              <a:rPr lang="en-US" sz="2400" b="1" dirty="0"/>
              <a:t>W</a:t>
            </a:r>
            <a:r>
              <a:rPr lang="en-US" sz="2400" b="1" dirty="0" smtClean="0"/>
              <a:t>), 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229894" y="5227731"/>
            <a:ext cx="0" cy="76599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229894" y="4612105"/>
            <a:ext cx="0" cy="495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76064" y="4150440"/>
            <a:ext cx="2202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660066"/>
                </a:solidFill>
              </a:rPr>
              <a:t>a</a:t>
            </a:r>
            <a:r>
              <a:rPr lang="en-US" sz="2400" b="1" dirty="0" err="1" smtClean="0">
                <a:solidFill>
                  <a:srgbClr val="660066"/>
                </a:solidFill>
              </a:rPr>
              <a:t>ccepted_t</a:t>
            </a:r>
            <a:r>
              <a:rPr lang="en-US" sz="2400" b="1" dirty="0" smtClean="0">
                <a:solidFill>
                  <a:srgbClr val="660066"/>
                </a:solidFill>
              </a:rPr>
              <a:t> &lt;= 9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43" name="Straight Arrow Connector 42"/>
          <p:cNvCxnSpPr>
            <a:stCxn id="41" idx="2"/>
          </p:cNvCxnSpPr>
          <p:nvPr/>
        </p:nvCxnSpPr>
        <p:spPr>
          <a:xfrm flipH="1">
            <a:off x="1229895" y="4612105"/>
            <a:ext cx="1347568" cy="1069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2"/>
          </p:cNvCxnSpPr>
          <p:nvPr/>
        </p:nvCxnSpPr>
        <p:spPr>
          <a:xfrm flipH="1">
            <a:off x="1229895" y="4612105"/>
            <a:ext cx="1347568" cy="49530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43752" y="4562186"/>
            <a:ext cx="0" cy="31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97032" y="4100521"/>
            <a:ext cx="188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a</a:t>
            </a:r>
            <a:r>
              <a:rPr lang="en-US" sz="2400" b="1" dirty="0" smtClean="0">
                <a:solidFill>
                  <a:srgbClr val="0000FF"/>
                </a:solidFill>
              </a:rPr>
              <a:t>ccept</a:t>
            </a:r>
            <a:r>
              <a:rPr lang="en-US" sz="2400" b="1" dirty="0" smtClean="0">
                <a:solidFill>
                  <a:srgbClr val="660066"/>
                </a:solidFill>
              </a:rPr>
              <a:t>(12,W)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4" name="Straight Arrow Connector 3"/>
          <p:cNvCxnSpPr>
            <a:stCxn id="23" idx="2"/>
          </p:cNvCxnSpPr>
          <p:nvPr/>
        </p:nvCxnSpPr>
        <p:spPr>
          <a:xfrm flipH="1">
            <a:off x="5751775" y="4562186"/>
            <a:ext cx="2188588" cy="1568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0900" y="1790700"/>
            <a:ext cx="3206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 &lt;= 9 because of theorem 1</a:t>
            </a:r>
            <a:endParaRPr lang="en-US" sz="2000" b="1" dirty="0"/>
          </a:p>
        </p:txBody>
      </p:sp>
      <p:cxnSp>
        <p:nvCxnSpPr>
          <p:cNvPr id="6" name="Straight Arrow Connector 5"/>
          <p:cNvCxnSpPr>
            <a:stCxn id="3" idx="2"/>
            <a:endCxn id="41" idx="0"/>
          </p:cNvCxnSpPr>
          <p:nvPr/>
        </p:nvCxnSpPr>
        <p:spPr>
          <a:xfrm>
            <a:off x="2454001" y="2190810"/>
            <a:ext cx="123462" cy="1959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48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89618" y="3347315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9618" y="4834691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9618" y="287630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18" y="5107407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912" y="5340017"/>
            <a:ext cx="8430250" cy="0"/>
          </a:xfrm>
          <a:prstGeom prst="straightConnector1">
            <a:avLst/>
          </a:prstGeom>
          <a:ln w="7620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7999" y="5610730"/>
            <a:ext cx="8380163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618" y="5831976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912" y="383392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4190" y="6196668"/>
            <a:ext cx="3064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60066"/>
                </a:solidFill>
              </a:rPr>
              <a:t>Majority accepts (9, V)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29" name="Straight Arrow Connector 28"/>
          <p:cNvCxnSpPr>
            <a:stCxn id="24" idx="0"/>
          </p:cNvCxnSpPr>
          <p:nvPr/>
        </p:nvCxnSpPr>
        <p:spPr>
          <a:xfrm flipH="1" flipV="1">
            <a:off x="1229894" y="5993052"/>
            <a:ext cx="556326" cy="203616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4190" y="441158"/>
            <a:ext cx="8607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solidFill>
                <a:srgbClr val="0000FF"/>
              </a:solidFill>
            </a:endParaRPr>
          </a:p>
          <a:p>
            <a:pPr algn="ctr"/>
            <a:r>
              <a:rPr lang="en-US" sz="2400" b="1" dirty="0" smtClean="0"/>
              <a:t>What must have happened before the acceptor accepted(12, W)?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accept</a:t>
            </a:r>
            <a:r>
              <a:rPr lang="en-US" sz="2400" b="1" dirty="0" smtClean="0"/>
              <a:t>(12, W) must have been preceded by a proposer sending </a:t>
            </a:r>
          </a:p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request</a:t>
            </a:r>
            <a:r>
              <a:rPr lang="en-US" sz="2400" b="1" dirty="0" smtClean="0"/>
              <a:t>(12, W).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229894" y="5227731"/>
            <a:ext cx="0" cy="765998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229894" y="4612105"/>
            <a:ext cx="0" cy="495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76064" y="4150440"/>
            <a:ext cx="2202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660066"/>
                </a:solidFill>
              </a:rPr>
              <a:t>a</a:t>
            </a:r>
            <a:r>
              <a:rPr lang="en-US" sz="2400" b="1" dirty="0" err="1" smtClean="0">
                <a:solidFill>
                  <a:srgbClr val="660066"/>
                </a:solidFill>
              </a:rPr>
              <a:t>ccepted_t</a:t>
            </a:r>
            <a:r>
              <a:rPr lang="en-US" sz="2400" b="1" dirty="0" smtClean="0">
                <a:solidFill>
                  <a:srgbClr val="660066"/>
                </a:solidFill>
              </a:rPr>
              <a:t> &lt;= 9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43" name="Straight Arrow Connector 42"/>
          <p:cNvCxnSpPr>
            <a:stCxn id="41" idx="2"/>
          </p:cNvCxnSpPr>
          <p:nvPr/>
        </p:nvCxnSpPr>
        <p:spPr>
          <a:xfrm flipH="1">
            <a:off x="1229895" y="4612105"/>
            <a:ext cx="1347568" cy="1069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2"/>
          </p:cNvCxnSpPr>
          <p:nvPr/>
        </p:nvCxnSpPr>
        <p:spPr>
          <a:xfrm flipH="1">
            <a:off x="1229895" y="4612105"/>
            <a:ext cx="1347568" cy="49530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43752" y="4562186"/>
            <a:ext cx="0" cy="31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91300" y="4065065"/>
            <a:ext cx="2136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a</a:t>
            </a:r>
            <a:r>
              <a:rPr lang="en-US" sz="2400" b="1" dirty="0" smtClean="0">
                <a:solidFill>
                  <a:srgbClr val="660066"/>
                </a:solidFill>
              </a:rPr>
              <a:t>ccept(12, W)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4" name="Straight Arrow Connector 3"/>
          <p:cNvCxnSpPr>
            <a:stCxn id="23" idx="2"/>
          </p:cNvCxnSpPr>
          <p:nvPr/>
        </p:nvCxnSpPr>
        <p:spPr>
          <a:xfrm flipH="1">
            <a:off x="5751775" y="4526730"/>
            <a:ext cx="1907668" cy="1923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87531" y="3746226"/>
            <a:ext cx="0" cy="31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87531" y="3347316"/>
            <a:ext cx="220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r</a:t>
            </a:r>
            <a:r>
              <a:rPr lang="en-US" sz="2400" b="1" dirty="0" smtClean="0">
                <a:solidFill>
                  <a:srgbClr val="660066"/>
                </a:solidFill>
              </a:rPr>
              <a:t>equest(12, W)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87531" y="3854295"/>
            <a:ext cx="456221" cy="1026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08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7822</TotalTime>
  <Words>905</Words>
  <Application>Microsoft Macintosh PowerPoint</Application>
  <PresentationFormat>On-screen Show (4:3)</PresentationFormat>
  <Paragraphs>160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The Paxos Algorithm (Lamport)   Types of Agents: Proposers, Acceptors, Learners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Consensus impossible with a faulty agent</dc:title>
  <dc:creator>Mani  Kanianthra Mani Chandy</dc:creator>
  <cp:lastModifiedBy>Mani  Kanianthra Mani Chandy</cp:lastModifiedBy>
  <cp:revision>30</cp:revision>
  <dcterms:created xsi:type="dcterms:W3CDTF">2021-06-07T22:28:13Z</dcterms:created>
  <dcterms:modified xsi:type="dcterms:W3CDTF">2021-08-23T23:35:35Z</dcterms:modified>
</cp:coreProperties>
</file>