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63" r:id="rId4"/>
    <p:sldId id="262" r:id="rId5"/>
    <p:sldId id="259" r:id="rId6"/>
    <p:sldId id="260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 showGuides="1">
      <p:cViewPr varScale="1">
        <p:scale>
          <a:sx n="62" d="100"/>
          <a:sy n="62" d="100"/>
        </p:scale>
        <p:origin x="-1224" y="-112"/>
      </p:cViewPr>
      <p:guideLst>
        <p:guide orient="horz" pos="4174"/>
        <p:guide pos="108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62341-2080-8F4F-9CD3-033C4B2CF79E}" type="datetimeFigureOut">
              <a:rPr lang="en-US" smtClean="0"/>
              <a:t>9/26/21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D44C8-2BF4-8241-A070-80E1D3924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86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62341-2080-8F4F-9CD3-033C4B2CF79E}" type="datetimeFigureOut">
              <a:rPr lang="en-US" smtClean="0"/>
              <a:t>9/26/21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D44C8-2BF4-8241-A070-80E1D3924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690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62341-2080-8F4F-9CD3-033C4B2CF79E}" type="datetimeFigureOut">
              <a:rPr lang="en-US" smtClean="0"/>
              <a:t>9/26/21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D44C8-2BF4-8241-A070-80E1D3924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753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62341-2080-8F4F-9CD3-033C4B2CF79E}" type="datetimeFigureOut">
              <a:rPr lang="en-US" smtClean="0"/>
              <a:t>9/26/21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D44C8-2BF4-8241-A070-80E1D3924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699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62341-2080-8F4F-9CD3-033C4B2CF79E}" type="datetimeFigureOut">
              <a:rPr lang="en-US" smtClean="0"/>
              <a:t>9/26/21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D44C8-2BF4-8241-A070-80E1D3924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436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62341-2080-8F4F-9CD3-033C4B2CF79E}" type="datetimeFigureOut">
              <a:rPr lang="en-US" smtClean="0"/>
              <a:t>9/26/21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D44C8-2BF4-8241-A070-80E1D3924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565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62341-2080-8F4F-9CD3-033C4B2CF79E}" type="datetimeFigureOut">
              <a:rPr lang="en-US" smtClean="0"/>
              <a:t>9/26/21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D44C8-2BF4-8241-A070-80E1D3924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943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62341-2080-8F4F-9CD3-033C4B2CF79E}" type="datetimeFigureOut">
              <a:rPr lang="en-US" smtClean="0"/>
              <a:t>9/26/21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D44C8-2BF4-8241-A070-80E1D3924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200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62341-2080-8F4F-9CD3-033C4B2CF79E}" type="datetimeFigureOut">
              <a:rPr lang="en-US" smtClean="0"/>
              <a:t>9/26/21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D44C8-2BF4-8241-A070-80E1D3924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596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62341-2080-8F4F-9CD3-033C4B2CF79E}" type="datetimeFigureOut">
              <a:rPr lang="en-US" smtClean="0"/>
              <a:t>9/26/21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D44C8-2BF4-8241-A070-80E1D3924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973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62341-2080-8F4F-9CD3-033C4B2CF79E}" type="datetimeFigureOut">
              <a:rPr lang="en-US" smtClean="0"/>
              <a:t>9/26/21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D44C8-2BF4-8241-A070-80E1D3924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789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D62341-2080-8F4F-9CD3-033C4B2CF79E}" type="datetimeFigureOut">
              <a:rPr lang="en-US" smtClean="0"/>
              <a:t>9/26/21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8D44C8-2BF4-8241-A070-80E1D3924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651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>
            <a:spLocks noChangeAspect="1"/>
          </p:cNvSpPr>
          <p:nvPr/>
        </p:nvSpPr>
        <p:spPr>
          <a:xfrm>
            <a:off x="1942839" y="303858"/>
            <a:ext cx="1828800" cy="1828800"/>
          </a:xfrm>
          <a:prstGeom prst="ellipse">
            <a:avLst/>
          </a:prstGeom>
          <a:noFill/>
          <a:ln w="7620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 smtClean="0">
                <a:solidFill>
                  <a:srgbClr val="000000"/>
                </a:solidFill>
              </a:rPr>
              <a:t>x</a:t>
            </a:r>
            <a:endParaRPr lang="en-US" sz="6000" b="1" dirty="0">
              <a:solidFill>
                <a:srgbClr val="000000"/>
              </a:solidFill>
            </a:endParaRPr>
          </a:p>
        </p:txBody>
      </p:sp>
      <p:sp>
        <p:nvSpPr>
          <p:cNvPr id="5" name="Oval 4"/>
          <p:cNvSpPr>
            <a:spLocks noChangeAspect="1"/>
          </p:cNvSpPr>
          <p:nvPr/>
        </p:nvSpPr>
        <p:spPr>
          <a:xfrm>
            <a:off x="5429520" y="303858"/>
            <a:ext cx="1828800" cy="1828800"/>
          </a:xfrm>
          <a:prstGeom prst="ellipse">
            <a:avLst/>
          </a:prstGeom>
          <a:noFill/>
          <a:ln w="7620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>
                <a:solidFill>
                  <a:srgbClr val="000000"/>
                </a:solidFill>
              </a:rPr>
              <a:t>y</a:t>
            </a:r>
          </a:p>
        </p:txBody>
      </p:sp>
      <p:cxnSp>
        <p:nvCxnSpPr>
          <p:cNvPr id="7" name="Straight Arrow Connector 6"/>
          <p:cNvCxnSpPr>
            <a:stCxn id="4" idx="7"/>
            <a:endCxn id="5" idx="1"/>
          </p:cNvCxnSpPr>
          <p:nvPr/>
        </p:nvCxnSpPr>
        <p:spPr>
          <a:xfrm>
            <a:off x="3503817" y="571680"/>
            <a:ext cx="2193525" cy="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3"/>
            <a:endCxn id="4" idx="5"/>
          </p:cNvCxnSpPr>
          <p:nvPr/>
        </p:nvCxnSpPr>
        <p:spPr>
          <a:xfrm flipH="1">
            <a:off x="3503817" y="1864836"/>
            <a:ext cx="2193525" cy="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Oval 1"/>
          <p:cNvSpPr>
            <a:spLocks noChangeAspect="1"/>
          </p:cNvSpPr>
          <p:nvPr/>
        </p:nvSpPr>
        <p:spPr>
          <a:xfrm>
            <a:off x="2646756" y="571680"/>
            <a:ext cx="548640" cy="54864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>
            <a:spLocks noChangeAspect="1"/>
          </p:cNvSpPr>
          <p:nvPr/>
        </p:nvSpPr>
        <p:spPr>
          <a:xfrm>
            <a:off x="3994780" y="17041"/>
            <a:ext cx="548640" cy="54864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>
            <a:spLocks noChangeAspect="1"/>
          </p:cNvSpPr>
          <p:nvPr/>
        </p:nvSpPr>
        <p:spPr>
          <a:xfrm>
            <a:off x="1914259" y="2462485"/>
            <a:ext cx="1828800" cy="1828800"/>
          </a:xfrm>
          <a:prstGeom prst="ellipse">
            <a:avLst/>
          </a:prstGeom>
          <a:noFill/>
          <a:ln w="7620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 smtClean="0">
                <a:solidFill>
                  <a:srgbClr val="000000"/>
                </a:solidFill>
              </a:rPr>
              <a:t>x</a:t>
            </a:r>
            <a:endParaRPr lang="en-US" sz="6000" b="1" dirty="0">
              <a:solidFill>
                <a:srgbClr val="000000"/>
              </a:solidFill>
            </a:endParaRPr>
          </a:p>
        </p:txBody>
      </p:sp>
      <p:sp>
        <p:nvSpPr>
          <p:cNvPr id="22" name="Oval 21"/>
          <p:cNvSpPr>
            <a:spLocks noChangeAspect="1"/>
          </p:cNvSpPr>
          <p:nvPr/>
        </p:nvSpPr>
        <p:spPr>
          <a:xfrm>
            <a:off x="5400940" y="2462485"/>
            <a:ext cx="1828800" cy="1828800"/>
          </a:xfrm>
          <a:prstGeom prst="ellipse">
            <a:avLst/>
          </a:prstGeom>
          <a:noFill/>
          <a:ln w="7620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>
                <a:solidFill>
                  <a:srgbClr val="000000"/>
                </a:solidFill>
              </a:rPr>
              <a:t>y</a:t>
            </a:r>
          </a:p>
        </p:txBody>
      </p:sp>
      <p:cxnSp>
        <p:nvCxnSpPr>
          <p:cNvPr id="23" name="Straight Arrow Connector 22"/>
          <p:cNvCxnSpPr>
            <a:stCxn id="21" idx="7"/>
            <a:endCxn id="22" idx="1"/>
          </p:cNvCxnSpPr>
          <p:nvPr/>
        </p:nvCxnSpPr>
        <p:spPr>
          <a:xfrm>
            <a:off x="3475237" y="2730307"/>
            <a:ext cx="2193525" cy="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2" idx="3"/>
            <a:endCxn id="21" idx="5"/>
          </p:cNvCxnSpPr>
          <p:nvPr/>
        </p:nvCxnSpPr>
        <p:spPr>
          <a:xfrm flipH="1">
            <a:off x="3475237" y="4023463"/>
            <a:ext cx="2193525" cy="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>
            <a:spLocks noChangeAspect="1"/>
          </p:cNvSpPr>
          <p:nvPr/>
        </p:nvSpPr>
        <p:spPr>
          <a:xfrm>
            <a:off x="2618176" y="2730307"/>
            <a:ext cx="548640" cy="54864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>
            <a:spLocks noChangeAspect="1"/>
          </p:cNvSpPr>
          <p:nvPr/>
        </p:nvSpPr>
        <p:spPr>
          <a:xfrm>
            <a:off x="5811543" y="2682872"/>
            <a:ext cx="548640" cy="54864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>
            <a:spLocks noChangeAspect="1"/>
          </p:cNvSpPr>
          <p:nvPr/>
        </p:nvSpPr>
        <p:spPr>
          <a:xfrm>
            <a:off x="1942839" y="4869940"/>
            <a:ext cx="1828800" cy="1828800"/>
          </a:xfrm>
          <a:prstGeom prst="ellipse">
            <a:avLst/>
          </a:prstGeom>
          <a:noFill/>
          <a:ln w="7620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 smtClean="0">
                <a:solidFill>
                  <a:srgbClr val="000000"/>
                </a:solidFill>
              </a:rPr>
              <a:t>x</a:t>
            </a:r>
            <a:endParaRPr lang="en-US" sz="6000" b="1" dirty="0">
              <a:solidFill>
                <a:srgbClr val="000000"/>
              </a:solidFill>
            </a:endParaRPr>
          </a:p>
        </p:txBody>
      </p:sp>
      <p:sp>
        <p:nvSpPr>
          <p:cNvPr id="29" name="Oval 28"/>
          <p:cNvSpPr>
            <a:spLocks noChangeAspect="1"/>
          </p:cNvSpPr>
          <p:nvPr/>
        </p:nvSpPr>
        <p:spPr>
          <a:xfrm>
            <a:off x="5429520" y="4869940"/>
            <a:ext cx="1828800" cy="1828800"/>
          </a:xfrm>
          <a:prstGeom prst="ellipse">
            <a:avLst/>
          </a:prstGeom>
          <a:noFill/>
          <a:ln w="7620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>
                <a:solidFill>
                  <a:srgbClr val="000000"/>
                </a:solidFill>
              </a:rPr>
              <a:t>y</a:t>
            </a:r>
          </a:p>
        </p:txBody>
      </p:sp>
      <p:cxnSp>
        <p:nvCxnSpPr>
          <p:cNvPr id="30" name="Straight Arrow Connector 29"/>
          <p:cNvCxnSpPr>
            <a:stCxn id="28" idx="7"/>
            <a:endCxn id="29" idx="1"/>
          </p:cNvCxnSpPr>
          <p:nvPr/>
        </p:nvCxnSpPr>
        <p:spPr>
          <a:xfrm>
            <a:off x="3503817" y="5137762"/>
            <a:ext cx="2193525" cy="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9" idx="3"/>
            <a:endCxn id="28" idx="5"/>
          </p:cNvCxnSpPr>
          <p:nvPr/>
        </p:nvCxnSpPr>
        <p:spPr>
          <a:xfrm flipH="1">
            <a:off x="3503817" y="6430918"/>
            <a:ext cx="2193525" cy="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>
            <a:spLocks noChangeAspect="1"/>
          </p:cNvSpPr>
          <p:nvPr/>
        </p:nvSpPr>
        <p:spPr>
          <a:xfrm>
            <a:off x="2646756" y="5137762"/>
            <a:ext cx="548640" cy="54864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>
            <a:spLocks noChangeAspect="1"/>
          </p:cNvSpPr>
          <p:nvPr/>
        </p:nvSpPr>
        <p:spPr>
          <a:xfrm>
            <a:off x="4023360" y="5882278"/>
            <a:ext cx="548640" cy="54864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82590" y="1840270"/>
            <a:ext cx="147989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000000"/>
                </a:solidFill>
              </a:rPr>
              <a:t>Agent x</a:t>
            </a:r>
            <a:endParaRPr lang="en-US" sz="3200" b="1" dirty="0">
              <a:solidFill>
                <a:srgbClr val="000000"/>
              </a:solidFill>
            </a:endParaRPr>
          </a:p>
        </p:txBody>
      </p:sp>
      <p:cxnSp>
        <p:nvCxnSpPr>
          <p:cNvPr id="12" name="Straight Arrow Connector 11"/>
          <p:cNvCxnSpPr>
            <a:stCxn id="9" idx="0"/>
            <a:endCxn id="4" idx="2"/>
          </p:cNvCxnSpPr>
          <p:nvPr/>
        </p:nvCxnSpPr>
        <p:spPr>
          <a:xfrm flipV="1">
            <a:off x="1022536" y="1218258"/>
            <a:ext cx="920303" cy="622012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41680" y="3231512"/>
            <a:ext cx="123222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000000"/>
                </a:solidFill>
              </a:rPr>
              <a:t>Token</a:t>
            </a:r>
            <a:endParaRPr lang="en-US" sz="3200" b="1" dirty="0">
              <a:solidFill>
                <a:srgbClr val="000000"/>
              </a:solidFill>
            </a:endParaRPr>
          </a:p>
        </p:txBody>
      </p:sp>
      <p:cxnSp>
        <p:nvCxnSpPr>
          <p:cNvPr id="38" name="Straight Arrow Connector 37"/>
          <p:cNvCxnSpPr>
            <a:stCxn id="37" idx="0"/>
            <a:endCxn id="25" idx="2"/>
          </p:cNvCxnSpPr>
          <p:nvPr/>
        </p:nvCxnSpPr>
        <p:spPr>
          <a:xfrm flipV="1">
            <a:off x="757794" y="3004627"/>
            <a:ext cx="1860382" cy="226885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7386102" y="1584949"/>
            <a:ext cx="148410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000000"/>
                </a:solidFill>
              </a:rPr>
              <a:t>Agent y</a:t>
            </a:r>
            <a:endParaRPr lang="en-US" sz="3200" b="1" dirty="0">
              <a:solidFill>
                <a:srgbClr val="000000"/>
              </a:solidFill>
            </a:endParaRPr>
          </a:p>
        </p:txBody>
      </p:sp>
      <p:cxnSp>
        <p:nvCxnSpPr>
          <p:cNvPr id="42" name="Straight Arrow Connector 41"/>
          <p:cNvCxnSpPr>
            <a:stCxn id="41" idx="0"/>
            <a:endCxn id="5" idx="6"/>
          </p:cNvCxnSpPr>
          <p:nvPr/>
        </p:nvCxnSpPr>
        <p:spPr>
          <a:xfrm flipH="1" flipV="1">
            <a:off x="7258320" y="1218258"/>
            <a:ext cx="869832" cy="366691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98997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 flipV="1">
            <a:off x="394942" y="993851"/>
            <a:ext cx="7655026" cy="24774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394942" y="2000738"/>
            <a:ext cx="7655026" cy="24774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2884537" y="993851"/>
            <a:ext cx="554453" cy="1012295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655700" y="1939397"/>
            <a:ext cx="855847" cy="109670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5939471" y="1018626"/>
            <a:ext cx="751195" cy="1012294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207307" y="409075"/>
            <a:ext cx="43333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A</a:t>
            </a:r>
            <a:endParaRPr lang="en-US" sz="32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7280888" y="1446144"/>
            <a:ext cx="41469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B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573798" y="1018625"/>
            <a:ext cx="697537" cy="982113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788425" y="2030920"/>
            <a:ext cx="1251990" cy="1041744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V="1">
            <a:off x="3936423" y="1939397"/>
            <a:ext cx="238535" cy="109670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3683270" y="385037"/>
            <a:ext cx="47497" cy="3086870"/>
          </a:xfrm>
          <a:prstGeom prst="line">
            <a:avLst/>
          </a:prstGeom>
          <a:ln w="76200" cmpd="sng">
            <a:solidFill>
              <a:srgbClr val="6600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V="1">
            <a:off x="404270" y="4188402"/>
            <a:ext cx="7655026" cy="24774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V="1">
            <a:off x="404270" y="5195289"/>
            <a:ext cx="7655026" cy="24774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2893865" y="4188402"/>
            <a:ext cx="554453" cy="1012295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4665028" y="5133948"/>
            <a:ext cx="855847" cy="109670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V="1">
            <a:off x="5948799" y="4213177"/>
            <a:ext cx="751195" cy="1012294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7216635" y="3603626"/>
            <a:ext cx="43333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A</a:t>
            </a:r>
            <a:endParaRPr lang="en-US" sz="3200" b="1" dirty="0"/>
          </a:p>
        </p:txBody>
      </p:sp>
      <p:sp>
        <p:nvSpPr>
          <p:cNvPr id="68" name="TextBox 67"/>
          <p:cNvSpPr txBox="1"/>
          <p:nvPr/>
        </p:nvSpPr>
        <p:spPr>
          <a:xfrm>
            <a:off x="7290216" y="4640695"/>
            <a:ext cx="41469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B</a:t>
            </a: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583126" y="4213176"/>
            <a:ext cx="697537" cy="982113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flipV="1">
            <a:off x="444741" y="6267215"/>
            <a:ext cx="7655026" cy="24774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flipV="1">
            <a:off x="797753" y="5225471"/>
            <a:ext cx="1251990" cy="1041744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 flipV="1">
            <a:off x="3936423" y="5133948"/>
            <a:ext cx="247863" cy="1096982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7439534" y="5645872"/>
            <a:ext cx="40187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C</a:t>
            </a:r>
            <a:endParaRPr lang="en-US" sz="3200" b="1" dirty="0"/>
          </a:p>
        </p:txBody>
      </p:sp>
      <p:sp>
        <p:nvSpPr>
          <p:cNvPr id="18" name="Freeform 17"/>
          <p:cNvSpPr/>
          <p:nvPr/>
        </p:nvSpPr>
        <p:spPr>
          <a:xfrm>
            <a:off x="375863" y="3913004"/>
            <a:ext cx="4602215" cy="2868170"/>
          </a:xfrm>
          <a:custGeom>
            <a:avLst/>
            <a:gdLst>
              <a:gd name="connsiteX0" fmla="*/ 3413865 w 4602215"/>
              <a:gd name="connsiteY0" fmla="*/ 0 h 2868170"/>
              <a:gd name="connsiteX1" fmla="*/ 3413865 w 4602215"/>
              <a:gd name="connsiteY1" fmla="*/ 573634 h 2868170"/>
              <a:gd name="connsiteX2" fmla="*/ 2184764 w 4602215"/>
              <a:gd name="connsiteY2" fmla="*/ 819477 h 2868170"/>
              <a:gd name="connsiteX3" fmla="*/ 443538 w 4602215"/>
              <a:gd name="connsiteY3" fmla="*/ 880938 h 2868170"/>
              <a:gd name="connsiteX4" fmla="*/ 320628 w 4602215"/>
              <a:gd name="connsiteY4" fmla="*/ 1618467 h 2868170"/>
              <a:gd name="connsiteX5" fmla="*/ 4233266 w 4602215"/>
              <a:gd name="connsiteY5" fmla="*/ 2089667 h 2868170"/>
              <a:gd name="connsiteX6" fmla="*/ 4438116 w 4602215"/>
              <a:gd name="connsiteY6" fmla="*/ 2868170 h 2868170"/>
              <a:gd name="connsiteX7" fmla="*/ 4438116 w 4602215"/>
              <a:gd name="connsiteY7" fmla="*/ 2868170 h 2868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02215" h="2868170">
                <a:moveTo>
                  <a:pt x="3413865" y="0"/>
                </a:moveTo>
                <a:cubicBezTo>
                  <a:pt x="3516290" y="218527"/>
                  <a:pt x="3618715" y="437055"/>
                  <a:pt x="3413865" y="573634"/>
                </a:cubicBezTo>
                <a:cubicBezTo>
                  <a:pt x="3209015" y="710213"/>
                  <a:pt x="2679818" y="768260"/>
                  <a:pt x="2184764" y="819477"/>
                </a:cubicBezTo>
                <a:cubicBezTo>
                  <a:pt x="1689709" y="870694"/>
                  <a:pt x="754227" y="747773"/>
                  <a:pt x="443538" y="880938"/>
                </a:cubicBezTo>
                <a:cubicBezTo>
                  <a:pt x="132849" y="1014103"/>
                  <a:pt x="-310993" y="1417012"/>
                  <a:pt x="320628" y="1618467"/>
                </a:cubicBezTo>
                <a:cubicBezTo>
                  <a:pt x="952249" y="1819922"/>
                  <a:pt x="3547018" y="1881383"/>
                  <a:pt x="4233266" y="2089667"/>
                </a:cubicBezTo>
                <a:cubicBezTo>
                  <a:pt x="4919514" y="2297951"/>
                  <a:pt x="4438116" y="2868170"/>
                  <a:pt x="4438116" y="2868170"/>
                </a:cubicBezTo>
                <a:lnTo>
                  <a:pt x="4438116" y="2868170"/>
                </a:lnTo>
              </a:path>
            </a:pathLst>
          </a:custGeom>
          <a:ln w="76200" cmpd="sng">
            <a:solidFill>
              <a:srgbClr val="6600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>
            <a:spLocks noChangeAspect="1"/>
          </p:cNvSpPr>
          <p:nvPr/>
        </p:nvSpPr>
        <p:spPr>
          <a:xfrm>
            <a:off x="2046001" y="856691"/>
            <a:ext cx="274320" cy="27432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>
            <a:spLocks noChangeAspect="1"/>
          </p:cNvSpPr>
          <p:nvPr/>
        </p:nvSpPr>
        <p:spPr>
          <a:xfrm>
            <a:off x="2139170" y="4088630"/>
            <a:ext cx="274320" cy="27432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3" name="Straight Arrow Connector 92"/>
          <p:cNvCxnSpPr/>
          <p:nvPr/>
        </p:nvCxnSpPr>
        <p:spPr>
          <a:xfrm flipV="1">
            <a:off x="347445" y="3060277"/>
            <a:ext cx="7655026" cy="24774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7216635" y="2500746"/>
            <a:ext cx="40187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C</a:t>
            </a:r>
            <a:endParaRPr lang="en-US" sz="32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3683270" y="308674"/>
            <a:ext cx="248597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660066"/>
                </a:solidFill>
              </a:rPr>
              <a:t>P holds at cut</a:t>
            </a:r>
            <a:endParaRPr lang="en-US" sz="3200" b="1" dirty="0">
              <a:solidFill>
                <a:srgbClr val="660066"/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3887229" y="3595651"/>
            <a:ext cx="248597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660066"/>
                </a:solidFill>
              </a:rPr>
              <a:t>P holds at cut</a:t>
            </a:r>
            <a:endParaRPr lang="en-US" sz="3200" b="1" dirty="0">
              <a:solidFill>
                <a:srgbClr val="660066"/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1725613" y="3471907"/>
            <a:ext cx="139012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660066"/>
                </a:solidFill>
              </a:rPr>
              <a:t>Point T</a:t>
            </a:r>
            <a:endParaRPr lang="en-US" sz="3200" b="1" dirty="0">
              <a:solidFill>
                <a:srgbClr val="660066"/>
              </a:solidFill>
            </a:endParaRPr>
          </a:p>
        </p:txBody>
      </p:sp>
      <p:cxnSp>
        <p:nvCxnSpPr>
          <p:cNvPr id="34" name="Straight Arrow Connector 33"/>
          <p:cNvCxnSpPr>
            <a:stCxn id="96" idx="3"/>
          </p:cNvCxnSpPr>
          <p:nvPr/>
        </p:nvCxnSpPr>
        <p:spPr>
          <a:xfrm flipV="1">
            <a:off x="3115737" y="3471907"/>
            <a:ext cx="567533" cy="292388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96" idx="3"/>
          </p:cNvCxnSpPr>
          <p:nvPr/>
        </p:nvCxnSpPr>
        <p:spPr>
          <a:xfrm>
            <a:off x="3115737" y="3764295"/>
            <a:ext cx="719933" cy="324335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642021" y="92649"/>
            <a:ext cx="281659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660066"/>
                </a:solidFill>
              </a:rPr>
              <a:t>A knows P here</a:t>
            </a:r>
            <a:endParaRPr lang="en-US" sz="3200" b="1" dirty="0">
              <a:solidFill>
                <a:srgbClr val="660066"/>
              </a:solidFill>
            </a:endParaRPr>
          </a:p>
        </p:txBody>
      </p:sp>
      <p:cxnSp>
        <p:nvCxnSpPr>
          <p:cNvPr id="43" name="Straight Arrow Connector 42"/>
          <p:cNvCxnSpPr>
            <a:stCxn id="98" idx="3"/>
          </p:cNvCxnSpPr>
          <p:nvPr/>
        </p:nvCxnSpPr>
        <p:spPr>
          <a:xfrm>
            <a:off x="3458617" y="385037"/>
            <a:ext cx="272150" cy="608814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3846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 flipV="1">
            <a:off x="394942" y="993851"/>
            <a:ext cx="7655026" cy="24774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394942" y="2000738"/>
            <a:ext cx="7655026" cy="24774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2884537" y="993851"/>
            <a:ext cx="554453" cy="1012295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655700" y="1939397"/>
            <a:ext cx="855847" cy="109670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5939471" y="1018626"/>
            <a:ext cx="751195" cy="1012294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207307" y="409075"/>
            <a:ext cx="43333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A</a:t>
            </a:r>
            <a:endParaRPr lang="en-US" sz="32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7280888" y="1446144"/>
            <a:ext cx="41469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B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573798" y="1018625"/>
            <a:ext cx="697537" cy="982113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788425" y="2030920"/>
            <a:ext cx="1251990" cy="1041744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V="1">
            <a:off x="3936423" y="1939397"/>
            <a:ext cx="238535" cy="109670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3683270" y="385037"/>
            <a:ext cx="47497" cy="3086870"/>
          </a:xfrm>
          <a:prstGeom prst="line">
            <a:avLst/>
          </a:prstGeom>
          <a:ln w="76200" cmpd="sng">
            <a:solidFill>
              <a:srgbClr val="6600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V="1">
            <a:off x="404270" y="4188402"/>
            <a:ext cx="7655026" cy="24774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V="1">
            <a:off x="404270" y="5195289"/>
            <a:ext cx="7655026" cy="24774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2893865" y="4188402"/>
            <a:ext cx="554453" cy="1012295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4665028" y="5133948"/>
            <a:ext cx="855847" cy="109670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V="1">
            <a:off x="5948799" y="4213177"/>
            <a:ext cx="751195" cy="1012294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7216635" y="3603626"/>
            <a:ext cx="43333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A</a:t>
            </a:r>
            <a:endParaRPr lang="en-US" sz="3200" b="1" dirty="0"/>
          </a:p>
        </p:txBody>
      </p:sp>
      <p:sp>
        <p:nvSpPr>
          <p:cNvPr id="68" name="TextBox 67"/>
          <p:cNvSpPr txBox="1"/>
          <p:nvPr/>
        </p:nvSpPr>
        <p:spPr>
          <a:xfrm>
            <a:off x="7290216" y="4640695"/>
            <a:ext cx="41469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B</a:t>
            </a: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583126" y="4213176"/>
            <a:ext cx="697537" cy="982113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flipV="1">
            <a:off x="444741" y="6267215"/>
            <a:ext cx="7655026" cy="24774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flipV="1">
            <a:off x="797753" y="5225471"/>
            <a:ext cx="1251990" cy="1041744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 flipV="1">
            <a:off x="3936423" y="5133948"/>
            <a:ext cx="247863" cy="1096982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7439534" y="5645872"/>
            <a:ext cx="40187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C</a:t>
            </a:r>
            <a:endParaRPr lang="en-US" sz="3200" b="1" dirty="0"/>
          </a:p>
        </p:txBody>
      </p:sp>
      <p:sp>
        <p:nvSpPr>
          <p:cNvPr id="91" name="Oval 90"/>
          <p:cNvSpPr>
            <a:spLocks noChangeAspect="1"/>
          </p:cNvSpPr>
          <p:nvPr/>
        </p:nvSpPr>
        <p:spPr>
          <a:xfrm>
            <a:off x="2046001" y="856691"/>
            <a:ext cx="274320" cy="27432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>
            <a:spLocks noChangeAspect="1"/>
          </p:cNvSpPr>
          <p:nvPr/>
        </p:nvSpPr>
        <p:spPr>
          <a:xfrm>
            <a:off x="2139170" y="4088630"/>
            <a:ext cx="274320" cy="27432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3" name="Straight Arrow Connector 92"/>
          <p:cNvCxnSpPr/>
          <p:nvPr/>
        </p:nvCxnSpPr>
        <p:spPr>
          <a:xfrm flipV="1">
            <a:off x="347445" y="3060277"/>
            <a:ext cx="7655026" cy="24774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7216635" y="2500746"/>
            <a:ext cx="40187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C</a:t>
            </a:r>
            <a:endParaRPr lang="en-US" sz="32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3683270" y="308674"/>
            <a:ext cx="248597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660066"/>
                </a:solidFill>
              </a:rPr>
              <a:t>P holds at cut</a:t>
            </a:r>
            <a:endParaRPr lang="en-US" sz="3200" b="1" dirty="0">
              <a:solidFill>
                <a:srgbClr val="660066"/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3887229" y="3595651"/>
            <a:ext cx="248597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660066"/>
                </a:solidFill>
              </a:rPr>
              <a:t>P holds at cut</a:t>
            </a:r>
            <a:endParaRPr lang="en-US" sz="3200" b="1" dirty="0">
              <a:solidFill>
                <a:srgbClr val="660066"/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1725613" y="3471907"/>
            <a:ext cx="139012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660066"/>
                </a:solidFill>
              </a:rPr>
              <a:t>Point T</a:t>
            </a:r>
            <a:endParaRPr lang="en-US" sz="3200" b="1" dirty="0">
              <a:solidFill>
                <a:srgbClr val="660066"/>
              </a:solidFill>
            </a:endParaRPr>
          </a:p>
        </p:txBody>
      </p:sp>
      <p:cxnSp>
        <p:nvCxnSpPr>
          <p:cNvPr id="34" name="Straight Arrow Connector 33"/>
          <p:cNvCxnSpPr>
            <a:stCxn id="96" idx="3"/>
          </p:cNvCxnSpPr>
          <p:nvPr/>
        </p:nvCxnSpPr>
        <p:spPr>
          <a:xfrm flipV="1">
            <a:off x="3115737" y="3471907"/>
            <a:ext cx="567533" cy="292388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96" idx="3"/>
          </p:cNvCxnSpPr>
          <p:nvPr/>
        </p:nvCxnSpPr>
        <p:spPr>
          <a:xfrm>
            <a:off x="3115737" y="3764295"/>
            <a:ext cx="719933" cy="324335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642021" y="92649"/>
            <a:ext cx="281659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660066"/>
                </a:solidFill>
              </a:rPr>
              <a:t>A knows P here</a:t>
            </a:r>
            <a:endParaRPr lang="en-US" sz="3200" b="1" dirty="0">
              <a:solidFill>
                <a:srgbClr val="660066"/>
              </a:solidFill>
            </a:endParaRPr>
          </a:p>
        </p:txBody>
      </p:sp>
      <p:cxnSp>
        <p:nvCxnSpPr>
          <p:cNvPr id="43" name="Straight Arrow Connector 42"/>
          <p:cNvCxnSpPr>
            <a:stCxn id="98" idx="3"/>
          </p:cNvCxnSpPr>
          <p:nvPr/>
        </p:nvCxnSpPr>
        <p:spPr>
          <a:xfrm>
            <a:off x="3458617" y="385037"/>
            <a:ext cx="272150" cy="608814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Freeform 1"/>
          <p:cNvSpPr/>
          <p:nvPr/>
        </p:nvSpPr>
        <p:spPr>
          <a:xfrm>
            <a:off x="3769243" y="4015438"/>
            <a:ext cx="3100885" cy="2663301"/>
          </a:xfrm>
          <a:custGeom>
            <a:avLst/>
            <a:gdLst>
              <a:gd name="connsiteX0" fmla="*/ 0 w 3100885"/>
              <a:gd name="connsiteY0" fmla="*/ 0 h 2663301"/>
              <a:gd name="connsiteX1" fmla="*/ 942311 w 3100885"/>
              <a:gd name="connsiteY1" fmla="*/ 676069 h 2663301"/>
              <a:gd name="connsiteX2" fmla="*/ 2785963 w 3100885"/>
              <a:gd name="connsiteY2" fmla="*/ 860451 h 2663301"/>
              <a:gd name="connsiteX3" fmla="*/ 2888388 w 3100885"/>
              <a:gd name="connsiteY3" fmla="*/ 1372625 h 2663301"/>
              <a:gd name="connsiteX4" fmla="*/ 635036 w 3100885"/>
              <a:gd name="connsiteY4" fmla="*/ 2007720 h 2663301"/>
              <a:gd name="connsiteX5" fmla="*/ 737461 w 3100885"/>
              <a:gd name="connsiteY5" fmla="*/ 2663301 h 2663301"/>
              <a:gd name="connsiteX6" fmla="*/ 737461 w 3100885"/>
              <a:gd name="connsiteY6" fmla="*/ 2663301 h 2663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00885" h="2663301">
                <a:moveTo>
                  <a:pt x="0" y="0"/>
                </a:moveTo>
                <a:cubicBezTo>
                  <a:pt x="238992" y="266330"/>
                  <a:pt x="477984" y="532661"/>
                  <a:pt x="942311" y="676069"/>
                </a:cubicBezTo>
                <a:cubicBezTo>
                  <a:pt x="1406638" y="819477"/>
                  <a:pt x="2461617" y="744358"/>
                  <a:pt x="2785963" y="860451"/>
                </a:cubicBezTo>
                <a:cubicBezTo>
                  <a:pt x="3110309" y="976544"/>
                  <a:pt x="3246876" y="1181414"/>
                  <a:pt x="2888388" y="1372625"/>
                </a:cubicBezTo>
                <a:cubicBezTo>
                  <a:pt x="2529900" y="1563837"/>
                  <a:pt x="993524" y="1792607"/>
                  <a:pt x="635036" y="2007720"/>
                </a:cubicBezTo>
                <a:cubicBezTo>
                  <a:pt x="276548" y="2222833"/>
                  <a:pt x="737461" y="2663301"/>
                  <a:pt x="737461" y="2663301"/>
                </a:cubicBezTo>
                <a:lnTo>
                  <a:pt x="737461" y="2663301"/>
                </a:lnTo>
              </a:path>
            </a:pathLst>
          </a:custGeom>
          <a:ln w="76200" cmpd="sng">
            <a:solidFill>
              <a:srgbClr val="6600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4073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 flipV="1">
            <a:off x="394942" y="993851"/>
            <a:ext cx="7655026" cy="24774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394942" y="2000738"/>
            <a:ext cx="7655026" cy="24774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655700" y="1939397"/>
            <a:ext cx="855847" cy="109670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2139170" y="993851"/>
            <a:ext cx="2035788" cy="103707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207307" y="409075"/>
            <a:ext cx="43333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A</a:t>
            </a:r>
            <a:endParaRPr lang="en-US" sz="32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7280888" y="1446144"/>
            <a:ext cx="41469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B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573798" y="1018625"/>
            <a:ext cx="697537" cy="982113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2431280" y="993851"/>
            <a:ext cx="2224420" cy="2091671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V="1">
            <a:off x="3936423" y="1939397"/>
            <a:ext cx="238535" cy="109670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3362345" y="308674"/>
            <a:ext cx="47497" cy="3086870"/>
          </a:xfrm>
          <a:prstGeom prst="line">
            <a:avLst/>
          </a:prstGeom>
          <a:ln w="76200" cmpd="sng">
            <a:solidFill>
              <a:srgbClr val="6600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1" name="Oval 90"/>
          <p:cNvSpPr>
            <a:spLocks noChangeAspect="1"/>
          </p:cNvSpPr>
          <p:nvPr/>
        </p:nvSpPr>
        <p:spPr>
          <a:xfrm>
            <a:off x="2049743" y="856691"/>
            <a:ext cx="274320" cy="27432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3" name="Straight Arrow Connector 92"/>
          <p:cNvCxnSpPr/>
          <p:nvPr/>
        </p:nvCxnSpPr>
        <p:spPr>
          <a:xfrm flipV="1">
            <a:off x="347445" y="3060277"/>
            <a:ext cx="7655026" cy="24774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7216635" y="2500746"/>
            <a:ext cx="40187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C</a:t>
            </a:r>
            <a:endParaRPr lang="en-US" sz="3200" b="1" dirty="0"/>
          </a:p>
        </p:txBody>
      </p:sp>
      <p:sp>
        <p:nvSpPr>
          <p:cNvPr id="96" name="TextBox 95"/>
          <p:cNvSpPr txBox="1"/>
          <p:nvPr/>
        </p:nvSpPr>
        <p:spPr>
          <a:xfrm>
            <a:off x="2978789" y="116687"/>
            <a:ext cx="38985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660066"/>
                </a:solidFill>
              </a:rPr>
              <a:t>T</a:t>
            </a:r>
            <a:endParaRPr lang="en-US" sz="3200" b="1" dirty="0">
              <a:solidFill>
                <a:srgbClr val="660066"/>
              </a:solidFill>
            </a:endParaRP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1126676" y="1018626"/>
            <a:ext cx="1012494" cy="2066896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>
            <a:spLocks noChangeAspect="1"/>
          </p:cNvSpPr>
          <p:nvPr/>
        </p:nvSpPr>
        <p:spPr>
          <a:xfrm>
            <a:off x="4978078" y="860921"/>
            <a:ext cx="274320" cy="27432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5432518" y="121594"/>
            <a:ext cx="49364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660066"/>
                </a:solidFill>
              </a:rPr>
              <a:t>T’</a:t>
            </a:r>
            <a:endParaRPr lang="en-US" sz="3200" b="1" dirty="0">
              <a:solidFill>
                <a:srgbClr val="660066"/>
              </a:solidFill>
            </a:endParaRPr>
          </a:p>
        </p:txBody>
      </p:sp>
      <p:sp>
        <p:nvSpPr>
          <p:cNvPr id="16" name="Freeform 15"/>
          <p:cNvSpPr/>
          <p:nvPr/>
        </p:nvSpPr>
        <p:spPr>
          <a:xfrm>
            <a:off x="3420998" y="839964"/>
            <a:ext cx="1754819" cy="2622327"/>
          </a:xfrm>
          <a:custGeom>
            <a:avLst/>
            <a:gdLst>
              <a:gd name="connsiteX0" fmla="*/ 0 w 1754819"/>
              <a:gd name="connsiteY0" fmla="*/ 0 h 2622327"/>
              <a:gd name="connsiteX1" fmla="*/ 553096 w 1754819"/>
              <a:gd name="connsiteY1" fmla="*/ 655582 h 2622327"/>
              <a:gd name="connsiteX2" fmla="*/ 1741227 w 1754819"/>
              <a:gd name="connsiteY2" fmla="*/ 962886 h 2622327"/>
              <a:gd name="connsiteX3" fmla="*/ 1229101 w 1754819"/>
              <a:gd name="connsiteY3" fmla="*/ 2622327 h 2622327"/>
              <a:gd name="connsiteX4" fmla="*/ 1229101 w 1754819"/>
              <a:gd name="connsiteY4" fmla="*/ 2622327 h 2622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54819" h="2622327">
                <a:moveTo>
                  <a:pt x="0" y="0"/>
                </a:moveTo>
                <a:cubicBezTo>
                  <a:pt x="131445" y="247550"/>
                  <a:pt x="262891" y="495101"/>
                  <a:pt x="553096" y="655582"/>
                </a:cubicBezTo>
                <a:cubicBezTo>
                  <a:pt x="843301" y="816063"/>
                  <a:pt x="1628560" y="635095"/>
                  <a:pt x="1741227" y="962886"/>
                </a:cubicBezTo>
                <a:cubicBezTo>
                  <a:pt x="1853894" y="1290677"/>
                  <a:pt x="1229101" y="2622327"/>
                  <a:pt x="1229101" y="2622327"/>
                </a:cubicBezTo>
                <a:lnTo>
                  <a:pt x="1229101" y="2622327"/>
                </a:lnTo>
              </a:path>
            </a:pathLst>
          </a:custGeom>
          <a:ln w="76200" cmpd="sng">
            <a:solidFill>
              <a:srgbClr val="6600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Arrow Connector 75"/>
          <p:cNvCxnSpPr/>
          <p:nvPr/>
        </p:nvCxnSpPr>
        <p:spPr>
          <a:xfrm>
            <a:off x="6052199" y="1014484"/>
            <a:ext cx="697537" cy="982113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 flipV="1">
            <a:off x="442439" y="4335684"/>
            <a:ext cx="7655026" cy="24774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 flipV="1">
            <a:off x="442439" y="5342571"/>
            <a:ext cx="7655026" cy="24774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>
            <a:off x="4703197" y="5281230"/>
            <a:ext cx="855847" cy="109670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 flipV="1">
            <a:off x="2186667" y="4335684"/>
            <a:ext cx="2035788" cy="103707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7254804" y="3750908"/>
            <a:ext cx="43333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A</a:t>
            </a:r>
            <a:endParaRPr lang="en-US" sz="3200" b="1" dirty="0"/>
          </a:p>
        </p:txBody>
      </p:sp>
      <p:sp>
        <p:nvSpPr>
          <p:cNvPr id="110" name="TextBox 109"/>
          <p:cNvSpPr txBox="1"/>
          <p:nvPr/>
        </p:nvSpPr>
        <p:spPr>
          <a:xfrm>
            <a:off x="7328385" y="4787977"/>
            <a:ext cx="41469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B</a:t>
            </a:r>
          </a:p>
        </p:txBody>
      </p:sp>
      <p:cxnSp>
        <p:nvCxnSpPr>
          <p:cNvPr id="111" name="Straight Arrow Connector 110"/>
          <p:cNvCxnSpPr/>
          <p:nvPr/>
        </p:nvCxnSpPr>
        <p:spPr>
          <a:xfrm>
            <a:off x="621295" y="4360458"/>
            <a:ext cx="697537" cy="982113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 flipV="1">
            <a:off x="2478777" y="4335684"/>
            <a:ext cx="2224420" cy="2091671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 flipV="1">
            <a:off x="3983920" y="5281230"/>
            <a:ext cx="238535" cy="109670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 flipH="1">
            <a:off x="3409842" y="3650507"/>
            <a:ext cx="47497" cy="3086870"/>
          </a:xfrm>
          <a:prstGeom prst="line">
            <a:avLst/>
          </a:prstGeom>
          <a:ln w="76200" cmpd="sng">
            <a:solidFill>
              <a:srgbClr val="6600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5" name="Oval 114"/>
          <p:cNvSpPr>
            <a:spLocks noChangeAspect="1"/>
          </p:cNvSpPr>
          <p:nvPr/>
        </p:nvSpPr>
        <p:spPr>
          <a:xfrm>
            <a:off x="2097240" y="4198524"/>
            <a:ext cx="274320" cy="27432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6" name="Straight Arrow Connector 115"/>
          <p:cNvCxnSpPr/>
          <p:nvPr/>
        </p:nvCxnSpPr>
        <p:spPr>
          <a:xfrm flipV="1">
            <a:off x="394942" y="6402110"/>
            <a:ext cx="7655026" cy="24774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7264132" y="5842579"/>
            <a:ext cx="40187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C</a:t>
            </a:r>
            <a:endParaRPr lang="en-US" sz="3200" b="1" dirty="0"/>
          </a:p>
        </p:txBody>
      </p:sp>
      <p:sp>
        <p:nvSpPr>
          <p:cNvPr id="118" name="TextBox 117"/>
          <p:cNvSpPr txBox="1"/>
          <p:nvPr/>
        </p:nvSpPr>
        <p:spPr>
          <a:xfrm>
            <a:off x="3026286" y="3458520"/>
            <a:ext cx="38985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660066"/>
                </a:solidFill>
              </a:rPr>
              <a:t>T</a:t>
            </a:r>
            <a:endParaRPr lang="en-US" sz="3200" b="1" dirty="0">
              <a:solidFill>
                <a:srgbClr val="660066"/>
              </a:solidFill>
            </a:endParaRPr>
          </a:p>
        </p:txBody>
      </p:sp>
      <p:cxnSp>
        <p:nvCxnSpPr>
          <p:cNvPr id="119" name="Straight Arrow Connector 118"/>
          <p:cNvCxnSpPr/>
          <p:nvPr/>
        </p:nvCxnSpPr>
        <p:spPr>
          <a:xfrm>
            <a:off x="1174173" y="4360459"/>
            <a:ext cx="1012494" cy="2066896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0" name="Oval 119"/>
          <p:cNvSpPr>
            <a:spLocks noChangeAspect="1"/>
          </p:cNvSpPr>
          <p:nvPr/>
        </p:nvSpPr>
        <p:spPr>
          <a:xfrm>
            <a:off x="5025575" y="4202754"/>
            <a:ext cx="274320" cy="27432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TextBox 120"/>
          <p:cNvSpPr txBox="1"/>
          <p:nvPr/>
        </p:nvSpPr>
        <p:spPr>
          <a:xfrm>
            <a:off x="5480015" y="3463427"/>
            <a:ext cx="49364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660066"/>
                </a:solidFill>
              </a:rPr>
              <a:t>T’</a:t>
            </a:r>
            <a:endParaRPr lang="en-US" sz="3200" b="1" dirty="0">
              <a:solidFill>
                <a:srgbClr val="660066"/>
              </a:solidFill>
            </a:endParaRPr>
          </a:p>
        </p:txBody>
      </p:sp>
      <p:sp>
        <p:nvSpPr>
          <p:cNvPr id="122" name="Freeform 121"/>
          <p:cNvSpPr/>
          <p:nvPr/>
        </p:nvSpPr>
        <p:spPr>
          <a:xfrm>
            <a:off x="3468495" y="4181797"/>
            <a:ext cx="1754819" cy="2622327"/>
          </a:xfrm>
          <a:custGeom>
            <a:avLst/>
            <a:gdLst>
              <a:gd name="connsiteX0" fmla="*/ 0 w 1754819"/>
              <a:gd name="connsiteY0" fmla="*/ 0 h 2622327"/>
              <a:gd name="connsiteX1" fmla="*/ 553096 w 1754819"/>
              <a:gd name="connsiteY1" fmla="*/ 655582 h 2622327"/>
              <a:gd name="connsiteX2" fmla="*/ 1741227 w 1754819"/>
              <a:gd name="connsiteY2" fmla="*/ 962886 h 2622327"/>
              <a:gd name="connsiteX3" fmla="*/ 1229101 w 1754819"/>
              <a:gd name="connsiteY3" fmla="*/ 2622327 h 2622327"/>
              <a:gd name="connsiteX4" fmla="*/ 1229101 w 1754819"/>
              <a:gd name="connsiteY4" fmla="*/ 2622327 h 2622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54819" h="2622327">
                <a:moveTo>
                  <a:pt x="0" y="0"/>
                </a:moveTo>
                <a:cubicBezTo>
                  <a:pt x="131445" y="247550"/>
                  <a:pt x="262891" y="495101"/>
                  <a:pt x="553096" y="655582"/>
                </a:cubicBezTo>
                <a:cubicBezTo>
                  <a:pt x="843301" y="816063"/>
                  <a:pt x="1628560" y="635095"/>
                  <a:pt x="1741227" y="962886"/>
                </a:cubicBezTo>
                <a:cubicBezTo>
                  <a:pt x="1853894" y="1290677"/>
                  <a:pt x="1229101" y="2622327"/>
                  <a:pt x="1229101" y="2622327"/>
                </a:cubicBezTo>
                <a:lnTo>
                  <a:pt x="1229101" y="2622327"/>
                </a:lnTo>
              </a:path>
            </a:pathLst>
          </a:custGeom>
          <a:ln w="76200" cmpd="sng">
            <a:solidFill>
              <a:srgbClr val="660066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Freeform 122"/>
          <p:cNvSpPr/>
          <p:nvPr/>
        </p:nvSpPr>
        <p:spPr>
          <a:xfrm>
            <a:off x="4656626" y="4099849"/>
            <a:ext cx="1127100" cy="2888658"/>
          </a:xfrm>
          <a:custGeom>
            <a:avLst/>
            <a:gdLst>
              <a:gd name="connsiteX0" fmla="*/ 1085706 w 1127100"/>
              <a:gd name="connsiteY0" fmla="*/ 0 h 2888658"/>
              <a:gd name="connsiteX1" fmla="*/ 1085706 w 1127100"/>
              <a:gd name="connsiteY1" fmla="*/ 655582 h 2888658"/>
              <a:gd name="connsiteX2" fmla="*/ 655521 w 1127100"/>
              <a:gd name="connsiteY2" fmla="*/ 1044834 h 2888658"/>
              <a:gd name="connsiteX3" fmla="*/ 0 w 1127100"/>
              <a:gd name="connsiteY3" fmla="*/ 2888658 h 2888658"/>
              <a:gd name="connsiteX4" fmla="*/ 0 w 1127100"/>
              <a:gd name="connsiteY4" fmla="*/ 2888658 h 2888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7100" h="2888658">
                <a:moveTo>
                  <a:pt x="1085706" y="0"/>
                </a:moveTo>
                <a:cubicBezTo>
                  <a:pt x="1121554" y="240721"/>
                  <a:pt x="1157403" y="481443"/>
                  <a:pt x="1085706" y="655582"/>
                </a:cubicBezTo>
                <a:cubicBezTo>
                  <a:pt x="1014009" y="829721"/>
                  <a:pt x="836472" y="672655"/>
                  <a:pt x="655521" y="1044834"/>
                </a:cubicBezTo>
                <a:cubicBezTo>
                  <a:pt x="474570" y="1417013"/>
                  <a:pt x="0" y="2888658"/>
                  <a:pt x="0" y="2888658"/>
                </a:cubicBezTo>
                <a:lnTo>
                  <a:pt x="0" y="2888658"/>
                </a:lnTo>
              </a:path>
            </a:pathLst>
          </a:custGeom>
          <a:ln w="76200" cmpd="sng">
            <a:solidFill>
              <a:srgbClr val="6600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4" name="Straight Arrow Connector 123"/>
          <p:cNvCxnSpPr/>
          <p:nvPr/>
        </p:nvCxnSpPr>
        <p:spPr>
          <a:xfrm>
            <a:off x="6099696" y="4356317"/>
            <a:ext cx="697537" cy="982113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17280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 flipV="1">
            <a:off x="394942" y="993851"/>
            <a:ext cx="7655026" cy="24774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394942" y="2000738"/>
            <a:ext cx="7655026" cy="24774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207307" y="409075"/>
            <a:ext cx="43333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A</a:t>
            </a:r>
            <a:endParaRPr lang="en-US" sz="32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7280888" y="1446144"/>
            <a:ext cx="41469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B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394942" y="116687"/>
            <a:ext cx="621195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660066"/>
                </a:solidFill>
              </a:rPr>
              <a:t>A knows B does not hold token at T</a:t>
            </a:r>
            <a:endParaRPr lang="en-US" sz="3200" b="1" dirty="0">
              <a:solidFill>
                <a:srgbClr val="660066"/>
              </a:solidFill>
            </a:endParaRPr>
          </a:p>
        </p:txBody>
      </p:sp>
      <p:cxnSp>
        <p:nvCxnSpPr>
          <p:cNvPr id="43" name="Straight Arrow Connector 42"/>
          <p:cNvCxnSpPr>
            <a:stCxn id="98" idx="2"/>
          </p:cNvCxnSpPr>
          <p:nvPr/>
        </p:nvCxnSpPr>
        <p:spPr>
          <a:xfrm>
            <a:off x="3500921" y="701463"/>
            <a:ext cx="229846" cy="292388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/>
          <p:nvPr/>
        </p:nvCxnSpPr>
        <p:spPr>
          <a:xfrm flipV="1">
            <a:off x="2396747" y="993851"/>
            <a:ext cx="3195663" cy="103707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3730767" y="701463"/>
            <a:ext cx="1" cy="1613560"/>
          </a:xfrm>
          <a:prstGeom prst="line">
            <a:avLst/>
          </a:prstGeom>
          <a:ln w="76200" cmpd="sng">
            <a:solidFill>
              <a:srgbClr val="6600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781272" y="2000738"/>
            <a:ext cx="4386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rgbClr val="660066"/>
                </a:solidFill>
              </a:rPr>
              <a:t>T</a:t>
            </a:r>
            <a:endParaRPr lang="en-US" sz="4000" b="1" dirty="0">
              <a:solidFill>
                <a:srgbClr val="660066"/>
              </a:solidFill>
            </a:endParaRPr>
          </a:p>
        </p:txBody>
      </p:sp>
      <p:cxnSp>
        <p:nvCxnSpPr>
          <p:cNvPr id="47" name="Straight Arrow Connector 46"/>
          <p:cNvCxnSpPr/>
          <p:nvPr/>
        </p:nvCxnSpPr>
        <p:spPr>
          <a:xfrm flipV="1">
            <a:off x="567070" y="4649516"/>
            <a:ext cx="7655026" cy="24774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567070" y="5656403"/>
            <a:ext cx="7655026" cy="24774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7379435" y="4064740"/>
            <a:ext cx="43333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A</a:t>
            </a:r>
            <a:endParaRPr lang="en-US" sz="32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7453016" y="5101809"/>
            <a:ext cx="41469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B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567070" y="3772352"/>
            <a:ext cx="680667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660066"/>
                </a:solidFill>
              </a:rPr>
              <a:t>So A knows B does not hold token at T’</a:t>
            </a:r>
            <a:endParaRPr lang="en-US" sz="3200" b="1" dirty="0">
              <a:solidFill>
                <a:srgbClr val="660066"/>
              </a:solidFill>
            </a:endParaRPr>
          </a:p>
        </p:txBody>
      </p:sp>
      <p:cxnSp>
        <p:nvCxnSpPr>
          <p:cNvPr id="53" name="Straight Arrow Connector 52"/>
          <p:cNvCxnSpPr>
            <a:stCxn id="52" idx="2"/>
          </p:cNvCxnSpPr>
          <p:nvPr/>
        </p:nvCxnSpPr>
        <p:spPr>
          <a:xfrm flipH="1">
            <a:off x="3902895" y="4357128"/>
            <a:ext cx="67511" cy="292388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V="1">
            <a:off x="2568875" y="4649516"/>
            <a:ext cx="3195663" cy="103707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3902895" y="4357128"/>
            <a:ext cx="1" cy="1613560"/>
          </a:xfrm>
          <a:prstGeom prst="line">
            <a:avLst/>
          </a:prstGeom>
          <a:ln w="76200" cmpd="sng">
            <a:solidFill>
              <a:srgbClr val="6600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3953400" y="5656403"/>
            <a:ext cx="4386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rgbClr val="660066"/>
                </a:solidFill>
              </a:rPr>
              <a:t>T</a:t>
            </a:r>
            <a:endParaRPr lang="en-US" sz="4000" b="1" dirty="0">
              <a:solidFill>
                <a:srgbClr val="660066"/>
              </a:solidFill>
            </a:endParaRPr>
          </a:p>
        </p:txBody>
      </p:sp>
      <p:cxnSp>
        <p:nvCxnSpPr>
          <p:cNvPr id="59" name="Straight Connector 58"/>
          <p:cNvCxnSpPr/>
          <p:nvPr/>
        </p:nvCxnSpPr>
        <p:spPr>
          <a:xfrm>
            <a:off x="5939916" y="4379625"/>
            <a:ext cx="1" cy="1613560"/>
          </a:xfrm>
          <a:prstGeom prst="line">
            <a:avLst/>
          </a:prstGeom>
          <a:ln w="76200" cmpd="sng">
            <a:solidFill>
              <a:srgbClr val="6600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6041377" y="5639242"/>
            <a:ext cx="5708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rgbClr val="660066"/>
                </a:solidFill>
              </a:rPr>
              <a:t>T’</a:t>
            </a:r>
            <a:endParaRPr lang="en-US" sz="4000" b="1" dirty="0">
              <a:solidFill>
                <a:srgbClr val="660066"/>
              </a:solidFill>
            </a:endParaRPr>
          </a:p>
        </p:txBody>
      </p:sp>
      <p:sp>
        <p:nvSpPr>
          <p:cNvPr id="19" name="Freeform 18"/>
          <p:cNvSpPr/>
          <p:nvPr/>
        </p:nvSpPr>
        <p:spPr>
          <a:xfrm>
            <a:off x="3974086" y="4589072"/>
            <a:ext cx="1966569" cy="1311164"/>
          </a:xfrm>
          <a:custGeom>
            <a:avLst/>
            <a:gdLst>
              <a:gd name="connsiteX0" fmla="*/ 1966569 w 1966569"/>
              <a:gd name="connsiteY0" fmla="*/ 0 h 1311164"/>
              <a:gd name="connsiteX1" fmla="*/ 1700264 w 1966569"/>
              <a:gd name="connsiteY1" fmla="*/ 409739 h 1311164"/>
              <a:gd name="connsiteX2" fmla="*/ 757953 w 1966569"/>
              <a:gd name="connsiteY2" fmla="*/ 594121 h 1311164"/>
              <a:gd name="connsiteX3" fmla="*/ 122918 w 1966569"/>
              <a:gd name="connsiteY3" fmla="*/ 1024347 h 1311164"/>
              <a:gd name="connsiteX4" fmla="*/ 8 w 1966569"/>
              <a:gd name="connsiteY4" fmla="*/ 1311164 h 1311164"/>
              <a:gd name="connsiteX5" fmla="*/ 8 w 1966569"/>
              <a:gd name="connsiteY5" fmla="*/ 1311164 h 1311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66569" h="1311164">
                <a:moveTo>
                  <a:pt x="1966569" y="0"/>
                </a:moveTo>
                <a:cubicBezTo>
                  <a:pt x="1934134" y="155359"/>
                  <a:pt x="1901700" y="310719"/>
                  <a:pt x="1700264" y="409739"/>
                </a:cubicBezTo>
                <a:cubicBezTo>
                  <a:pt x="1498828" y="508759"/>
                  <a:pt x="1020844" y="491686"/>
                  <a:pt x="757953" y="594121"/>
                </a:cubicBezTo>
                <a:cubicBezTo>
                  <a:pt x="495062" y="696556"/>
                  <a:pt x="249242" y="904840"/>
                  <a:pt x="122918" y="1024347"/>
                </a:cubicBezTo>
                <a:cubicBezTo>
                  <a:pt x="-3406" y="1143854"/>
                  <a:pt x="8" y="1311164"/>
                  <a:pt x="8" y="1311164"/>
                </a:cubicBezTo>
                <a:lnTo>
                  <a:pt x="8" y="1311164"/>
                </a:lnTo>
              </a:path>
            </a:pathLst>
          </a:custGeom>
          <a:ln w="76200" cmpd="sng">
            <a:solidFill>
              <a:srgbClr val="6600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1398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 flipV="1">
            <a:off x="394942" y="993851"/>
            <a:ext cx="7655026" cy="24774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394942" y="2000738"/>
            <a:ext cx="7655026" cy="24774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207307" y="409075"/>
            <a:ext cx="43333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A</a:t>
            </a:r>
            <a:endParaRPr lang="en-US" sz="32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7280888" y="1446144"/>
            <a:ext cx="41469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B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394942" y="116687"/>
            <a:ext cx="621195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660066"/>
                </a:solidFill>
              </a:rPr>
              <a:t>A knows B does not hold token at T</a:t>
            </a:r>
            <a:endParaRPr lang="en-US" sz="3200" b="1" dirty="0">
              <a:solidFill>
                <a:srgbClr val="660066"/>
              </a:solidFill>
            </a:endParaRPr>
          </a:p>
        </p:txBody>
      </p:sp>
      <p:cxnSp>
        <p:nvCxnSpPr>
          <p:cNvPr id="43" name="Straight Arrow Connector 42"/>
          <p:cNvCxnSpPr>
            <a:stCxn id="98" idx="2"/>
          </p:cNvCxnSpPr>
          <p:nvPr/>
        </p:nvCxnSpPr>
        <p:spPr>
          <a:xfrm>
            <a:off x="3500921" y="701463"/>
            <a:ext cx="229846" cy="292388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3730767" y="701463"/>
            <a:ext cx="1" cy="1613560"/>
          </a:xfrm>
          <a:prstGeom prst="line">
            <a:avLst/>
          </a:prstGeom>
          <a:ln w="76200" cmpd="sng">
            <a:solidFill>
              <a:srgbClr val="6600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781272" y="2000738"/>
            <a:ext cx="4386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rgbClr val="660066"/>
                </a:solidFill>
              </a:rPr>
              <a:t>T</a:t>
            </a:r>
            <a:endParaRPr lang="en-US" sz="4000" b="1" dirty="0">
              <a:solidFill>
                <a:srgbClr val="660066"/>
              </a:solidFill>
            </a:endParaRPr>
          </a:p>
        </p:txBody>
      </p:sp>
      <p:cxnSp>
        <p:nvCxnSpPr>
          <p:cNvPr id="47" name="Straight Arrow Connector 46"/>
          <p:cNvCxnSpPr/>
          <p:nvPr/>
        </p:nvCxnSpPr>
        <p:spPr>
          <a:xfrm flipV="1">
            <a:off x="567070" y="4649516"/>
            <a:ext cx="7655026" cy="24774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567070" y="5656403"/>
            <a:ext cx="7655026" cy="24774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7379435" y="4064740"/>
            <a:ext cx="43333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A</a:t>
            </a:r>
            <a:endParaRPr lang="en-US" sz="32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7453016" y="5101809"/>
            <a:ext cx="41469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B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567070" y="3772352"/>
            <a:ext cx="680667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660066"/>
                </a:solidFill>
              </a:rPr>
              <a:t>So A knows B does not hold token at T’</a:t>
            </a:r>
            <a:endParaRPr lang="en-US" sz="3200" b="1" dirty="0">
              <a:solidFill>
                <a:srgbClr val="660066"/>
              </a:solidFill>
            </a:endParaRPr>
          </a:p>
        </p:txBody>
      </p:sp>
      <p:cxnSp>
        <p:nvCxnSpPr>
          <p:cNvPr id="53" name="Straight Arrow Connector 52"/>
          <p:cNvCxnSpPr>
            <a:stCxn id="52" idx="2"/>
          </p:cNvCxnSpPr>
          <p:nvPr/>
        </p:nvCxnSpPr>
        <p:spPr>
          <a:xfrm flipH="1">
            <a:off x="3902895" y="4357128"/>
            <a:ext cx="67511" cy="292388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3902895" y="4357128"/>
            <a:ext cx="1" cy="1613560"/>
          </a:xfrm>
          <a:prstGeom prst="line">
            <a:avLst/>
          </a:prstGeom>
          <a:ln w="76200" cmpd="sng">
            <a:solidFill>
              <a:srgbClr val="6600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3953400" y="5656403"/>
            <a:ext cx="4386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rgbClr val="660066"/>
                </a:solidFill>
              </a:rPr>
              <a:t>T</a:t>
            </a:r>
            <a:endParaRPr lang="en-US" sz="4000" b="1" dirty="0">
              <a:solidFill>
                <a:srgbClr val="660066"/>
              </a:solidFill>
            </a:endParaRPr>
          </a:p>
        </p:txBody>
      </p:sp>
      <p:cxnSp>
        <p:nvCxnSpPr>
          <p:cNvPr id="59" name="Straight Connector 58"/>
          <p:cNvCxnSpPr/>
          <p:nvPr/>
        </p:nvCxnSpPr>
        <p:spPr>
          <a:xfrm>
            <a:off x="5939916" y="4379625"/>
            <a:ext cx="1" cy="1613560"/>
          </a:xfrm>
          <a:prstGeom prst="line">
            <a:avLst/>
          </a:prstGeom>
          <a:ln w="76200" cmpd="sng">
            <a:solidFill>
              <a:srgbClr val="6600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6041377" y="5639242"/>
            <a:ext cx="5708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rgbClr val="660066"/>
                </a:solidFill>
              </a:rPr>
              <a:t>T’</a:t>
            </a:r>
            <a:endParaRPr lang="en-US" sz="4000" b="1" dirty="0">
              <a:solidFill>
                <a:srgbClr val="660066"/>
              </a:solidFill>
            </a:endParaRPr>
          </a:p>
        </p:txBody>
      </p:sp>
      <p:sp>
        <p:nvSpPr>
          <p:cNvPr id="19" name="Freeform 18"/>
          <p:cNvSpPr/>
          <p:nvPr/>
        </p:nvSpPr>
        <p:spPr>
          <a:xfrm>
            <a:off x="3974086" y="4589072"/>
            <a:ext cx="1966569" cy="1311164"/>
          </a:xfrm>
          <a:custGeom>
            <a:avLst/>
            <a:gdLst>
              <a:gd name="connsiteX0" fmla="*/ 1966569 w 1966569"/>
              <a:gd name="connsiteY0" fmla="*/ 0 h 1311164"/>
              <a:gd name="connsiteX1" fmla="*/ 1700264 w 1966569"/>
              <a:gd name="connsiteY1" fmla="*/ 409739 h 1311164"/>
              <a:gd name="connsiteX2" fmla="*/ 757953 w 1966569"/>
              <a:gd name="connsiteY2" fmla="*/ 594121 h 1311164"/>
              <a:gd name="connsiteX3" fmla="*/ 122918 w 1966569"/>
              <a:gd name="connsiteY3" fmla="*/ 1024347 h 1311164"/>
              <a:gd name="connsiteX4" fmla="*/ 8 w 1966569"/>
              <a:gd name="connsiteY4" fmla="*/ 1311164 h 1311164"/>
              <a:gd name="connsiteX5" fmla="*/ 8 w 1966569"/>
              <a:gd name="connsiteY5" fmla="*/ 1311164 h 1311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66569" h="1311164">
                <a:moveTo>
                  <a:pt x="1966569" y="0"/>
                </a:moveTo>
                <a:cubicBezTo>
                  <a:pt x="1934134" y="155359"/>
                  <a:pt x="1901700" y="310719"/>
                  <a:pt x="1700264" y="409739"/>
                </a:cubicBezTo>
                <a:cubicBezTo>
                  <a:pt x="1498828" y="508759"/>
                  <a:pt x="1020844" y="491686"/>
                  <a:pt x="757953" y="594121"/>
                </a:cubicBezTo>
                <a:cubicBezTo>
                  <a:pt x="495062" y="696556"/>
                  <a:pt x="249242" y="904840"/>
                  <a:pt x="122918" y="1024347"/>
                </a:cubicBezTo>
                <a:cubicBezTo>
                  <a:pt x="-3406" y="1143854"/>
                  <a:pt x="8" y="1311164"/>
                  <a:pt x="8" y="1311164"/>
                </a:cubicBezTo>
                <a:lnTo>
                  <a:pt x="8" y="1311164"/>
                </a:lnTo>
              </a:path>
            </a:pathLst>
          </a:custGeom>
          <a:ln w="76200" cmpd="sng">
            <a:solidFill>
              <a:srgbClr val="6600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/>
          <p:cNvSpPr>
            <a:spLocks noChangeAspect="1"/>
          </p:cNvSpPr>
          <p:nvPr/>
        </p:nvSpPr>
        <p:spPr>
          <a:xfrm>
            <a:off x="5224855" y="744305"/>
            <a:ext cx="548640" cy="54864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>
            <a:spLocks noChangeAspect="1"/>
          </p:cNvSpPr>
          <p:nvPr/>
        </p:nvSpPr>
        <p:spPr>
          <a:xfrm>
            <a:off x="5224855" y="4314752"/>
            <a:ext cx="548640" cy="54864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571925" y="2708624"/>
            <a:ext cx="258876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Internal Event</a:t>
            </a:r>
            <a:endParaRPr lang="en-US" sz="3200" b="1" dirty="0"/>
          </a:p>
        </p:txBody>
      </p:sp>
      <p:cxnSp>
        <p:nvCxnSpPr>
          <p:cNvPr id="8" name="Straight Arrow Connector 7"/>
          <p:cNvCxnSpPr>
            <a:stCxn id="5" idx="0"/>
            <a:endCxn id="2" idx="4"/>
          </p:cNvCxnSpPr>
          <p:nvPr/>
        </p:nvCxnSpPr>
        <p:spPr>
          <a:xfrm flipH="1" flipV="1">
            <a:off x="5499175" y="1292945"/>
            <a:ext cx="1367135" cy="1415679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5" idx="2"/>
            <a:endCxn id="24" idx="0"/>
          </p:cNvCxnSpPr>
          <p:nvPr/>
        </p:nvCxnSpPr>
        <p:spPr>
          <a:xfrm flipH="1">
            <a:off x="5499175" y="3293400"/>
            <a:ext cx="1367135" cy="1021352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76789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 flipV="1">
            <a:off x="394942" y="993851"/>
            <a:ext cx="7655026" cy="24774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394942" y="2000738"/>
            <a:ext cx="7655026" cy="24774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207307" y="409075"/>
            <a:ext cx="43333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A</a:t>
            </a:r>
            <a:endParaRPr lang="en-US" sz="32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7280888" y="1446144"/>
            <a:ext cx="41469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B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231061" y="116687"/>
            <a:ext cx="621195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660066"/>
                </a:solidFill>
              </a:rPr>
              <a:t>A knows B does not hold token at T</a:t>
            </a:r>
            <a:endParaRPr lang="en-US" sz="3200" b="1" dirty="0">
              <a:solidFill>
                <a:srgbClr val="660066"/>
              </a:solidFill>
            </a:endParaRPr>
          </a:p>
        </p:txBody>
      </p:sp>
      <p:cxnSp>
        <p:nvCxnSpPr>
          <p:cNvPr id="43" name="Straight Arrow Connector 42"/>
          <p:cNvCxnSpPr>
            <a:stCxn id="98" idx="2"/>
          </p:cNvCxnSpPr>
          <p:nvPr/>
        </p:nvCxnSpPr>
        <p:spPr>
          <a:xfrm>
            <a:off x="3337040" y="701463"/>
            <a:ext cx="229846" cy="292388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3730767" y="701463"/>
            <a:ext cx="1" cy="1613560"/>
          </a:xfrm>
          <a:prstGeom prst="line">
            <a:avLst/>
          </a:prstGeom>
          <a:ln w="76200" cmpd="sng">
            <a:solidFill>
              <a:srgbClr val="6600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781272" y="2000738"/>
            <a:ext cx="4386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rgbClr val="660066"/>
                </a:solidFill>
              </a:rPr>
              <a:t>T</a:t>
            </a:r>
            <a:endParaRPr lang="en-US" sz="4000" b="1" dirty="0">
              <a:solidFill>
                <a:srgbClr val="660066"/>
              </a:solidFill>
            </a:endParaRPr>
          </a:p>
        </p:txBody>
      </p:sp>
      <p:cxnSp>
        <p:nvCxnSpPr>
          <p:cNvPr id="47" name="Straight Arrow Connector 46"/>
          <p:cNvCxnSpPr/>
          <p:nvPr/>
        </p:nvCxnSpPr>
        <p:spPr>
          <a:xfrm flipV="1">
            <a:off x="567070" y="4649516"/>
            <a:ext cx="7655026" cy="24774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567070" y="5656403"/>
            <a:ext cx="7655026" cy="24774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7379435" y="4064740"/>
            <a:ext cx="43333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A</a:t>
            </a:r>
            <a:endParaRPr lang="en-US" sz="32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7453016" y="5101809"/>
            <a:ext cx="41469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B</a:t>
            </a:r>
          </a:p>
        </p:txBody>
      </p:sp>
      <p:cxnSp>
        <p:nvCxnSpPr>
          <p:cNvPr id="53" name="Straight Arrow Connector 52"/>
          <p:cNvCxnSpPr/>
          <p:nvPr/>
        </p:nvCxnSpPr>
        <p:spPr>
          <a:xfrm flipH="1">
            <a:off x="3902895" y="4357128"/>
            <a:ext cx="67511" cy="292388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3902895" y="4357128"/>
            <a:ext cx="1" cy="1613560"/>
          </a:xfrm>
          <a:prstGeom prst="line">
            <a:avLst/>
          </a:prstGeom>
          <a:ln w="76200" cmpd="sng">
            <a:solidFill>
              <a:srgbClr val="6600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3953400" y="5656403"/>
            <a:ext cx="4386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rgbClr val="660066"/>
                </a:solidFill>
              </a:rPr>
              <a:t>T</a:t>
            </a:r>
            <a:endParaRPr lang="en-US" sz="4000" b="1" dirty="0">
              <a:solidFill>
                <a:srgbClr val="660066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640682" y="3966404"/>
            <a:ext cx="5708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rgbClr val="660066"/>
                </a:solidFill>
              </a:rPr>
              <a:t>T’</a:t>
            </a:r>
            <a:endParaRPr lang="en-US" sz="4000" b="1" dirty="0">
              <a:solidFill>
                <a:srgbClr val="660066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5469500" y="1018625"/>
            <a:ext cx="1137399" cy="982113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5621900" y="4610752"/>
            <a:ext cx="1137399" cy="982113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Freeform 8"/>
          <p:cNvSpPr/>
          <p:nvPr/>
        </p:nvSpPr>
        <p:spPr>
          <a:xfrm>
            <a:off x="5981625" y="4630046"/>
            <a:ext cx="1422700" cy="1638955"/>
          </a:xfrm>
          <a:custGeom>
            <a:avLst/>
            <a:gdLst>
              <a:gd name="connsiteX0" fmla="*/ 0 w 1422700"/>
              <a:gd name="connsiteY0" fmla="*/ 0 h 1638955"/>
              <a:gd name="connsiteX1" fmla="*/ 1372497 w 1422700"/>
              <a:gd name="connsiteY1" fmla="*/ 1167755 h 1638955"/>
              <a:gd name="connsiteX2" fmla="*/ 1147161 w 1422700"/>
              <a:gd name="connsiteY2" fmla="*/ 1638955 h 1638955"/>
              <a:gd name="connsiteX3" fmla="*/ 1147161 w 1422700"/>
              <a:gd name="connsiteY3" fmla="*/ 1638955 h 1638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22700" h="1638955">
                <a:moveTo>
                  <a:pt x="0" y="0"/>
                </a:moveTo>
                <a:cubicBezTo>
                  <a:pt x="590652" y="447298"/>
                  <a:pt x="1181304" y="894596"/>
                  <a:pt x="1372497" y="1167755"/>
                </a:cubicBezTo>
                <a:cubicBezTo>
                  <a:pt x="1563691" y="1440914"/>
                  <a:pt x="1147161" y="1638955"/>
                  <a:pt x="1147161" y="1638955"/>
                </a:cubicBezTo>
                <a:lnTo>
                  <a:pt x="1147161" y="1638955"/>
                </a:lnTo>
              </a:path>
            </a:pathLst>
          </a:custGeom>
          <a:ln w="76200" cmpd="sng"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231061" y="3479964"/>
            <a:ext cx="800752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660066"/>
                </a:solidFill>
              </a:rPr>
              <a:t>A does NOT know whether B holds token at T’</a:t>
            </a:r>
            <a:endParaRPr lang="en-US" sz="3200" b="1" dirty="0">
              <a:solidFill>
                <a:srgbClr val="66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36286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1359</TotalTime>
  <Words>149</Words>
  <Application>Microsoft Macintosh PowerPoint</Application>
  <PresentationFormat>On-screen Show (4:3)</PresentationFormat>
  <Paragraphs>67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California Institute of Technology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Mani  Kanianthra Mani Chandy</dc:creator>
  <cp:lastModifiedBy>Mani  Kanianthra Mani Chandy</cp:lastModifiedBy>
  <cp:revision>9</cp:revision>
  <dcterms:created xsi:type="dcterms:W3CDTF">2021-09-26T20:28:43Z</dcterms:created>
  <dcterms:modified xsi:type="dcterms:W3CDTF">2021-09-27T19:11:22Z</dcterms:modified>
</cp:coreProperties>
</file>