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0" d="100"/>
          <a:sy n="70" d="100"/>
        </p:scale>
        <p:origin x="-344" y="-104"/>
      </p:cViewPr>
      <p:guideLst>
        <p:guide orient="horz" pos="2151"/>
        <p:guide pos="376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79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7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90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5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3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93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6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85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92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1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03A51-A2B5-5D44-BDED-CBD99BB326FD}" type="datetimeFigureOut">
              <a:rPr lang="en-US" smtClean="0"/>
              <a:t>8/10/21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C2F9C-0E30-6F41-8F94-9053E69A3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7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Cycle: Same as for </a:t>
            </a:r>
            <a:r>
              <a:rPr lang="en-US" sz="2800" b="1" dirty="0" err="1" smtClean="0">
                <a:latin typeface="Arial" charset="0"/>
              </a:rPr>
              <a:t>mutex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Executing without </a:t>
            </a:r>
          </a:p>
          <a:p>
            <a:pPr algn="ctr"/>
            <a:r>
              <a:rPr lang="en-US" sz="1600" dirty="0" smtClean="0"/>
              <a:t>exclusive access</a:t>
            </a:r>
          </a:p>
          <a:p>
            <a:pPr algn="ctr"/>
            <a:r>
              <a:rPr lang="en-US" sz="1600" dirty="0" smtClean="0"/>
              <a:t>to shared files</a:t>
            </a:r>
          </a:p>
          <a:p>
            <a:pPr algn="ctr"/>
            <a:endParaRPr lang="en-US" sz="1600" dirty="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for exclusive </a:t>
            </a:r>
          </a:p>
          <a:p>
            <a:pPr algn="ctr"/>
            <a:r>
              <a:rPr lang="en-US" sz="1600" dirty="0" smtClean="0"/>
              <a:t>access to a subset of </a:t>
            </a:r>
            <a:endParaRPr lang="en-US" sz="1600" dirty="0"/>
          </a:p>
          <a:p>
            <a:pPr algn="ctr"/>
            <a:r>
              <a:rPr lang="en-US" sz="1600" dirty="0" smtClean="0"/>
              <a:t>files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with</a:t>
            </a:r>
          </a:p>
          <a:p>
            <a:pPr algn="ctr"/>
            <a:r>
              <a:rPr lang="en-US" dirty="0" smtClean="0"/>
              <a:t>exclusive access</a:t>
            </a:r>
          </a:p>
          <a:p>
            <a:pPr algn="ctr"/>
            <a:r>
              <a:rPr lang="en-US" dirty="0"/>
              <a:t>t</a:t>
            </a:r>
            <a:r>
              <a:rPr lang="en-US" sz="1800" dirty="0" smtClean="0"/>
              <a:t>o a set of files.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</a:t>
            </a:r>
            <a:r>
              <a:rPr lang="en-US" sz="1800" dirty="0" smtClean="0"/>
              <a:t>requests for files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access to files from OS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5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8863" y="274638"/>
            <a:ext cx="8486274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Cycle: Similar to Dining Philosophers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Does not hold any </a:t>
            </a:r>
          </a:p>
          <a:p>
            <a:pPr algn="ctr"/>
            <a:r>
              <a:rPr lang="en-US" sz="1600" dirty="0" smtClean="0"/>
              <a:t>beverage</a:t>
            </a:r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for </a:t>
            </a:r>
          </a:p>
          <a:p>
            <a:pPr algn="ctr"/>
            <a:r>
              <a:rPr lang="en-US" sz="1600" dirty="0" smtClean="0"/>
              <a:t>beverages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 smtClean="0"/>
              <a:t>Drinking</a:t>
            </a:r>
          </a:p>
          <a:p>
            <a:pPr algn="ctr"/>
            <a:r>
              <a:rPr lang="en-US" dirty="0" smtClean="0"/>
              <a:t>beverages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Sends requests  for beverages </a:t>
            </a:r>
            <a:r>
              <a:rPr lang="en-US" sz="1800" dirty="0"/>
              <a:t>to </a:t>
            </a:r>
            <a:r>
              <a:rPr lang="en-US" sz="1800" dirty="0" smtClean="0"/>
              <a:t>managers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140969" y="4459288"/>
            <a:ext cx="12851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dirty="0" smtClean="0"/>
              <a:t>Tranquil</a:t>
            </a:r>
            <a:endParaRPr lang="en-US" dirty="0"/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419600"/>
            <a:ext cx="11079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Thirsty</a:t>
            </a:r>
            <a:endParaRPr lang="en-US" dirty="0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419600"/>
            <a:ext cx="152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Drinking</a:t>
            </a:r>
            <a:endParaRPr lang="en-US" dirty="0"/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beverages from managers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087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1580444" y="13747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Maya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580444" y="4154488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tranquil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80290" y="1820334"/>
            <a:ext cx="2286000" cy="446266"/>
            <a:chOff x="6039556" y="606778"/>
            <a:chExt cx="2286000" cy="4462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80290" y="4617155"/>
            <a:ext cx="2286000" cy="446266"/>
            <a:chOff x="6039556" y="606778"/>
            <a:chExt cx="2286000" cy="4462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80290" y="3191580"/>
            <a:ext cx="2286000" cy="446266"/>
            <a:chOff x="6039556" y="606778"/>
            <a:chExt cx="2286000" cy="4462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76333" y="177226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tea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702778" y="823557"/>
            <a:ext cx="366889" cy="9967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288" y="5395515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coffee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6544733" y="5063421"/>
            <a:ext cx="524934" cy="3320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98735" y="2722223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ilk manager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3" idx="6"/>
          </p:cNvCxnSpPr>
          <p:nvPr/>
        </p:nvCxnSpPr>
        <p:spPr>
          <a:xfrm flipV="1">
            <a:off x="2952044" y="2046111"/>
            <a:ext cx="3031244" cy="144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31444" y="1608667"/>
            <a:ext cx="244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tea, priority = 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124666" y="5026183"/>
            <a:ext cx="272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coffee, priority = 5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" idx="6"/>
          </p:cNvCxnSpPr>
          <p:nvPr/>
        </p:nvCxnSpPr>
        <p:spPr>
          <a:xfrm>
            <a:off x="2952044" y="2060575"/>
            <a:ext cx="3031244" cy="135413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281247" y="2814556"/>
            <a:ext cx="253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 smtClean="0"/>
              <a:t>milk, </a:t>
            </a:r>
            <a:r>
              <a:rPr lang="en-US" dirty="0" smtClean="0"/>
              <a:t>priority = 2</a:t>
            </a:r>
            <a:endParaRPr lang="en-US" dirty="0"/>
          </a:p>
        </p:txBody>
      </p:sp>
      <p:sp>
        <p:nvSpPr>
          <p:cNvPr id="2" name="Oval 1"/>
          <p:cNvSpPr>
            <a:spLocks noChangeAspect="1"/>
          </p:cNvSpPr>
          <p:nvPr/>
        </p:nvSpPr>
        <p:spPr>
          <a:xfrm>
            <a:off x="6045202" y="1363134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5983288" y="2722223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6005867" y="4154488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20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1580444" y="13747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Maya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580444" y="4154488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tranquil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80290" y="1820334"/>
            <a:ext cx="2286000" cy="446266"/>
            <a:chOff x="6039556" y="606778"/>
            <a:chExt cx="2286000" cy="4462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80290" y="4617155"/>
            <a:ext cx="2286000" cy="446266"/>
            <a:chOff x="6039556" y="606778"/>
            <a:chExt cx="2286000" cy="4462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80290" y="3191580"/>
            <a:ext cx="2286000" cy="446266"/>
            <a:chOff x="6039556" y="606778"/>
            <a:chExt cx="2286000" cy="4462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76333" y="177226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tea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702778" y="823557"/>
            <a:ext cx="366889" cy="9967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288" y="5395515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coffee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6544733" y="5063421"/>
            <a:ext cx="524934" cy="3320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798735" y="2722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milk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6" name="Straight Arrow Connector 35"/>
          <p:cNvCxnSpPr>
            <a:stCxn id="3" idx="6"/>
          </p:cNvCxnSpPr>
          <p:nvPr/>
        </p:nvCxnSpPr>
        <p:spPr>
          <a:xfrm flipV="1">
            <a:off x="2952044" y="2046111"/>
            <a:ext cx="3031244" cy="14464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231444" y="1608667"/>
            <a:ext cx="1973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 sends tea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" idx="6"/>
          </p:cNvCxnSpPr>
          <p:nvPr/>
        </p:nvCxnSpPr>
        <p:spPr>
          <a:xfrm>
            <a:off x="2952044" y="2060575"/>
            <a:ext cx="3031244" cy="135413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464691" y="280689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 sends </a:t>
            </a:r>
            <a:r>
              <a:rPr lang="en-US" dirty="0" smtClean="0"/>
              <a:t>milk</a:t>
            </a:r>
            <a:endParaRPr lang="en-US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4365980" y="202033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4594580" y="2962980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6005867" y="4154488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6798735" y="2722223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ilk manager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36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1580444" y="13747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Maya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580444" y="4154488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80290" y="1820334"/>
            <a:ext cx="2286000" cy="446266"/>
            <a:chOff x="6039556" y="606778"/>
            <a:chExt cx="2286000" cy="4462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80290" y="4617155"/>
            <a:ext cx="2286000" cy="446266"/>
            <a:chOff x="6039556" y="606778"/>
            <a:chExt cx="2286000" cy="4462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80290" y="3191580"/>
            <a:ext cx="2286000" cy="446266"/>
            <a:chOff x="6039556" y="606778"/>
            <a:chExt cx="2286000" cy="4462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76333" y="177226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tea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702778" y="823557"/>
            <a:ext cx="366889" cy="9967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288" y="5395515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coffee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6544733" y="5063421"/>
            <a:ext cx="524934" cy="3320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6"/>
          </p:cNvCxnSpPr>
          <p:nvPr/>
        </p:nvCxnSpPr>
        <p:spPr>
          <a:xfrm flipV="1">
            <a:off x="2952044" y="4826000"/>
            <a:ext cx="3028246" cy="142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124666" y="5026183"/>
            <a:ext cx="2723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coffee, priority = 5</a:t>
            </a:r>
            <a:endParaRPr lang="en-US" dirty="0"/>
          </a:p>
        </p:txBody>
      </p:sp>
      <p:cxnSp>
        <p:nvCxnSpPr>
          <p:cNvPr id="45" name="Straight Arrow Connector 44"/>
          <p:cNvCxnSpPr>
            <a:stCxn id="4" idx="6"/>
          </p:cNvCxnSpPr>
          <p:nvPr/>
        </p:nvCxnSpPr>
        <p:spPr>
          <a:xfrm flipV="1">
            <a:off x="2952044" y="3414713"/>
            <a:ext cx="3028246" cy="1425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3202" y="3686245"/>
            <a:ext cx="272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cream, priority = 5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52044" y="2046111"/>
            <a:ext cx="3031244" cy="14464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666" y="1190109"/>
            <a:ext cx="234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 on its way to Maya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52044" y="2060575"/>
            <a:ext cx="3031244" cy="135413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281247" y="281455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Maya has </a:t>
            </a:r>
            <a:r>
              <a:rPr lang="en-US" dirty="0" smtClean="0"/>
              <a:t>milk</a:t>
            </a:r>
            <a:endParaRPr lang="en-US" dirty="0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2052647" y="137477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4365980" y="2020333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6005867" y="4154488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798735" y="2722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milk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798735" y="2722223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ilk manager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3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1580444" y="13747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Maya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580444" y="4154488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80290" y="1820334"/>
            <a:ext cx="2286000" cy="446266"/>
            <a:chOff x="6039556" y="606778"/>
            <a:chExt cx="2286000" cy="4462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80290" y="4617155"/>
            <a:ext cx="2286000" cy="446266"/>
            <a:chOff x="6039556" y="606778"/>
            <a:chExt cx="2286000" cy="4462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80290" y="3191580"/>
            <a:ext cx="2286000" cy="446266"/>
            <a:chOff x="6039556" y="606778"/>
            <a:chExt cx="2286000" cy="4462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76333" y="177226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tea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702778" y="823557"/>
            <a:ext cx="366889" cy="9967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288" y="5395515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coffee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6544733" y="5063421"/>
            <a:ext cx="524934" cy="3320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6"/>
          </p:cNvCxnSpPr>
          <p:nvPr/>
        </p:nvCxnSpPr>
        <p:spPr>
          <a:xfrm flipV="1">
            <a:off x="2952044" y="4826000"/>
            <a:ext cx="3028246" cy="142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</p:cNvCxnSpPr>
          <p:nvPr/>
        </p:nvCxnSpPr>
        <p:spPr>
          <a:xfrm flipV="1">
            <a:off x="2952044" y="3414713"/>
            <a:ext cx="3028246" cy="1425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3202" y="3686245"/>
            <a:ext cx="253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 smtClean="0"/>
              <a:t>milk, </a:t>
            </a:r>
            <a:r>
              <a:rPr lang="en-US" dirty="0" smtClean="0"/>
              <a:t>priority = 5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52044" y="2046111"/>
            <a:ext cx="3031244" cy="14464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3124666" y="1190109"/>
            <a:ext cx="2349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Tea on its way to Maya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52044" y="2060575"/>
            <a:ext cx="3031244" cy="1354138"/>
          </a:xfrm>
          <a:prstGeom prst="straightConnector1">
            <a:avLst/>
          </a:prstGeom>
          <a:ln w="57150" cmpd="sng">
            <a:solidFill>
              <a:srgbClr val="660066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959354" y="2800471"/>
            <a:ext cx="2392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Manager demands </a:t>
            </a:r>
            <a:r>
              <a:rPr lang="en-US" dirty="0" smtClean="0"/>
              <a:t>milk</a:t>
            </a:r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2052647" y="137477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3364091" y="1603375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4086778" y="436880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3124666" y="5026183"/>
            <a:ext cx="236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Coffee on its way to Liu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798735" y="2722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milk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98735" y="2722223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ilk manager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98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1580444" y="13747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Maya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580444" y="4154488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80290" y="1820334"/>
            <a:ext cx="2286000" cy="446266"/>
            <a:chOff x="6039556" y="606778"/>
            <a:chExt cx="2286000" cy="4462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80290" y="4617155"/>
            <a:ext cx="2286000" cy="446266"/>
            <a:chOff x="6039556" y="606778"/>
            <a:chExt cx="2286000" cy="4462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80290" y="3191580"/>
            <a:ext cx="2286000" cy="446266"/>
            <a:chOff x="6039556" y="606778"/>
            <a:chExt cx="2286000" cy="4462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76333" y="177226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tea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702778" y="823557"/>
            <a:ext cx="366889" cy="9967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288" y="5395515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coffee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6544733" y="5063421"/>
            <a:ext cx="524934" cy="3320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6"/>
          </p:cNvCxnSpPr>
          <p:nvPr/>
        </p:nvCxnSpPr>
        <p:spPr>
          <a:xfrm flipV="1">
            <a:off x="2952044" y="4826000"/>
            <a:ext cx="3028246" cy="142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</p:cNvCxnSpPr>
          <p:nvPr/>
        </p:nvCxnSpPr>
        <p:spPr>
          <a:xfrm flipV="1">
            <a:off x="2952044" y="3414713"/>
            <a:ext cx="3028246" cy="14255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23202" y="3686245"/>
            <a:ext cx="253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 </a:t>
            </a:r>
            <a:r>
              <a:rPr lang="en-US" dirty="0" smtClean="0"/>
              <a:t>milk, </a:t>
            </a:r>
            <a:r>
              <a:rPr lang="en-US" dirty="0" smtClean="0"/>
              <a:t>priority = 5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52044" y="2046111"/>
            <a:ext cx="3031244" cy="14464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04758" y="1005443"/>
            <a:ext cx="14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Maya has tea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52044" y="2060575"/>
            <a:ext cx="3031244" cy="1354138"/>
          </a:xfrm>
          <a:prstGeom prst="straightConnector1">
            <a:avLst/>
          </a:prstGeom>
          <a:ln w="5715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824288" y="251777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777458" y="2974975"/>
            <a:ext cx="271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ilk on </a:t>
            </a:r>
            <a:r>
              <a:rPr lang="en-US" dirty="0" smtClean="0"/>
              <a:t>its way to manager</a:t>
            </a:r>
            <a:endParaRPr lang="en-US" dirty="0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2123202" y="420511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2123202" y="1388887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57158" y="5526088"/>
            <a:ext cx="14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LIU has coffee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98735" y="2722223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milk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98735" y="2722223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ilk manager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029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1580444" y="13747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Maya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580444" y="4154488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80290" y="1820334"/>
            <a:ext cx="2286000" cy="446266"/>
            <a:chOff x="6039556" y="606778"/>
            <a:chExt cx="2286000" cy="4462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80290" y="4617155"/>
            <a:ext cx="2286000" cy="446266"/>
            <a:chOff x="6039556" y="606778"/>
            <a:chExt cx="2286000" cy="4462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80290" y="3191580"/>
            <a:ext cx="2286000" cy="446266"/>
            <a:chOff x="6039556" y="606778"/>
            <a:chExt cx="2286000" cy="4462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76333" y="177226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tea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702778" y="823557"/>
            <a:ext cx="366889" cy="9967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288" y="5395515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coffee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6544733" y="5063421"/>
            <a:ext cx="524934" cy="3320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6"/>
          </p:cNvCxnSpPr>
          <p:nvPr/>
        </p:nvCxnSpPr>
        <p:spPr>
          <a:xfrm flipV="1">
            <a:off x="2952044" y="4826000"/>
            <a:ext cx="3028246" cy="142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</p:cNvCxnSpPr>
          <p:nvPr/>
        </p:nvCxnSpPr>
        <p:spPr>
          <a:xfrm flipV="1">
            <a:off x="2952044" y="3414713"/>
            <a:ext cx="3028246" cy="1425575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154246" y="3680953"/>
            <a:ext cx="2154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ilk on </a:t>
            </a:r>
            <a:r>
              <a:rPr lang="en-US" dirty="0" smtClean="0"/>
              <a:t>its way to Liu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952044" y="2046111"/>
            <a:ext cx="3031244" cy="14464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04758" y="1005443"/>
            <a:ext cx="14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Maya has tea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52044" y="2060575"/>
            <a:ext cx="3031244" cy="1354138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3367088" y="405028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2123202" y="420511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2123202" y="1388887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57158" y="5526088"/>
            <a:ext cx="1498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LIU has coffee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98735" y="2722223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ilk manager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24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>
            <a:spLocks noChangeAspect="1"/>
          </p:cNvSpPr>
          <p:nvPr/>
        </p:nvSpPr>
        <p:spPr>
          <a:xfrm>
            <a:off x="1580444" y="1374775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Maya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thirsty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580444" y="4154488"/>
            <a:ext cx="1371600" cy="13716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Liu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drinking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980290" y="1820334"/>
            <a:ext cx="2286000" cy="446266"/>
            <a:chOff x="6039556" y="606778"/>
            <a:chExt cx="2286000" cy="44626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980290" y="4617155"/>
            <a:ext cx="2286000" cy="446266"/>
            <a:chOff x="6039556" y="606778"/>
            <a:chExt cx="2286000" cy="446266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5980290" y="3191580"/>
            <a:ext cx="2286000" cy="446266"/>
            <a:chOff x="6039556" y="606778"/>
            <a:chExt cx="2286000" cy="446266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6039556" y="606778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39556" y="1053044"/>
              <a:ext cx="2286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39556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4741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880578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7303912" y="606778"/>
              <a:ext cx="0" cy="4462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5376333" y="177226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tea</a:t>
            </a:r>
            <a:endParaRPr lang="en-US" dirty="0"/>
          </a:p>
        </p:txBody>
      </p:sp>
      <p:cxnSp>
        <p:nvCxnSpPr>
          <p:cNvPr id="30" name="Straight Arrow Connector 29"/>
          <p:cNvCxnSpPr>
            <a:stCxn id="28" idx="2"/>
          </p:cNvCxnSpPr>
          <p:nvPr/>
        </p:nvCxnSpPr>
        <p:spPr>
          <a:xfrm>
            <a:off x="6702778" y="823557"/>
            <a:ext cx="366889" cy="99677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8288" y="5395515"/>
            <a:ext cx="2652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Priority queue of pending requests for coffee</a:t>
            </a:r>
            <a:endParaRPr lang="en-US" dirty="0"/>
          </a:p>
        </p:txBody>
      </p:sp>
      <p:cxnSp>
        <p:nvCxnSpPr>
          <p:cNvPr id="33" name="Straight Arrow Connector 32"/>
          <p:cNvCxnSpPr>
            <a:stCxn id="31" idx="0"/>
          </p:cNvCxnSpPr>
          <p:nvPr/>
        </p:nvCxnSpPr>
        <p:spPr>
          <a:xfrm flipV="1">
            <a:off x="6544733" y="5063421"/>
            <a:ext cx="524934" cy="33209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6"/>
          </p:cNvCxnSpPr>
          <p:nvPr/>
        </p:nvCxnSpPr>
        <p:spPr>
          <a:xfrm flipV="1">
            <a:off x="2952044" y="4826000"/>
            <a:ext cx="3028246" cy="14288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" idx="6"/>
          </p:cNvCxnSpPr>
          <p:nvPr/>
        </p:nvCxnSpPr>
        <p:spPr>
          <a:xfrm flipV="1">
            <a:off x="2952044" y="3414713"/>
            <a:ext cx="3028246" cy="1425575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2952044" y="2046111"/>
            <a:ext cx="3031244" cy="14464"/>
          </a:xfrm>
          <a:prstGeom prst="straightConnector1">
            <a:avLst/>
          </a:prstGeom>
          <a:ln>
            <a:solidFill>
              <a:srgbClr val="0000FF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04758" y="1005443"/>
            <a:ext cx="143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Maya has tea</a:t>
            </a:r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>
            <a:off x="2952044" y="2060575"/>
            <a:ext cx="3031244" cy="1354138"/>
          </a:xfrm>
          <a:prstGeom prst="straightConnector1">
            <a:avLst/>
          </a:prstGeom>
          <a:ln w="19050" cmpd="sng">
            <a:solidFill>
              <a:srgbClr val="0000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>
            <a:spLocks noChangeAspect="1"/>
          </p:cNvSpPr>
          <p:nvPr/>
        </p:nvSpPr>
        <p:spPr>
          <a:xfrm>
            <a:off x="1925646" y="5166915"/>
            <a:ext cx="457200" cy="457200"/>
          </a:xfrm>
          <a:prstGeom prst="ellips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2123202" y="4205110"/>
            <a:ext cx="457200" cy="45720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2123202" y="1388887"/>
            <a:ext cx="457200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557158" y="5526088"/>
            <a:ext cx="2351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LIU has coffee and </a:t>
            </a:r>
            <a:r>
              <a:rPr lang="en-US" dirty="0" smtClean="0"/>
              <a:t>milk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6798735" y="2722223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m</a:t>
            </a:r>
            <a:r>
              <a:rPr lang="en-US" dirty="0" smtClean="0">
                <a:solidFill>
                  <a:srgbClr val="000000"/>
                </a:solidFill>
              </a:rPr>
              <a:t>ilk manager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09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349</Words>
  <Application>Microsoft Macintosh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Client Life Cycle: Same as for mutex</vt:lpstr>
      <vt:lpstr>Client Life Cycle: Similar to Dining Philosophers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Life Cycle: Same as for mutex</dc:title>
  <dc:creator>Mani  Kanianthra Mani Chandy</dc:creator>
  <cp:lastModifiedBy>Mani  Kanianthra Mani Chandy</cp:lastModifiedBy>
  <cp:revision>7</cp:revision>
  <dcterms:created xsi:type="dcterms:W3CDTF">2021-08-10T20:31:07Z</dcterms:created>
  <dcterms:modified xsi:type="dcterms:W3CDTF">2021-08-11T16:50:48Z</dcterms:modified>
</cp:coreProperties>
</file>