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8" r:id="rId3"/>
    <p:sldId id="269" r:id="rId4"/>
    <p:sldId id="265" r:id="rId5"/>
    <p:sldId id="270" r:id="rId6"/>
    <p:sldId id="266" r:id="rId7"/>
    <p:sldId id="271" r:id="rId8"/>
    <p:sldId id="272" r:id="rId9"/>
    <p:sldId id="257" r:id="rId10"/>
    <p:sldId id="259" r:id="rId11"/>
    <p:sldId id="273" r:id="rId12"/>
    <p:sldId id="260" r:id="rId13"/>
    <p:sldId id="274" r:id="rId14"/>
    <p:sldId id="275" r:id="rId15"/>
    <p:sldId id="264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>
      <p:cViewPr>
        <p:scale>
          <a:sx n="66" d="100"/>
          <a:sy n="66" d="100"/>
        </p:scale>
        <p:origin x="151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Score at</a:t>
            </a:r>
            <a:r>
              <a:rPr lang="en-GB" baseline="0"/>
              <a:t> Varied training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Sheet1!$D$3:$D$13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Sheet1!$J$3:$J$13</c:f>
              <c:numCache>
                <c:formatCode>General</c:formatCode>
                <c:ptCount val="11"/>
                <c:pt idx="0">
                  <c:v>4</c:v>
                </c:pt>
                <c:pt idx="1">
                  <c:v>4.5999999999999996</c:v>
                </c:pt>
                <c:pt idx="2">
                  <c:v>5.8</c:v>
                </c:pt>
                <c:pt idx="3">
                  <c:v>5</c:v>
                </c:pt>
                <c:pt idx="4">
                  <c:v>5.6</c:v>
                </c:pt>
                <c:pt idx="5">
                  <c:v>5.6</c:v>
                </c:pt>
                <c:pt idx="6">
                  <c:v>4.4000000000000004</c:v>
                </c:pt>
                <c:pt idx="7">
                  <c:v>6</c:v>
                </c:pt>
                <c:pt idx="8">
                  <c:v>5.8</c:v>
                </c:pt>
                <c:pt idx="9">
                  <c:v>7.4</c:v>
                </c:pt>
                <c:pt idx="10">
                  <c:v>5.6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07-43D1-97D6-309B26B933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03984"/>
        <c:axId val="233941728"/>
      </c:scatterChart>
      <c:valAx>
        <c:axId val="14960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</a:t>
                </a:r>
                <a:r>
                  <a:rPr lang="en-GB" baseline="0"/>
                  <a:t> Epochs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1728"/>
        <c:crosses val="autoZero"/>
        <c:crossBetween val="midCat"/>
      </c:valAx>
      <c:valAx>
        <c:axId val="23394172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Accuracy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03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Score</a:t>
            </a:r>
            <a:r>
              <a:rPr lang="en-US" baseline="0"/>
              <a:t> at Varied Training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Sheet1!$J$55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Sheet1!$D$56:$D$66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Sheet1!$J$56:$J$66</c:f>
              <c:numCache>
                <c:formatCode>General</c:formatCode>
                <c:ptCount val="11"/>
                <c:pt idx="0">
                  <c:v>4</c:v>
                </c:pt>
                <c:pt idx="1">
                  <c:v>4.5999999999999996</c:v>
                </c:pt>
                <c:pt idx="2">
                  <c:v>4.5999999999999996</c:v>
                </c:pt>
                <c:pt idx="3">
                  <c:v>5.6</c:v>
                </c:pt>
                <c:pt idx="4">
                  <c:v>5.8</c:v>
                </c:pt>
                <c:pt idx="5">
                  <c:v>4.4000000000000004</c:v>
                </c:pt>
                <c:pt idx="6">
                  <c:v>6</c:v>
                </c:pt>
                <c:pt idx="7">
                  <c:v>6.2</c:v>
                </c:pt>
                <c:pt idx="8">
                  <c:v>5.8</c:v>
                </c:pt>
                <c:pt idx="9">
                  <c:v>6</c:v>
                </c:pt>
                <c:pt idx="10">
                  <c:v>6.8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38-44E6-BF57-CF492A91C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9584"/>
        <c:axId val="144110064"/>
      </c:scatterChart>
      <c:valAx>
        <c:axId val="451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10064"/>
        <c:crosses val="autoZero"/>
        <c:crossBetween val="midCat"/>
      </c:valAx>
      <c:valAx>
        <c:axId val="144110064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Accuracy</a:t>
                </a:r>
                <a:r>
                  <a:rPr lang="en-GB" baseline="0"/>
                  <a:t> Score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Average Score at Varied Training</a:t>
            </a:r>
            <a:endParaRPr lang="en-GB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Sheet1!$J$85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Sheet1!$D$86:$D$96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Sheet1!$J$86:$J$96</c:f>
              <c:numCache>
                <c:formatCode>General</c:formatCode>
                <c:ptCount val="11"/>
                <c:pt idx="0">
                  <c:v>5.2</c:v>
                </c:pt>
                <c:pt idx="1">
                  <c:v>4</c:v>
                </c:pt>
                <c:pt idx="2">
                  <c:v>4</c:v>
                </c:pt>
                <c:pt idx="3">
                  <c:v>3.8</c:v>
                </c:pt>
                <c:pt idx="4">
                  <c:v>6.8</c:v>
                </c:pt>
                <c:pt idx="5">
                  <c:v>5</c:v>
                </c:pt>
                <c:pt idx="6">
                  <c:v>6</c:v>
                </c:pt>
                <c:pt idx="7">
                  <c:v>6</c:v>
                </c:pt>
                <c:pt idx="8">
                  <c:v>5.8</c:v>
                </c:pt>
                <c:pt idx="9">
                  <c:v>3.6</c:v>
                </c:pt>
                <c:pt idx="10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1C-4B33-B783-044814BFA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802432"/>
        <c:axId val="145781600"/>
      </c:scatterChart>
      <c:valAx>
        <c:axId val="26280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</a:t>
                </a:r>
                <a:r>
                  <a:rPr lang="en-GB" baseline="0"/>
                  <a:t> Epochs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81600"/>
        <c:crosses val="autoZero"/>
        <c:crossBetween val="midCat"/>
      </c:valAx>
      <c:valAx>
        <c:axId val="14578160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Accuracy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0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46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65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3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0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2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C05-49C5-4FB9-9ADA-2E499431F7E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6C95-2BA4-413E-A8AC-0246AA7A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141" y="1694773"/>
            <a:ext cx="6960870" cy="2824150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Outfit Recommender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12EA-44EB-40D6-832E-65BDA4FF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80808"/>
                </a:solidFill>
              </a:rPr>
              <a:t>By Joseph Mckeown</a:t>
            </a:r>
          </a:p>
        </p:txBody>
      </p:sp>
    </p:spTree>
    <p:extLst>
      <p:ext uri="{BB962C8B-B14F-4D97-AF65-F5344CB8AC3E}">
        <p14:creationId xmlns:p14="http://schemas.microsoft.com/office/powerpoint/2010/main" val="58339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CF49-7556-45B8-AA39-45DD6987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test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21CD-70A6-464C-A799-AE00FC42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test the success of the algorithm, a personal profile needed to be created. </a:t>
            </a:r>
          </a:p>
          <a:p>
            <a:endParaRPr lang="en-GB" dirty="0"/>
          </a:p>
          <a:p>
            <a:r>
              <a:rPr lang="en-GB" dirty="0"/>
              <a:t>A personal profile is a fictional person with a fictional wardrobe and tastes which dictate what their responses are.</a:t>
            </a:r>
          </a:p>
          <a:p>
            <a:endParaRPr lang="en-GB" dirty="0"/>
          </a:p>
          <a:p>
            <a:r>
              <a:rPr lang="en-GB" dirty="0"/>
              <a:t>This can be a profile who has 2 shirts with 3 jeans and he loves wearing shirt 1 with jeans 3 so will always pick that combination while hating shirt 2 with jeans 3 and will in tow always reject this combination.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07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CF49-7556-45B8-AA39-45DD6987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First Prototype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21CD-70A6-464C-A799-AE00FC42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Once the testing profile had been created, I set my testing parameters.</a:t>
            </a:r>
          </a:p>
          <a:p>
            <a:endParaRPr lang="en-GB" dirty="0"/>
          </a:p>
          <a:p>
            <a:r>
              <a:rPr lang="en-GB" dirty="0"/>
              <a:t>I would test the algorithm against my profile with varying levels of train. These went from 0 – 100 epochs of training in division of 10.</a:t>
            </a:r>
          </a:p>
          <a:p>
            <a:endParaRPr lang="en-GB" dirty="0"/>
          </a:p>
          <a:p>
            <a:r>
              <a:rPr lang="en-GB" dirty="0"/>
              <a:t>After training, I would then rate the next 10 suggestions and create a score out of 10 on how many outfits were found to have been to the profile’s taste</a:t>
            </a:r>
          </a:p>
          <a:p>
            <a:endParaRPr lang="en-GB" dirty="0"/>
          </a:p>
          <a:p>
            <a:r>
              <a:rPr lang="en-GB" dirty="0"/>
              <a:t>Due to the nature of randomness introduced due to the selection process, the test at each epoch was repeated 5 times with the score averaged out.</a:t>
            </a:r>
          </a:p>
          <a:p>
            <a:endParaRPr lang="en-GB" dirty="0"/>
          </a:p>
          <a:p>
            <a:r>
              <a:rPr lang="en-GB" dirty="0"/>
              <a:t>The goal is for the score to be as high as possible with the least amount of training while remaining consistent </a:t>
            </a:r>
          </a:p>
        </p:txBody>
      </p:sp>
    </p:spTree>
    <p:extLst>
      <p:ext uri="{BB962C8B-B14F-4D97-AF65-F5344CB8AC3E}">
        <p14:creationId xmlns:p14="http://schemas.microsoft.com/office/powerpoint/2010/main" val="267234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0F034-2B83-4518-9E7A-07E18A7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First test – Default values(LR 0.2, Initial weight 0.5, 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0DE0-59D3-414D-AEA5-C49364E4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4994146" cy="3880773"/>
          </a:xfrm>
        </p:spPr>
        <p:txBody>
          <a:bodyPr>
            <a:normAutofit/>
          </a:bodyPr>
          <a:lstStyle/>
          <a:p>
            <a:r>
              <a:rPr lang="en-GB" dirty="0"/>
              <a:t>This is the algorithm learning with it’s default setting</a:t>
            </a:r>
          </a:p>
          <a:p>
            <a:endParaRPr lang="en-GB" dirty="0"/>
          </a:p>
          <a:p>
            <a:r>
              <a:rPr lang="en-GB" dirty="0"/>
              <a:t>There seem to be an overall upwards trend to greater accuracy as the first output remains the lowest value, the highest values come towards the higher levels of training</a:t>
            </a:r>
          </a:p>
          <a:p>
            <a:endParaRPr lang="en-GB" dirty="0"/>
          </a:p>
          <a:p>
            <a:r>
              <a:rPr lang="en-GB" dirty="0"/>
              <a:t>Not a smooth learning curve as seen with results as 60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9E2C67-4617-4D10-A09A-99CDF8C73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025749"/>
              </p:ext>
            </p:extLst>
          </p:nvPr>
        </p:nvGraphicFramePr>
        <p:xfrm>
          <a:off x="6461759" y="2160588"/>
          <a:ext cx="5483497" cy="3783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18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0F034-2B83-4518-9E7A-07E18A7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10132784" cy="1320800"/>
          </a:xfrm>
        </p:spPr>
        <p:txBody>
          <a:bodyPr>
            <a:normAutofit/>
          </a:bodyPr>
          <a:lstStyle/>
          <a:p>
            <a:r>
              <a:rPr lang="en-GB" dirty="0"/>
              <a:t>Hidden layer test – (LR 0.2, Initial weight 0.5, Increased LR for Hidden Layer)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0DE0-59D3-414D-AEA5-C49364E4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4994146" cy="3880773"/>
          </a:xfrm>
        </p:spPr>
        <p:txBody>
          <a:bodyPr>
            <a:normAutofit/>
          </a:bodyPr>
          <a:lstStyle/>
          <a:p>
            <a:r>
              <a:rPr lang="en-GB" dirty="0"/>
              <a:t>This test the algorithm with a higher learning rate in the hidden layer</a:t>
            </a:r>
          </a:p>
          <a:p>
            <a:endParaRPr lang="en-GB" dirty="0"/>
          </a:p>
          <a:p>
            <a:r>
              <a:rPr lang="en-GB" dirty="0"/>
              <a:t>Similar to before there is a general upwards trend but unlike default it is much smoother in it upwards curve. </a:t>
            </a:r>
          </a:p>
          <a:p>
            <a:endParaRPr lang="en-GB" dirty="0"/>
          </a:p>
          <a:p>
            <a:r>
              <a:rPr lang="en-GB" dirty="0"/>
              <a:t>Still some anomalies with the large dip at 50 epochs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6E26BC1-91D4-476D-8CD2-CA9FA7CBB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221178"/>
              </p:ext>
            </p:extLst>
          </p:nvPr>
        </p:nvGraphicFramePr>
        <p:xfrm>
          <a:off x="6327648" y="2062827"/>
          <a:ext cx="5603095" cy="3880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720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0F034-2B83-4518-9E7A-07E18A7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Lowered LR– (LR 0.1, Initial weight 0.5 )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0DE0-59D3-414D-AEA5-C49364E4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4994146" cy="388077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test the effect of lowering the learning rate of the weights for the inputs.</a:t>
            </a:r>
          </a:p>
          <a:p>
            <a:endParaRPr lang="en-GB" dirty="0"/>
          </a:p>
          <a:p>
            <a:r>
              <a:rPr lang="en-GB" dirty="0"/>
              <a:t>This shows a much more chaotic spread of scores which displays the unreliability introduced </a:t>
            </a:r>
          </a:p>
          <a:p>
            <a:endParaRPr lang="en-GB" dirty="0"/>
          </a:p>
          <a:p>
            <a:r>
              <a:rPr lang="en-GB" dirty="0"/>
              <a:t>There still seems to be a overall upward trend but the results keep fluctuating with results from 30 – 50 epochs</a:t>
            </a:r>
          </a:p>
          <a:p>
            <a:endParaRPr lang="en-GB" dirty="0"/>
          </a:p>
          <a:p>
            <a:r>
              <a:rPr lang="en-GB" dirty="0"/>
              <a:t>Shows that this is not very effect for the algorithm and will lea to more dissatisfaction due to the unreliability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FBF652D-E995-4091-973B-5BF8C5A72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566913"/>
              </p:ext>
            </p:extLst>
          </p:nvPr>
        </p:nvGraphicFramePr>
        <p:xfrm>
          <a:off x="6227618" y="2160589"/>
          <a:ext cx="6064413" cy="3709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481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7302-38D7-459A-B1B6-31E021F9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from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237D-AF30-4812-B4E5-108353BA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discovered that generally most test cases showed a trend of learning the taste meaning that it was learning the problem to some extent.</a:t>
            </a:r>
          </a:p>
          <a:p>
            <a:endParaRPr lang="en-GB" dirty="0"/>
          </a:p>
          <a:p>
            <a:r>
              <a:rPr lang="en-GB" dirty="0"/>
              <a:t>There seems to be a limitation in learning at around 7/60% accuracy as most test result never seemed to consistently exceed this bound.</a:t>
            </a:r>
          </a:p>
          <a:p>
            <a:endParaRPr lang="en-GB" dirty="0"/>
          </a:p>
          <a:p>
            <a:r>
              <a:rPr lang="en-GB" dirty="0"/>
              <a:t>The greatest impact to learning is seen through the taste and synergy layer learning rates being increased </a:t>
            </a:r>
          </a:p>
          <a:p>
            <a:endParaRPr lang="en-GB" dirty="0"/>
          </a:p>
          <a:p>
            <a:r>
              <a:rPr lang="en-GB" dirty="0"/>
              <a:t>The randomisation of output  may be more of detriment to learning than a positive in to reducing repetition due the amount of variance seen in lots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390378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A4D6-571B-4857-BD5A-A6FF91D6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A7E7-DF93-4D4A-90B9-C2837D90A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Due to limitation in the previous version of the Algorithm, I introduced some changed to try and fix these issues.</a:t>
            </a:r>
          </a:p>
          <a:p>
            <a:endParaRPr lang="en-GB" dirty="0"/>
          </a:p>
          <a:p>
            <a:r>
              <a:rPr lang="en-GB" dirty="0"/>
              <a:t>I changed the network structure to work more like a traditional MLP model. </a:t>
            </a:r>
          </a:p>
          <a:p>
            <a:endParaRPr lang="en-GB" dirty="0"/>
          </a:p>
          <a:p>
            <a:r>
              <a:rPr lang="en-GB" dirty="0"/>
              <a:t>I separated the inputs into 2 categories, individual clothes and Outfits. Now item of clothing would have separate weight and input values from the overall outfits.</a:t>
            </a:r>
          </a:p>
          <a:p>
            <a:endParaRPr lang="en-GB" dirty="0"/>
          </a:p>
          <a:p>
            <a:r>
              <a:rPr lang="en-GB" dirty="0"/>
              <a:t>Standardised the inputs so that only the selected item has an input of 1 when being used allowing for the node to be fully connected. </a:t>
            </a:r>
          </a:p>
          <a:p>
            <a:endParaRPr lang="en-GB" dirty="0"/>
          </a:p>
          <a:p>
            <a:r>
              <a:rPr lang="en-GB" dirty="0"/>
              <a:t>Also introduced momentum into the weight changing algorithm which adds the previous change of weights multiplied by a momentum value to the current change in weights.</a:t>
            </a:r>
          </a:p>
        </p:txBody>
      </p:sp>
    </p:spTree>
    <p:extLst>
      <p:ext uri="{BB962C8B-B14F-4D97-AF65-F5344CB8AC3E}">
        <p14:creationId xmlns:p14="http://schemas.microsoft.com/office/powerpoint/2010/main" val="414362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543-2F7D-48D8-ACED-2279B79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look to the Neural network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16C951-502F-4B74-B513-9A5EB4B6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27" y="2002972"/>
            <a:ext cx="7017295" cy="3842544"/>
          </a:xfrm>
        </p:spPr>
      </p:pic>
    </p:spTree>
    <p:extLst>
      <p:ext uri="{BB962C8B-B14F-4D97-AF65-F5344CB8AC3E}">
        <p14:creationId xmlns:p14="http://schemas.microsoft.com/office/powerpoint/2010/main" val="400297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2725-6198-4219-8BE9-755E5973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38CB-A2C0-47F7-8C0B-15E3664E0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 to fully implement this new system designed before hand.</a:t>
            </a:r>
          </a:p>
          <a:p>
            <a:endParaRPr lang="en-GB" dirty="0"/>
          </a:p>
          <a:p>
            <a:r>
              <a:rPr lang="en-GB" dirty="0"/>
              <a:t>To create a UI for the algorithm in a similar style as early tinder UIs were designed.</a:t>
            </a:r>
          </a:p>
          <a:p>
            <a:endParaRPr lang="en-GB" dirty="0"/>
          </a:p>
          <a:p>
            <a:r>
              <a:rPr lang="en-GB" dirty="0"/>
              <a:t>To create more intricated personal profiles and expand how testing is conducted.</a:t>
            </a:r>
          </a:p>
          <a:p>
            <a:endParaRPr lang="en-GB" dirty="0"/>
          </a:p>
          <a:p>
            <a:r>
              <a:rPr lang="en-GB" dirty="0"/>
              <a:t>To created setting for the algorithm which will produce high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24308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74D419-045A-449A-9F74-A3C04D8C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 for listening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092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190"/>
          </a:xfrm>
        </p:spPr>
        <p:txBody>
          <a:bodyPr/>
          <a:lstStyle/>
          <a:p>
            <a:r>
              <a:rPr lang="en-GB" dirty="0"/>
              <a:t>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C1-0B6E-413F-90C3-E92B246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791"/>
            <a:ext cx="8596668" cy="4292572"/>
          </a:xfrm>
        </p:spPr>
        <p:txBody>
          <a:bodyPr/>
          <a:lstStyle/>
          <a:p>
            <a:r>
              <a:rPr lang="en-GB" dirty="0"/>
              <a:t>The average person can find it difficult to </a:t>
            </a:r>
          </a:p>
          <a:p>
            <a:pPr marL="0" indent="0">
              <a:buNone/>
            </a:pPr>
            <a:r>
              <a:rPr lang="en-GB" dirty="0"/>
              <a:t>choose what to wear.</a:t>
            </a:r>
          </a:p>
          <a:p>
            <a:endParaRPr lang="en-GB" dirty="0"/>
          </a:p>
          <a:p>
            <a:r>
              <a:rPr lang="en-GB" dirty="0"/>
              <a:t>Today we are often overwhelmed by the </a:t>
            </a:r>
          </a:p>
          <a:p>
            <a:pPr marL="0" indent="0">
              <a:buNone/>
            </a:pPr>
            <a:r>
              <a:rPr lang="en-GB" dirty="0"/>
              <a:t>amount of choice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Modern technology can be used to streamline </a:t>
            </a:r>
          </a:p>
          <a:p>
            <a:pPr marL="0" indent="0">
              <a:buNone/>
            </a:pPr>
            <a:r>
              <a:rPr lang="en-GB" dirty="0"/>
              <a:t>this process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 use a Neural network to learn our tastes in our clothes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3B2D-A96B-4839-A60B-584B61D7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73" y="2091434"/>
            <a:ext cx="3850475" cy="26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190"/>
          </a:xfrm>
        </p:spPr>
        <p:txBody>
          <a:bodyPr/>
          <a:lstStyle/>
          <a:p>
            <a:r>
              <a:rPr lang="en-GB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C1-0B6E-413F-90C3-E92B246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791"/>
            <a:ext cx="6695016" cy="4292572"/>
          </a:xfrm>
        </p:spPr>
        <p:txBody>
          <a:bodyPr/>
          <a:lstStyle/>
          <a:p>
            <a:r>
              <a:rPr lang="en-GB" dirty="0"/>
              <a:t>An application which has a virtual wardrobe that will suggest outfits</a:t>
            </a:r>
          </a:p>
          <a:p>
            <a:endParaRPr lang="en-GB" dirty="0"/>
          </a:p>
          <a:p>
            <a:r>
              <a:rPr lang="en-GB" dirty="0"/>
              <a:t>Allows users to store picture of their clothes </a:t>
            </a:r>
          </a:p>
          <a:p>
            <a:endParaRPr lang="en-GB" dirty="0"/>
          </a:p>
          <a:p>
            <a:r>
              <a:rPr lang="en-GB" dirty="0"/>
              <a:t>The App will recommend outfit to the user from their clothes in a similar style to how modern dating apps do e.g. tinder</a:t>
            </a:r>
          </a:p>
          <a:p>
            <a:endParaRPr lang="en-GB" dirty="0"/>
          </a:p>
          <a:p>
            <a:r>
              <a:rPr lang="en-GB" dirty="0"/>
              <a:t>It will also incorporate a neural network, to learn the users taste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7E6C69-972D-4A4A-9980-282568502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3" t="-3666" r="34482" b="-1"/>
          <a:stretch/>
        </p:blipFill>
        <p:spPr>
          <a:xfrm>
            <a:off x="7588470" y="960119"/>
            <a:ext cx="2140595" cy="46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C1-0B6E-413F-90C3-E92B246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43868" cy="3880773"/>
          </a:xfrm>
        </p:spPr>
        <p:txBody>
          <a:bodyPr/>
          <a:lstStyle/>
          <a:p>
            <a:r>
              <a:rPr lang="en-GB" dirty="0"/>
              <a:t>It will improve users satisfaction will improve with the outfits chosen</a:t>
            </a:r>
          </a:p>
          <a:p>
            <a:endParaRPr lang="en-GB" dirty="0"/>
          </a:p>
          <a:p>
            <a:r>
              <a:rPr lang="en-GB" dirty="0"/>
              <a:t>Learning the users taste will help find which items of clothing and outfits they may like and dislike </a:t>
            </a:r>
          </a:p>
          <a:p>
            <a:endParaRPr lang="en-GB" dirty="0"/>
          </a:p>
          <a:p>
            <a:r>
              <a:rPr lang="en-GB" dirty="0"/>
              <a:t>It will adapt to the user and their ever evolving tastes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A picture containing X-ray film&#10;&#10;Description automatically generated">
            <a:extLst>
              <a:ext uri="{FF2B5EF4-FFF2-40B4-BE49-F238E27FC236}">
                <a16:creationId xmlns:a16="http://schemas.microsoft.com/office/drawing/2014/main" id="{9753B82A-DF44-4C30-A170-0F8E584F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02" y="1770444"/>
            <a:ext cx="3609275" cy="36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2041-ABC0-4BE6-A22D-56503EE6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3D1F-4E2D-48AC-ADBE-D7BD246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study started in the 1940s with Warren McCulloch and Walter Pitts</a:t>
            </a:r>
          </a:p>
          <a:p>
            <a:endParaRPr lang="en-GB" dirty="0"/>
          </a:p>
          <a:p>
            <a:r>
              <a:rPr lang="en-GB" dirty="0"/>
              <a:t>Created the first computational model for Neural Network</a:t>
            </a:r>
          </a:p>
          <a:p>
            <a:endParaRPr lang="en-GB" dirty="0"/>
          </a:p>
          <a:p>
            <a:r>
              <a:rPr lang="en-GB" dirty="0"/>
              <a:t>In the 1974 </a:t>
            </a:r>
            <a:r>
              <a:rPr lang="en-GB" dirty="0" err="1"/>
              <a:t>Webos</a:t>
            </a:r>
            <a:r>
              <a:rPr lang="en-GB" dirty="0"/>
              <a:t> discovers multiple layer perceptron's can solve no linearly separable problems.</a:t>
            </a:r>
          </a:p>
          <a:p>
            <a:endParaRPr lang="en-GB" dirty="0"/>
          </a:p>
          <a:p>
            <a:r>
              <a:rPr lang="en-GB" dirty="0"/>
              <a:t>Multiple layer neuron network discovered to be able to learn more complicated problem and started development into deep learning</a:t>
            </a:r>
          </a:p>
        </p:txBody>
      </p:sp>
    </p:spTree>
    <p:extLst>
      <p:ext uri="{BB962C8B-B14F-4D97-AF65-F5344CB8AC3E}">
        <p14:creationId xmlns:p14="http://schemas.microsoft.com/office/powerpoint/2010/main" val="63087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2041-ABC0-4BE6-A22D-56503EE6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3D1F-4E2D-48AC-ADBE-D7BD246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Creating an algorithm which acts similarly toa human brain </a:t>
            </a:r>
          </a:p>
          <a:p>
            <a:r>
              <a:rPr lang="en-GB" dirty="0"/>
              <a:t>A basic model has:</a:t>
            </a:r>
          </a:p>
          <a:p>
            <a:pPr lvl="1"/>
            <a:r>
              <a:rPr lang="en-GB" dirty="0"/>
              <a:t>Inputs</a:t>
            </a:r>
          </a:p>
          <a:p>
            <a:pPr lvl="1"/>
            <a:r>
              <a:rPr lang="en-GB" dirty="0"/>
              <a:t>Weights</a:t>
            </a:r>
          </a:p>
          <a:p>
            <a:pPr lvl="1"/>
            <a:r>
              <a:rPr lang="en-GB" dirty="0"/>
              <a:t>Bias </a:t>
            </a:r>
          </a:p>
          <a:p>
            <a:pPr lvl="1"/>
            <a:r>
              <a:rPr lang="en-GB" dirty="0"/>
              <a:t>Output</a:t>
            </a:r>
          </a:p>
          <a:p>
            <a:pPr lvl="1"/>
            <a:r>
              <a:rPr lang="en-GB" dirty="0"/>
              <a:t>Neuron</a:t>
            </a:r>
          </a:p>
          <a:p>
            <a:r>
              <a:rPr lang="en-GB" dirty="0"/>
              <a:t>The neuron stores the sum of the Inputs * the Weights.</a:t>
            </a:r>
          </a:p>
          <a:p>
            <a:r>
              <a:rPr lang="en-GB" dirty="0"/>
              <a:t>Like a human synapses, if the sum of the inputs reaches the threshold the output become 1</a:t>
            </a:r>
          </a:p>
        </p:txBody>
      </p:sp>
      <p:grpSp>
        <p:nvGrpSpPr>
          <p:cNvPr id="39" name="Group 38" descr="Inputs x1..xn, connected via weights (w1..wn) to neuron&#10;Neuron sums these + bias wo&#10;Neuron has threshold T, Ouput O is 1 if sum exceeds threshold" title="Image of McCulloch Pitts Neuron">
            <a:extLst>
              <a:ext uri="{FF2B5EF4-FFF2-40B4-BE49-F238E27FC236}">
                <a16:creationId xmlns:a16="http://schemas.microsoft.com/office/drawing/2014/main" id="{B93FCD97-16FC-4E1E-80D1-0496709BB5D5}"/>
              </a:ext>
            </a:extLst>
          </p:cNvPr>
          <p:cNvGrpSpPr/>
          <p:nvPr/>
        </p:nvGrpSpPr>
        <p:grpSpPr>
          <a:xfrm>
            <a:off x="3865238" y="2666339"/>
            <a:ext cx="5506300" cy="2253794"/>
            <a:chOff x="755576" y="1175206"/>
            <a:chExt cx="5506300" cy="2253794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A8B5D6A4-5CC5-4861-BD71-D24319D4E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5879" y="1959431"/>
              <a:ext cx="0" cy="1023938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A2EC36-9BE9-459D-B8DE-29EC7CFB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366" y="2243594"/>
              <a:ext cx="1019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>
                  <a:solidFill>
                    <a:srgbClr val="002060"/>
                  </a:solidFill>
                </a:rPr>
                <a:t>Output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6B498B-BAD4-4E55-BE3C-3D2B335054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5753" y="2093853"/>
              <a:ext cx="9489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>
                  <a:solidFill>
                    <a:srgbClr val="002060"/>
                  </a:solidFill>
                </a:rPr>
                <a:t>Inputs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EDEC342B-877A-4C66-B3EA-224C5F591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5054" y="2719844"/>
              <a:ext cx="912813" cy="53657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45C6F0A5-7A6A-4A67-8FA7-A05F645E5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0156" y="3256419"/>
              <a:ext cx="41433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56E43A-3E09-4403-B7D0-8DC325746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916" y="2999244"/>
              <a:ext cx="18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>
                  <a:solidFill>
                    <a:srgbClr val="002060"/>
                  </a:solidFill>
                </a:rPr>
                <a:t>x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529D571-F58F-4E5C-85C4-F245DE72B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729" y="3213556"/>
              <a:ext cx="9457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 sz="1400">
                  <a:solidFill>
                    <a:srgbClr val="002060"/>
                  </a:solidFill>
                </a:rPr>
                <a:t>n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47" name="Line 17">
              <a:extLst>
                <a:ext uri="{FF2B5EF4-FFF2-40B4-BE49-F238E27FC236}">
                  <a16:creationId xmlns:a16="http://schemas.microsoft.com/office/drawing/2014/main" id="{51A6C779-DFA9-4606-A394-4D4C75352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0156" y="1665744"/>
              <a:ext cx="42545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28AF46CE-5BC5-44AF-A479-FA1C6781C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166" y="1654631"/>
              <a:ext cx="941388" cy="50641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84BCDA92-FCC5-4D5F-9579-888AD66DA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5054" y="2273756"/>
              <a:ext cx="841375" cy="16192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12F4ABE2-D66C-4645-8671-55800B152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0156" y="2262644"/>
              <a:ext cx="404813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B6AEF7-E2A6-44F1-A827-196EB81F9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916" y="2007056"/>
              <a:ext cx="18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 dirty="0">
                  <a:solidFill>
                    <a:srgbClr val="002060"/>
                  </a:solidFill>
                </a:rPr>
                <a:t>x</a:t>
              </a:r>
              <a:endParaRPr lang="en-GB" alt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1C9A60-D4D3-40F8-ABE2-93907C5FE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729" y="2219781"/>
              <a:ext cx="10900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 sz="1400">
                  <a:solidFill>
                    <a:srgbClr val="002060"/>
                  </a:solidFill>
                </a:rPr>
                <a:t>2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F4E19480-41E0-468B-8376-EA155807F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8679" y="2780169"/>
              <a:ext cx="325438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54" name="Line 26">
              <a:extLst>
                <a:ext uri="{FF2B5EF4-FFF2-40B4-BE49-F238E27FC236}">
                  <a16:creationId xmlns:a16="http://schemas.microsoft.com/office/drawing/2014/main" id="{3A9308C0-0326-4185-8911-74B319CCA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8679" y="2445206"/>
              <a:ext cx="193675" cy="33496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55" name="Line 27">
              <a:extLst>
                <a:ext uri="{FF2B5EF4-FFF2-40B4-BE49-F238E27FC236}">
                  <a16:creationId xmlns:a16="http://schemas.microsoft.com/office/drawing/2014/main" id="{D1D290B4-EB07-4F53-95DA-478F5B0F4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8679" y="2181681"/>
              <a:ext cx="193675" cy="2635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97AC9C41-4326-4C41-80AA-9582D5209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8679" y="2181681"/>
              <a:ext cx="325438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E653ACA-12D0-4D17-9C99-33655D5DA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916" y="1418094"/>
              <a:ext cx="18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 dirty="0">
                  <a:solidFill>
                    <a:srgbClr val="002060"/>
                  </a:solidFill>
                </a:rPr>
                <a:t>x</a:t>
              </a:r>
              <a:endParaRPr lang="en-GB" alt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DBFFDD-C763-4E30-ABF3-0A83FD1DE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729" y="1632406"/>
              <a:ext cx="80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 sz="1400">
                  <a:solidFill>
                    <a:srgbClr val="002060"/>
                  </a:solidFill>
                </a:rPr>
                <a:t>1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9" name="Line 32">
              <a:extLst>
                <a:ext uri="{FF2B5EF4-FFF2-40B4-BE49-F238E27FC236}">
                  <a16:creationId xmlns:a16="http://schemas.microsoft.com/office/drawing/2014/main" id="{9ECCD909-17B5-4AEA-BDC3-B87091E8D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0241" y="2567444"/>
              <a:ext cx="952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60" name="Line 33">
              <a:extLst>
                <a:ext uri="{FF2B5EF4-FFF2-40B4-BE49-F238E27FC236}">
                  <a16:creationId xmlns:a16="http://schemas.microsoft.com/office/drawing/2014/main" id="{7DA2762E-46EE-4F02-9DE7-0308E3DB5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0241" y="2669044"/>
              <a:ext cx="952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B44B635-7BD5-4A2C-AA35-4145ACD2E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016" y="2684919"/>
              <a:ext cx="209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>
                  <a:solidFill>
                    <a:srgbClr val="002060"/>
                  </a:solidFill>
                </a:rPr>
                <a:t>w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D5F976F-9C2C-4E54-BDAB-BA3CF1ADF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154" y="2900819"/>
              <a:ext cx="9457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 sz="1400">
                  <a:solidFill>
                    <a:srgbClr val="002060"/>
                  </a:solidFill>
                </a:rPr>
                <a:t>n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0F998AB-937A-4DA8-98F5-AA5F08286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291" y="1175206"/>
              <a:ext cx="209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>
                  <a:solidFill>
                    <a:srgbClr val="002060"/>
                  </a:solidFill>
                </a:rPr>
                <a:t>w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146DBF2-1F04-431D-8414-A472FBA72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429" y="1387931"/>
              <a:ext cx="80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 sz="1400">
                  <a:solidFill>
                    <a:srgbClr val="002060"/>
                  </a:solidFill>
                </a:rPr>
                <a:t>1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1EA9816-F1EB-47A2-8399-16C02F46C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004" y="1348268"/>
              <a:ext cx="108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 dirty="0">
                  <a:solidFill>
                    <a:srgbClr val="002060"/>
                  </a:solidFill>
                </a:rPr>
                <a:t>bias, w</a:t>
              </a:r>
              <a:r>
                <a:rPr lang="en-GB" altLang="en-US" baseline="-25000" dirty="0">
                  <a:solidFill>
                    <a:srgbClr val="002060"/>
                  </a:solidFill>
                </a:rPr>
                <a:t>0</a:t>
              </a:r>
              <a:endParaRPr lang="en-GB" altLang="en-US" sz="20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021DB762-DC19-4233-8F91-CE53B5237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241" y="3196094"/>
              <a:ext cx="658813" cy="131763"/>
            </a:xfrm>
            <a:custGeom>
              <a:avLst/>
              <a:gdLst>
                <a:gd name="T0" fmla="*/ 2147483647 w 65"/>
                <a:gd name="T1" fmla="*/ 2147483647 h 13"/>
                <a:gd name="T2" fmla="*/ 2147483647 w 65"/>
                <a:gd name="T3" fmla="*/ 2147483647 h 13"/>
                <a:gd name="T4" fmla="*/ 2147483647 w 65"/>
                <a:gd name="T5" fmla="*/ 0 h 13"/>
                <a:gd name="T6" fmla="*/ 2147483647 w 65"/>
                <a:gd name="T7" fmla="*/ 2147483647 h 13"/>
                <a:gd name="T8" fmla="*/ 2147483647 w 65"/>
                <a:gd name="T9" fmla="*/ 0 h 13"/>
                <a:gd name="T10" fmla="*/ 2147483647 w 65"/>
                <a:gd name="T11" fmla="*/ 2147483647 h 13"/>
                <a:gd name="T12" fmla="*/ 2147483647 w 65"/>
                <a:gd name="T13" fmla="*/ 0 h 13"/>
                <a:gd name="T14" fmla="*/ 0 w 65"/>
                <a:gd name="T15" fmla="*/ 2147483647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13"/>
                <a:gd name="T26" fmla="*/ 65 w 65"/>
                <a:gd name="T27" fmla="*/ 13 h 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13">
                  <a:moveTo>
                    <a:pt x="65" y="6"/>
                  </a:moveTo>
                  <a:lnTo>
                    <a:pt x="58" y="13"/>
                  </a:lnTo>
                  <a:lnTo>
                    <a:pt x="48" y="0"/>
                  </a:lnTo>
                  <a:lnTo>
                    <a:pt x="38" y="13"/>
                  </a:lnTo>
                  <a:lnTo>
                    <a:pt x="28" y="0"/>
                  </a:lnTo>
                  <a:lnTo>
                    <a:pt x="18" y="13"/>
                  </a:lnTo>
                  <a:lnTo>
                    <a:pt x="8" y="0"/>
                  </a:lnTo>
                  <a:lnTo>
                    <a:pt x="0" y="6"/>
                  </a:lnTo>
                </a:path>
              </a:pathLst>
            </a:custGeom>
            <a:noFill/>
            <a:ln w="38100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40FE7297-A465-4055-B199-2C7E9E01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354" y="1594306"/>
              <a:ext cx="658813" cy="131763"/>
            </a:xfrm>
            <a:custGeom>
              <a:avLst/>
              <a:gdLst>
                <a:gd name="T0" fmla="*/ 2147483647 w 65"/>
                <a:gd name="T1" fmla="*/ 2147483647 h 13"/>
                <a:gd name="T2" fmla="*/ 2147483647 w 65"/>
                <a:gd name="T3" fmla="*/ 2147483647 h 13"/>
                <a:gd name="T4" fmla="*/ 2147483647 w 65"/>
                <a:gd name="T5" fmla="*/ 0 h 13"/>
                <a:gd name="T6" fmla="*/ 2147483647 w 65"/>
                <a:gd name="T7" fmla="*/ 2147483647 h 13"/>
                <a:gd name="T8" fmla="*/ 2147483647 w 65"/>
                <a:gd name="T9" fmla="*/ 0 h 13"/>
                <a:gd name="T10" fmla="*/ 2147483647 w 65"/>
                <a:gd name="T11" fmla="*/ 2147483647 h 13"/>
                <a:gd name="T12" fmla="*/ 2147483647 w 65"/>
                <a:gd name="T13" fmla="*/ 0 h 13"/>
                <a:gd name="T14" fmla="*/ 0 w 65"/>
                <a:gd name="T15" fmla="*/ 2147483647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13"/>
                <a:gd name="T26" fmla="*/ 65 w 65"/>
                <a:gd name="T27" fmla="*/ 13 h 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13">
                  <a:moveTo>
                    <a:pt x="65" y="6"/>
                  </a:moveTo>
                  <a:lnTo>
                    <a:pt x="58" y="13"/>
                  </a:lnTo>
                  <a:lnTo>
                    <a:pt x="48" y="0"/>
                  </a:lnTo>
                  <a:lnTo>
                    <a:pt x="38" y="13"/>
                  </a:lnTo>
                  <a:lnTo>
                    <a:pt x="28" y="0"/>
                  </a:lnTo>
                  <a:lnTo>
                    <a:pt x="18" y="13"/>
                  </a:lnTo>
                  <a:lnTo>
                    <a:pt x="9" y="0"/>
                  </a:lnTo>
                  <a:lnTo>
                    <a:pt x="0" y="6"/>
                  </a:lnTo>
                </a:path>
              </a:pathLst>
            </a:custGeom>
            <a:noFill/>
            <a:ln w="38100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4673F400-ED38-4CAA-B0CD-693C78FC7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716" y="2202319"/>
              <a:ext cx="668338" cy="141288"/>
            </a:xfrm>
            <a:custGeom>
              <a:avLst/>
              <a:gdLst>
                <a:gd name="T0" fmla="*/ 2147483647 w 66"/>
                <a:gd name="T1" fmla="*/ 2147483647 h 14"/>
                <a:gd name="T2" fmla="*/ 2147483647 w 66"/>
                <a:gd name="T3" fmla="*/ 2147483647 h 14"/>
                <a:gd name="T4" fmla="*/ 2147483647 w 66"/>
                <a:gd name="T5" fmla="*/ 0 h 14"/>
                <a:gd name="T6" fmla="*/ 2147483647 w 66"/>
                <a:gd name="T7" fmla="*/ 2147483647 h 14"/>
                <a:gd name="T8" fmla="*/ 2147483647 w 66"/>
                <a:gd name="T9" fmla="*/ 0 h 14"/>
                <a:gd name="T10" fmla="*/ 2147483647 w 66"/>
                <a:gd name="T11" fmla="*/ 2147483647 h 14"/>
                <a:gd name="T12" fmla="*/ 2147483647 w 66"/>
                <a:gd name="T13" fmla="*/ 0 h 14"/>
                <a:gd name="T14" fmla="*/ 0 w 66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"/>
                <a:gd name="T25" fmla="*/ 0 h 14"/>
                <a:gd name="T26" fmla="*/ 66 w 66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" h="14">
                  <a:moveTo>
                    <a:pt x="66" y="7"/>
                  </a:moveTo>
                  <a:lnTo>
                    <a:pt x="58" y="14"/>
                  </a:lnTo>
                  <a:lnTo>
                    <a:pt x="48" y="0"/>
                  </a:lnTo>
                  <a:lnTo>
                    <a:pt x="38" y="14"/>
                  </a:lnTo>
                  <a:lnTo>
                    <a:pt x="29" y="0"/>
                  </a:lnTo>
                  <a:lnTo>
                    <a:pt x="19" y="14"/>
                  </a:lnTo>
                  <a:lnTo>
                    <a:pt x="9" y="0"/>
                  </a:lnTo>
                  <a:lnTo>
                    <a:pt x="0" y="7"/>
                  </a:lnTo>
                </a:path>
              </a:pathLst>
            </a:custGeom>
            <a:noFill/>
            <a:ln w="38100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69" name="Line 43">
              <a:extLst>
                <a:ext uri="{FF2B5EF4-FFF2-40B4-BE49-F238E27FC236}">
                  <a16:creationId xmlns:a16="http://schemas.microsoft.com/office/drawing/2014/main" id="{318858ED-C52E-42D4-A2FB-EFBC6EB34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3479" y="1791875"/>
              <a:ext cx="0" cy="1524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GB" sz="2800">
                <a:solidFill>
                  <a:srgbClr val="002060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F7E5238-8B3D-4A20-B6EE-213BE5884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129" y="1773694"/>
              <a:ext cx="209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>
                  <a:solidFill>
                    <a:srgbClr val="002060"/>
                  </a:solidFill>
                </a:rPr>
                <a:t>w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6ABF49-8547-4227-87A2-FAB46C86B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266" y="1986419"/>
              <a:ext cx="10900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altLang="en-US" sz="1400">
                  <a:solidFill>
                    <a:srgbClr val="002060"/>
                  </a:solidFill>
                </a:rPr>
                <a:t>2</a:t>
              </a:r>
              <a:endParaRPr lang="en-GB" altLang="en-US" sz="2000">
                <a:solidFill>
                  <a:srgbClr val="002060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0905CD8-919E-420C-B2E1-DDDCBA1B42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09356" y="2481206"/>
              <a:ext cx="504056" cy="1588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91167DE-E395-4784-97C5-9B28010DF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276" y="1932022"/>
              <a:ext cx="1080120" cy="1080120"/>
            </a:xfrm>
            <a:prstGeom prst="ellipse">
              <a:avLst/>
            </a:prstGeom>
            <a:noFill/>
            <a:ln w="38100" algn="ctr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280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69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2041-ABC0-4BE6-A22D-56503EE6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3D1F-4E2D-48AC-ADBE-D7BD2461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00134" cy="3880773"/>
          </a:xfrm>
        </p:spPr>
        <p:txBody>
          <a:bodyPr>
            <a:normAutofit/>
          </a:bodyPr>
          <a:lstStyle/>
          <a:p>
            <a:r>
              <a:rPr lang="en-GB" dirty="0"/>
              <a:t>With problem a neural network can solve, they can be linearly separable or non linearly separable</a:t>
            </a:r>
          </a:p>
          <a:p>
            <a:endParaRPr lang="en-GB" dirty="0"/>
          </a:p>
          <a:p>
            <a:r>
              <a:rPr lang="en-GB" dirty="0"/>
              <a:t>A regular linear layer network can not solve non linearly separable problems</a:t>
            </a:r>
          </a:p>
          <a:p>
            <a:endParaRPr lang="en-GB" dirty="0"/>
          </a:p>
          <a:p>
            <a:r>
              <a:rPr lang="en-GB" dirty="0"/>
              <a:t>Non linearly separable problems can be solved by using a Multiple layer network</a:t>
            </a:r>
          </a:p>
        </p:txBody>
      </p:sp>
      <p:grpSp>
        <p:nvGrpSpPr>
          <p:cNvPr id="74" name="Group 73" descr="2 inputs&#10;2 hidden neurons&#10;1 output" title="Schematic of MLP for XOR">
            <a:extLst>
              <a:ext uri="{FF2B5EF4-FFF2-40B4-BE49-F238E27FC236}">
                <a16:creationId xmlns:a16="http://schemas.microsoft.com/office/drawing/2014/main" id="{92392708-19ED-4462-A9D7-5C7A749977CA}"/>
              </a:ext>
            </a:extLst>
          </p:cNvPr>
          <p:cNvGrpSpPr/>
          <p:nvPr/>
        </p:nvGrpSpPr>
        <p:grpSpPr>
          <a:xfrm>
            <a:off x="4846320" y="2720340"/>
            <a:ext cx="5219136" cy="1967231"/>
            <a:chOff x="611188" y="1196752"/>
            <a:chExt cx="7884740" cy="3010312"/>
          </a:xfrm>
        </p:grpSpPr>
        <p:sp>
          <p:nvSpPr>
            <p:cNvPr id="75" name="Line 6">
              <a:extLst>
                <a:ext uri="{FF2B5EF4-FFF2-40B4-BE49-F238E27FC236}">
                  <a16:creationId xmlns:a16="http://schemas.microsoft.com/office/drawing/2014/main" id="{05B84B9C-012A-4350-8443-5E9C07478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7837" y="2071912"/>
              <a:ext cx="2376000" cy="136800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Line 7">
              <a:extLst>
                <a:ext uri="{FF2B5EF4-FFF2-40B4-BE49-F238E27FC236}">
                  <a16:creationId xmlns:a16="http://schemas.microsoft.com/office/drawing/2014/main" id="{BE17C34C-BF1A-417C-B3BF-06E1A0D01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0027" y="3790615"/>
              <a:ext cx="2194967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Line 8">
              <a:extLst>
                <a:ext uri="{FF2B5EF4-FFF2-40B4-BE49-F238E27FC236}">
                  <a16:creationId xmlns:a16="http://schemas.microsoft.com/office/drawing/2014/main" id="{53537E0E-7084-4C44-A7B2-EF8682DC4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0027" y="2330352"/>
              <a:ext cx="2304000" cy="1460263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Line 9">
              <a:extLst>
                <a:ext uri="{FF2B5EF4-FFF2-40B4-BE49-F238E27FC236}">
                  <a16:creationId xmlns:a16="http://schemas.microsoft.com/office/drawing/2014/main" id="{C5368EDE-2A77-4AE9-A3CF-5019DFAB9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2038" y="2071912"/>
              <a:ext cx="2325775" cy="516879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Line 10">
              <a:extLst>
                <a:ext uri="{FF2B5EF4-FFF2-40B4-BE49-F238E27FC236}">
                  <a16:creationId xmlns:a16="http://schemas.microsoft.com/office/drawing/2014/main" id="{0558B3BC-E3E8-40F3-B04A-0B9C33B90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38" y="3059691"/>
              <a:ext cx="2325775" cy="71506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Line 26">
              <a:extLst>
                <a:ext uri="{FF2B5EF4-FFF2-40B4-BE49-F238E27FC236}">
                  <a16:creationId xmlns:a16="http://schemas.microsoft.com/office/drawing/2014/main" id="{2FB300E9-04E0-4595-A66D-A2C898BD6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6296" y="2293596"/>
              <a:ext cx="0" cy="112572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Line 34">
              <a:extLst>
                <a:ext uri="{FF2B5EF4-FFF2-40B4-BE49-F238E27FC236}">
                  <a16:creationId xmlns:a16="http://schemas.microsoft.com/office/drawing/2014/main" id="{3C0956BD-9FE1-44B9-B85F-A65EF5EE2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9952" y="3212975"/>
              <a:ext cx="0" cy="144000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Line 44">
              <a:extLst>
                <a:ext uri="{FF2B5EF4-FFF2-40B4-BE49-F238E27FC236}">
                  <a16:creationId xmlns:a16="http://schemas.microsoft.com/office/drawing/2014/main" id="{0AC56AA5-923D-4CAA-BC9A-88C3DF511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77441" y="2847231"/>
              <a:ext cx="206927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04">
              <a:extLst>
                <a:ext uri="{FF2B5EF4-FFF2-40B4-BE49-F238E27FC236}">
                  <a16:creationId xmlns:a16="http://schemas.microsoft.com/office/drawing/2014/main" id="{2925E7D6-B160-4E36-B7FB-FF64BFFA3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518" y="2406575"/>
              <a:ext cx="864090" cy="864231"/>
            </a:xfrm>
            <a:custGeom>
              <a:avLst/>
              <a:gdLst>
                <a:gd name="T0" fmla="*/ 2147483647 w 789"/>
                <a:gd name="T1" fmla="*/ 2147483647 h 790"/>
                <a:gd name="T2" fmla="*/ 2147483647 w 789"/>
                <a:gd name="T3" fmla="*/ 2147483647 h 790"/>
                <a:gd name="T4" fmla="*/ 2147483647 w 789"/>
                <a:gd name="T5" fmla="*/ 2147483647 h 790"/>
                <a:gd name="T6" fmla="*/ 2147483647 w 789"/>
                <a:gd name="T7" fmla="*/ 2147483647 h 790"/>
                <a:gd name="T8" fmla="*/ 2147483647 w 789"/>
                <a:gd name="T9" fmla="*/ 2147483647 h 790"/>
                <a:gd name="T10" fmla="*/ 2147483647 w 789"/>
                <a:gd name="T11" fmla="*/ 2147483647 h 790"/>
                <a:gd name="T12" fmla="*/ 2147483647 w 789"/>
                <a:gd name="T13" fmla="*/ 2147483647 h 790"/>
                <a:gd name="T14" fmla="*/ 2147483647 w 789"/>
                <a:gd name="T15" fmla="*/ 2147483647 h 790"/>
                <a:gd name="T16" fmla="*/ 2147483647 w 789"/>
                <a:gd name="T17" fmla="*/ 0 h 790"/>
                <a:gd name="T18" fmla="*/ 2147483647 w 789"/>
                <a:gd name="T19" fmla="*/ 0 h 790"/>
                <a:gd name="T20" fmla="*/ 2147483647 w 789"/>
                <a:gd name="T21" fmla="*/ 2147483647 h 790"/>
                <a:gd name="T22" fmla="*/ 2147483647 w 789"/>
                <a:gd name="T23" fmla="*/ 2147483647 h 790"/>
                <a:gd name="T24" fmla="*/ 2147483647 w 789"/>
                <a:gd name="T25" fmla="*/ 2147483647 h 790"/>
                <a:gd name="T26" fmla="*/ 2147483647 w 789"/>
                <a:gd name="T27" fmla="*/ 2147483647 h 790"/>
                <a:gd name="T28" fmla="*/ 2147483647 w 789"/>
                <a:gd name="T29" fmla="*/ 2147483647 h 790"/>
                <a:gd name="T30" fmla="*/ 2147483647 w 789"/>
                <a:gd name="T31" fmla="*/ 2147483647 h 790"/>
                <a:gd name="T32" fmla="*/ 2147483647 w 789"/>
                <a:gd name="T33" fmla="*/ 2147483647 h 790"/>
                <a:gd name="T34" fmla="*/ 0 w 789"/>
                <a:gd name="T35" fmla="*/ 2147483647 h 790"/>
                <a:gd name="T36" fmla="*/ 0 w 789"/>
                <a:gd name="T37" fmla="*/ 2147483647 h 790"/>
                <a:gd name="T38" fmla="*/ 2147483647 w 789"/>
                <a:gd name="T39" fmla="*/ 2147483647 h 790"/>
                <a:gd name="T40" fmla="*/ 2147483647 w 789"/>
                <a:gd name="T41" fmla="*/ 2147483647 h 790"/>
                <a:gd name="T42" fmla="*/ 2147483647 w 789"/>
                <a:gd name="T43" fmla="*/ 2147483647 h 790"/>
                <a:gd name="T44" fmla="*/ 2147483647 w 789"/>
                <a:gd name="T45" fmla="*/ 2147483647 h 790"/>
                <a:gd name="T46" fmla="*/ 2147483647 w 789"/>
                <a:gd name="T47" fmla="*/ 2147483647 h 790"/>
                <a:gd name="T48" fmla="*/ 2147483647 w 789"/>
                <a:gd name="T49" fmla="*/ 2147483647 h 790"/>
                <a:gd name="T50" fmla="*/ 2147483647 w 789"/>
                <a:gd name="T51" fmla="*/ 2147483647 h 790"/>
                <a:gd name="T52" fmla="*/ 2147483647 w 789"/>
                <a:gd name="T53" fmla="*/ 2147483647 h 790"/>
                <a:gd name="T54" fmla="*/ 2147483647 w 789"/>
                <a:gd name="T55" fmla="*/ 2147483647 h 790"/>
                <a:gd name="T56" fmla="*/ 2147483647 w 789"/>
                <a:gd name="T57" fmla="*/ 2147483647 h 790"/>
                <a:gd name="T58" fmla="*/ 2147483647 w 789"/>
                <a:gd name="T59" fmla="*/ 2147483647 h 790"/>
                <a:gd name="T60" fmla="*/ 2147483647 w 789"/>
                <a:gd name="T61" fmla="*/ 2147483647 h 790"/>
                <a:gd name="T62" fmla="*/ 2147483647 w 789"/>
                <a:gd name="T63" fmla="*/ 2147483647 h 790"/>
                <a:gd name="T64" fmla="*/ 2147483647 w 789"/>
                <a:gd name="T65" fmla="*/ 2147483647 h 790"/>
                <a:gd name="T66" fmla="*/ 2147483647 w 789"/>
                <a:gd name="T67" fmla="*/ 2147483647 h 790"/>
                <a:gd name="T68" fmla="*/ 2147483647 w 789"/>
                <a:gd name="T69" fmla="*/ 2147483647 h 790"/>
                <a:gd name="T70" fmla="*/ 2147483647 w 789"/>
                <a:gd name="T71" fmla="*/ 2147483647 h 790"/>
                <a:gd name="T72" fmla="*/ 2147483647 w 789"/>
                <a:gd name="T73" fmla="*/ 2147483647 h 790"/>
                <a:gd name="T74" fmla="*/ 2147483647 w 789"/>
                <a:gd name="T75" fmla="*/ 2147483647 h 790"/>
                <a:gd name="T76" fmla="*/ 2147483647 w 789"/>
                <a:gd name="T77" fmla="*/ 2147483647 h 790"/>
                <a:gd name="T78" fmla="*/ 2147483647 w 789"/>
                <a:gd name="T79" fmla="*/ 2147483647 h 79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89"/>
                <a:gd name="T121" fmla="*/ 0 h 790"/>
                <a:gd name="T122" fmla="*/ 789 w 789"/>
                <a:gd name="T123" fmla="*/ 790 h 79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89" h="790">
                  <a:moveTo>
                    <a:pt x="789" y="399"/>
                  </a:moveTo>
                  <a:lnTo>
                    <a:pt x="789" y="367"/>
                  </a:lnTo>
                  <a:lnTo>
                    <a:pt x="781" y="335"/>
                  </a:lnTo>
                  <a:lnTo>
                    <a:pt x="773" y="295"/>
                  </a:lnTo>
                  <a:lnTo>
                    <a:pt x="765" y="264"/>
                  </a:lnTo>
                  <a:lnTo>
                    <a:pt x="749" y="232"/>
                  </a:lnTo>
                  <a:lnTo>
                    <a:pt x="733" y="200"/>
                  </a:lnTo>
                  <a:lnTo>
                    <a:pt x="717" y="176"/>
                  </a:lnTo>
                  <a:lnTo>
                    <a:pt x="693" y="144"/>
                  </a:lnTo>
                  <a:lnTo>
                    <a:pt x="670" y="120"/>
                  </a:lnTo>
                  <a:lnTo>
                    <a:pt x="646" y="96"/>
                  </a:lnTo>
                  <a:lnTo>
                    <a:pt x="614" y="72"/>
                  </a:lnTo>
                  <a:lnTo>
                    <a:pt x="590" y="56"/>
                  </a:lnTo>
                  <a:lnTo>
                    <a:pt x="558" y="40"/>
                  </a:lnTo>
                  <a:lnTo>
                    <a:pt x="526" y="24"/>
                  </a:lnTo>
                  <a:lnTo>
                    <a:pt x="494" y="16"/>
                  </a:lnTo>
                  <a:lnTo>
                    <a:pt x="454" y="8"/>
                  </a:lnTo>
                  <a:lnTo>
                    <a:pt x="422" y="0"/>
                  </a:lnTo>
                  <a:lnTo>
                    <a:pt x="391" y="0"/>
                  </a:lnTo>
                  <a:lnTo>
                    <a:pt x="367" y="0"/>
                  </a:lnTo>
                  <a:lnTo>
                    <a:pt x="335" y="8"/>
                  </a:lnTo>
                  <a:lnTo>
                    <a:pt x="295" y="16"/>
                  </a:lnTo>
                  <a:lnTo>
                    <a:pt x="263" y="24"/>
                  </a:lnTo>
                  <a:lnTo>
                    <a:pt x="231" y="40"/>
                  </a:lnTo>
                  <a:lnTo>
                    <a:pt x="199" y="56"/>
                  </a:lnTo>
                  <a:lnTo>
                    <a:pt x="175" y="72"/>
                  </a:lnTo>
                  <a:lnTo>
                    <a:pt x="143" y="96"/>
                  </a:lnTo>
                  <a:lnTo>
                    <a:pt x="119" y="120"/>
                  </a:lnTo>
                  <a:lnTo>
                    <a:pt x="96" y="144"/>
                  </a:lnTo>
                  <a:lnTo>
                    <a:pt x="72" y="176"/>
                  </a:lnTo>
                  <a:lnTo>
                    <a:pt x="56" y="200"/>
                  </a:lnTo>
                  <a:lnTo>
                    <a:pt x="40" y="232"/>
                  </a:lnTo>
                  <a:lnTo>
                    <a:pt x="24" y="264"/>
                  </a:lnTo>
                  <a:lnTo>
                    <a:pt x="16" y="295"/>
                  </a:lnTo>
                  <a:lnTo>
                    <a:pt x="8" y="335"/>
                  </a:lnTo>
                  <a:lnTo>
                    <a:pt x="0" y="367"/>
                  </a:lnTo>
                  <a:lnTo>
                    <a:pt x="0" y="399"/>
                  </a:lnTo>
                  <a:lnTo>
                    <a:pt x="0" y="423"/>
                  </a:lnTo>
                  <a:lnTo>
                    <a:pt x="8" y="455"/>
                  </a:lnTo>
                  <a:lnTo>
                    <a:pt x="16" y="495"/>
                  </a:lnTo>
                  <a:lnTo>
                    <a:pt x="24" y="527"/>
                  </a:lnTo>
                  <a:lnTo>
                    <a:pt x="40" y="559"/>
                  </a:lnTo>
                  <a:lnTo>
                    <a:pt x="56" y="590"/>
                  </a:lnTo>
                  <a:lnTo>
                    <a:pt x="72" y="614"/>
                  </a:lnTo>
                  <a:lnTo>
                    <a:pt x="96" y="646"/>
                  </a:lnTo>
                  <a:lnTo>
                    <a:pt x="119" y="670"/>
                  </a:lnTo>
                  <a:lnTo>
                    <a:pt x="143" y="694"/>
                  </a:lnTo>
                  <a:lnTo>
                    <a:pt x="175" y="718"/>
                  </a:lnTo>
                  <a:lnTo>
                    <a:pt x="199" y="734"/>
                  </a:lnTo>
                  <a:lnTo>
                    <a:pt x="231" y="750"/>
                  </a:lnTo>
                  <a:lnTo>
                    <a:pt x="263" y="766"/>
                  </a:lnTo>
                  <a:lnTo>
                    <a:pt x="295" y="774"/>
                  </a:lnTo>
                  <a:lnTo>
                    <a:pt x="335" y="782"/>
                  </a:lnTo>
                  <a:lnTo>
                    <a:pt x="367" y="790"/>
                  </a:lnTo>
                  <a:lnTo>
                    <a:pt x="391" y="790"/>
                  </a:lnTo>
                  <a:lnTo>
                    <a:pt x="422" y="790"/>
                  </a:lnTo>
                  <a:lnTo>
                    <a:pt x="454" y="782"/>
                  </a:lnTo>
                  <a:lnTo>
                    <a:pt x="494" y="774"/>
                  </a:lnTo>
                  <a:lnTo>
                    <a:pt x="526" y="766"/>
                  </a:lnTo>
                  <a:lnTo>
                    <a:pt x="558" y="750"/>
                  </a:lnTo>
                  <a:lnTo>
                    <a:pt x="590" y="734"/>
                  </a:lnTo>
                  <a:lnTo>
                    <a:pt x="614" y="718"/>
                  </a:lnTo>
                  <a:lnTo>
                    <a:pt x="646" y="694"/>
                  </a:lnTo>
                  <a:lnTo>
                    <a:pt x="670" y="670"/>
                  </a:lnTo>
                  <a:lnTo>
                    <a:pt x="693" y="646"/>
                  </a:lnTo>
                  <a:lnTo>
                    <a:pt x="717" y="614"/>
                  </a:lnTo>
                  <a:lnTo>
                    <a:pt x="733" y="590"/>
                  </a:lnTo>
                  <a:lnTo>
                    <a:pt x="749" y="559"/>
                  </a:lnTo>
                  <a:lnTo>
                    <a:pt x="765" y="527"/>
                  </a:lnTo>
                  <a:lnTo>
                    <a:pt x="773" y="495"/>
                  </a:lnTo>
                  <a:lnTo>
                    <a:pt x="781" y="455"/>
                  </a:lnTo>
                  <a:lnTo>
                    <a:pt x="789" y="423"/>
                  </a:lnTo>
                  <a:lnTo>
                    <a:pt x="789" y="399"/>
                  </a:lnTo>
                </a:path>
              </a:pathLst>
            </a:custGeom>
            <a:noFill/>
            <a:ln w="38100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04">
              <a:extLst>
                <a:ext uri="{FF2B5EF4-FFF2-40B4-BE49-F238E27FC236}">
                  <a16:creationId xmlns:a16="http://schemas.microsoft.com/office/drawing/2014/main" id="{8CE107F3-4778-487B-B9E4-8C9676F4D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910" y="1628665"/>
              <a:ext cx="864090" cy="864231"/>
            </a:xfrm>
            <a:custGeom>
              <a:avLst/>
              <a:gdLst>
                <a:gd name="T0" fmla="*/ 2147483647 w 789"/>
                <a:gd name="T1" fmla="*/ 2147483647 h 790"/>
                <a:gd name="T2" fmla="*/ 2147483647 w 789"/>
                <a:gd name="T3" fmla="*/ 2147483647 h 790"/>
                <a:gd name="T4" fmla="*/ 2147483647 w 789"/>
                <a:gd name="T5" fmla="*/ 2147483647 h 790"/>
                <a:gd name="T6" fmla="*/ 2147483647 w 789"/>
                <a:gd name="T7" fmla="*/ 2147483647 h 790"/>
                <a:gd name="T8" fmla="*/ 2147483647 w 789"/>
                <a:gd name="T9" fmla="*/ 2147483647 h 790"/>
                <a:gd name="T10" fmla="*/ 2147483647 w 789"/>
                <a:gd name="T11" fmla="*/ 2147483647 h 790"/>
                <a:gd name="T12" fmla="*/ 2147483647 w 789"/>
                <a:gd name="T13" fmla="*/ 2147483647 h 790"/>
                <a:gd name="T14" fmla="*/ 2147483647 w 789"/>
                <a:gd name="T15" fmla="*/ 2147483647 h 790"/>
                <a:gd name="T16" fmla="*/ 2147483647 w 789"/>
                <a:gd name="T17" fmla="*/ 0 h 790"/>
                <a:gd name="T18" fmla="*/ 2147483647 w 789"/>
                <a:gd name="T19" fmla="*/ 0 h 790"/>
                <a:gd name="T20" fmla="*/ 2147483647 w 789"/>
                <a:gd name="T21" fmla="*/ 2147483647 h 790"/>
                <a:gd name="T22" fmla="*/ 2147483647 w 789"/>
                <a:gd name="T23" fmla="*/ 2147483647 h 790"/>
                <a:gd name="T24" fmla="*/ 2147483647 w 789"/>
                <a:gd name="T25" fmla="*/ 2147483647 h 790"/>
                <a:gd name="T26" fmla="*/ 2147483647 w 789"/>
                <a:gd name="T27" fmla="*/ 2147483647 h 790"/>
                <a:gd name="T28" fmla="*/ 2147483647 w 789"/>
                <a:gd name="T29" fmla="*/ 2147483647 h 790"/>
                <a:gd name="T30" fmla="*/ 2147483647 w 789"/>
                <a:gd name="T31" fmla="*/ 2147483647 h 790"/>
                <a:gd name="T32" fmla="*/ 2147483647 w 789"/>
                <a:gd name="T33" fmla="*/ 2147483647 h 790"/>
                <a:gd name="T34" fmla="*/ 0 w 789"/>
                <a:gd name="T35" fmla="*/ 2147483647 h 790"/>
                <a:gd name="T36" fmla="*/ 0 w 789"/>
                <a:gd name="T37" fmla="*/ 2147483647 h 790"/>
                <a:gd name="T38" fmla="*/ 2147483647 w 789"/>
                <a:gd name="T39" fmla="*/ 2147483647 h 790"/>
                <a:gd name="T40" fmla="*/ 2147483647 w 789"/>
                <a:gd name="T41" fmla="*/ 2147483647 h 790"/>
                <a:gd name="T42" fmla="*/ 2147483647 w 789"/>
                <a:gd name="T43" fmla="*/ 2147483647 h 790"/>
                <a:gd name="T44" fmla="*/ 2147483647 w 789"/>
                <a:gd name="T45" fmla="*/ 2147483647 h 790"/>
                <a:gd name="T46" fmla="*/ 2147483647 w 789"/>
                <a:gd name="T47" fmla="*/ 2147483647 h 790"/>
                <a:gd name="T48" fmla="*/ 2147483647 w 789"/>
                <a:gd name="T49" fmla="*/ 2147483647 h 790"/>
                <a:gd name="T50" fmla="*/ 2147483647 w 789"/>
                <a:gd name="T51" fmla="*/ 2147483647 h 790"/>
                <a:gd name="T52" fmla="*/ 2147483647 w 789"/>
                <a:gd name="T53" fmla="*/ 2147483647 h 790"/>
                <a:gd name="T54" fmla="*/ 2147483647 w 789"/>
                <a:gd name="T55" fmla="*/ 2147483647 h 790"/>
                <a:gd name="T56" fmla="*/ 2147483647 w 789"/>
                <a:gd name="T57" fmla="*/ 2147483647 h 790"/>
                <a:gd name="T58" fmla="*/ 2147483647 w 789"/>
                <a:gd name="T59" fmla="*/ 2147483647 h 790"/>
                <a:gd name="T60" fmla="*/ 2147483647 w 789"/>
                <a:gd name="T61" fmla="*/ 2147483647 h 790"/>
                <a:gd name="T62" fmla="*/ 2147483647 w 789"/>
                <a:gd name="T63" fmla="*/ 2147483647 h 790"/>
                <a:gd name="T64" fmla="*/ 2147483647 w 789"/>
                <a:gd name="T65" fmla="*/ 2147483647 h 790"/>
                <a:gd name="T66" fmla="*/ 2147483647 w 789"/>
                <a:gd name="T67" fmla="*/ 2147483647 h 790"/>
                <a:gd name="T68" fmla="*/ 2147483647 w 789"/>
                <a:gd name="T69" fmla="*/ 2147483647 h 790"/>
                <a:gd name="T70" fmla="*/ 2147483647 w 789"/>
                <a:gd name="T71" fmla="*/ 2147483647 h 790"/>
                <a:gd name="T72" fmla="*/ 2147483647 w 789"/>
                <a:gd name="T73" fmla="*/ 2147483647 h 790"/>
                <a:gd name="T74" fmla="*/ 2147483647 w 789"/>
                <a:gd name="T75" fmla="*/ 2147483647 h 790"/>
                <a:gd name="T76" fmla="*/ 2147483647 w 789"/>
                <a:gd name="T77" fmla="*/ 2147483647 h 790"/>
                <a:gd name="T78" fmla="*/ 2147483647 w 789"/>
                <a:gd name="T79" fmla="*/ 2147483647 h 79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89"/>
                <a:gd name="T121" fmla="*/ 0 h 790"/>
                <a:gd name="T122" fmla="*/ 789 w 789"/>
                <a:gd name="T123" fmla="*/ 790 h 79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89" h="790">
                  <a:moveTo>
                    <a:pt x="789" y="399"/>
                  </a:moveTo>
                  <a:lnTo>
                    <a:pt x="789" y="367"/>
                  </a:lnTo>
                  <a:lnTo>
                    <a:pt x="781" y="335"/>
                  </a:lnTo>
                  <a:lnTo>
                    <a:pt x="773" y="295"/>
                  </a:lnTo>
                  <a:lnTo>
                    <a:pt x="765" y="264"/>
                  </a:lnTo>
                  <a:lnTo>
                    <a:pt x="749" y="232"/>
                  </a:lnTo>
                  <a:lnTo>
                    <a:pt x="733" y="200"/>
                  </a:lnTo>
                  <a:lnTo>
                    <a:pt x="717" y="176"/>
                  </a:lnTo>
                  <a:lnTo>
                    <a:pt x="693" y="144"/>
                  </a:lnTo>
                  <a:lnTo>
                    <a:pt x="670" y="120"/>
                  </a:lnTo>
                  <a:lnTo>
                    <a:pt x="646" y="96"/>
                  </a:lnTo>
                  <a:lnTo>
                    <a:pt x="614" y="72"/>
                  </a:lnTo>
                  <a:lnTo>
                    <a:pt x="590" y="56"/>
                  </a:lnTo>
                  <a:lnTo>
                    <a:pt x="558" y="40"/>
                  </a:lnTo>
                  <a:lnTo>
                    <a:pt x="526" y="24"/>
                  </a:lnTo>
                  <a:lnTo>
                    <a:pt x="494" y="16"/>
                  </a:lnTo>
                  <a:lnTo>
                    <a:pt x="454" y="8"/>
                  </a:lnTo>
                  <a:lnTo>
                    <a:pt x="422" y="0"/>
                  </a:lnTo>
                  <a:lnTo>
                    <a:pt x="391" y="0"/>
                  </a:lnTo>
                  <a:lnTo>
                    <a:pt x="367" y="0"/>
                  </a:lnTo>
                  <a:lnTo>
                    <a:pt x="335" y="8"/>
                  </a:lnTo>
                  <a:lnTo>
                    <a:pt x="295" y="16"/>
                  </a:lnTo>
                  <a:lnTo>
                    <a:pt x="263" y="24"/>
                  </a:lnTo>
                  <a:lnTo>
                    <a:pt x="231" y="40"/>
                  </a:lnTo>
                  <a:lnTo>
                    <a:pt x="199" y="56"/>
                  </a:lnTo>
                  <a:lnTo>
                    <a:pt x="175" y="72"/>
                  </a:lnTo>
                  <a:lnTo>
                    <a:pt x="143" y="96"/>
                  </a:lnTo>
                  <a:lnTo>
                    <a:pt x="119" y="120"/>
                  </a:lnTo>
                  <a:lnTo>
                    <a:pt x="96" y="144"/>
                  </a:lnTo>
                  <a:lnTo>
                    <a:pt x="72" y="176"/>
                  </a:lnTo>
                  <a:lnTo>
                    <a:pt x="56" y="200"/>
                  </a:lnTo>
                  <a:lnTo>
                    <a:pt x="40" y="232"/>
                  </a:lnTo>
                  <a:lnTo>
                    <a:pt x="24" y="264"/>
                  </a:lnTo>
                  <a:lnTo>
                    <a:pt x="16" y="295"/>
                  </a:lnTo>
                  <a:lnTo>
                    <a:pt x="8" y="335"/>
                  </a:lnTo>
                  <a:lnTo>
                    <a:pt x="0" y="367"/>
                  </a:lnTo>
                  <a:lnTo>
                    <a:pt x="0" y="399"/>
                  </a:lnTo>
                  <a:lnTo>
                    <a:pt x="0" y="423"/>
                  </a:lnTo>
                  <a:lnTo>
                    <a:pt x="8" y="455"/>
                  </a:lnTo>
                  <a:lnTo>
                    <a:pt x="16" y="495"/>
                  </a:lnTo>
                  <a:lnTo>
                    <a:pt x="24" y="527"/>
                  </a:lnTo>
                  <a:lnTo>
                    <a:pt x="40" y="559"/>
                  </a:lnTo>
                  <a:lnTo>
                    <a:pt x="56" y="590"/>
                  </a:lnTo>
                  <a:lnTo>
                    <a:pt x="72" y="614"/>
                  </a:lnTo>
                  <a:lnTo>
                    <a:pt x="96" y="646"/>
                  </a:lnTo>
                  <a:lnTo>
                    <a:pt x="119" y="670"/>
                  </a:lnTo>
                  <a:lnTo>
                    <a:pt x="143" y="694"/>
                  </a:lnTo>
                  <a:lnTo>
                    <a:pt x="175" y="718"/>
                  </a:lnTo>
                  <a:lnTo>
                    <a:pt x="199" y="734"/>
                  </a:lnTo>
                  <a:lnTo>
                    <a:pt x="231" y="750"/>
                  </a:lnTo>
                  <a:lnTo>
                    <a:pt x="263" y="766"/>
                  </a:lnTo>
                  <a:lnTo>
                    <a:pt x="295" y="774"/>
                  </a:lnTo>
                  <a:lnTo>
                    <a:pt x="335" y="782"/>
                  </a:lnTo>
                  <a:lnTo>
                    <a:pt x="367" y="790"/>
                  </a:lnTo>
                  <a:lnTo>
                    <a:pt x="391" y="790"/>
                  </a:lnTo>
                  <a:lnTo>
                    <a:pt x="422" y="790"/>
                  </a:lnTo>
                  <a:lnTo>
                    <a:pt x="454" y="782"/>
                  </a:lnTo>
                  <a:lnTo>
                    <a:pt x="494" y="774"/>
                  </a:lnTo>
                  <a:lnTo>
                    <a:pt x="526" y="766"/>
                  </a:lnTo>
                  <a:lnTo>
                    <a:pt x="558" y="750"/>
                  </a:lnTo>
                  <a:lnTo>
                    <a:pt x="590" y="734"/>
                  </a:lnTo>
                  <a:lnTo>
                    <a:pt x="614" y="718"/>
                  </a:lnTo>
                  <a:lnTo>
                    <a:pt x="646" y="694"/>
                  </a:lnTo>
                  <a:lnTo>
                    <a:pt x="670" y="670"/>
                  </a:lnTo>
                  <a:lnTo>
                    <a:pt x="693" y="646"/>
                  </a:lnTo>
                  <a:lnTo>
                    <a:pt x="717" y="614"/>
                  </a:lnTo>
                  <a:lnTo>
                    <a:pt x="733" y="590"/>
                  </a:lnTo>
                  <a:lnTo>
                    <a:pt x="749" y="559"/>
                  </a:lnTo>
                  <a:lnTo>
                    <a:pt x="765" y="527"/>
                  </a:lnTo>
                  <a:lnTo>
                    <a:pt x="773" y="495"/>
                  </a:lnTo>
                  <a:lnTo>
                    <a:pt x="781" y="455"/>
                  </a:lnTo>
                  <a:lnTo>
                    <a:pt x="789" y="423"/>
                  </a:lnTo>
                  <a:lnTo>
                    <a:pt x="789" y="399"/>
                  </a:lnTo>
                </a:path>
              </a:pathLst>
            </a:custGeom>
            <a:noFill/>
            <a:ln w="38100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04">
              <a:extLst>
                <a:ext uri="{FF2B5EF4-FFF2-40B4-BE49-F238E27FC236}">
                  <a16:creationId xmlns:a16="http://schemas.microsoft.com/office/drawing/2014/main" id="{FB7ED253-EE6A-4B67-9718-70794ECA1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949" y="3342833"/>
              <a:ext cx="864090" cy="864231"/>
            </a:xfrm>
            <a:custGeom>
              <a:avLst/>
              <a:gdLst>
                <a:gd name="T0" fmla="*/ 2147483647 w 789"/>
                <a:gd name="T1" fmla="*/ 2147483647 h 790"/>
                <a:gd name="T2" fmla="*/ 2147483647 w 789"/>
                <a:gd name="T3" fmla="*/ 2147483647 h 790"/>
                <a:gd name="T4" fmla="*/ 2147483647 w 789"/>
                <a:gd name="T5" fmla="*/ 2147483647 h 790"/>
                <a:gd name="T6" fmla="*/ 2147483647 w 789"/>
                <a:gd name="T7" fmla="*/ 2147483647 h 790"/>
                <a:gd name="T8" fmla="*/ 2147483647 w 789"/>
                <a:gd name="T9" fmla="*/ 2147483647 h 790"/>
                <a:gd name="T10" fmla="*/ 2147483647 w 789"/>
                <a:gd name="T11" fmla="*/ 2147483647 h 790"/>
                <a:gd name="T12" fmla="*/ 2147483647 w 789"/>
                <a:gd name="T13" fmla="*/ 2147483647 h 790"/>
                <a:gd name="T14" fmla="*/ 2147483647 w 789"/>
                <a:gd name="T15" fmla="*/ 2147483647 h 790"/>
                <a:gd name="T16" fmla="*/ 2147483647 w 789"/>
                <a:gd name="T17" fmla="*/ 0 h 790"/>
                <a:gd name="T18" fmla="*/ 2147483647 w 789"/>
                <a:gd name="T19" fmla="*/ 0 h 790"/>
                <a:gd name="T20" fmla="*/ 2147483647 w 789"/>
                <a:gd name="T21" fmla="*/ 2147483647 h 790"/>
                <a:gd name="T22" fmla="*/ 2147483647 w 789"/>
                <a:gd name="T23" fmla="*/ 2147483647 h 790"/>
                <a:gd name="T24" fmla="*/ 2147483647 w 789"/>
                <a:gd name="T25" fmla="*/ 2147483647 h 790"/>
                <a:gd name="T26" fmla="*/ 2147483647 w 789"/>
                <a:gd name="T27" fmla="*/ 2147483647 h 790"/>
                <a:gd name="T28" fmla="*/ 2147483647 w 789"/>
                <a:gd name="T29" fmla="*/ 2147483647 h 790"/>
                <a:gd name="T30" fmla="*/ 2147483647 w 789"/>
                <a:gd name="T31" fmla="*/ 2147483647 h 790"/>
                <a:gd name="T32" fmla="*/ 2147483647 w 789"/>
                <a:gd name="T33" fmla="*/ 2147483647 h 790"/>
                <a:gd name="T34" fmla="*/ 0 w 789"/>
                <a:gd name="T35" fmla="*/ 2147483647 h 790"/>
                <a:gd name="T36" fmla="*/ 0 w 789"/>
                <a:gd name="T37" fmla="*/ 2147483647 h 790"/>
                <a:gd name="T38" fmla="*/ 2147483647 w 789"/>
                <a:gd name="T39" fmla="*/ 2147483647 h 790"/>
                <a:gd name="T40" fmla="*/ 2147483647 w 789"/>
                <a:gd name="T41" fmla="*/ 2147483647 h 790"/>
                <a:gd name="T42" fmla="*/ 2147483647 w 789"/>
                <a:gd name="T43" fmla="*/ 2147483647 h 790"/>
                <a:gd name="T44" fmla="*/ 2147483647 w 789"/>
                <a:gd name="T45" fmla="*/ 2147483647 h 790"/>
                <a:gd name="T46" fmla="*/ 2147483647 w 789"/>
                <a:gd name="T47" fmla="*/ 2147483647 h 790"/>
                <a:gd name="T48" fmla="*/ 2147483647 w 789"/>
                <a:gd name="T49" fmla="*/ 2147483647 h 790"/>
                <a:gd name="T50" fmla="*/ 2147483647 w 789"/>
                <a:gd name="T51" fmla="*/ 2147483647 h 790"/>
                <a:gd name="T52" fmla="*/ 2147483647 w 789"/>
                <a:gd name="T53" fmla="*/ 2147483647 h 790"/>
                <a:gd name="T54" fmla="*/ 2147483647 w 789"/>
                <a:gd name="T55" fmla="*/ 2147483647 h 790"/>
                <a:gd name="T56" fmla="*/ 2147483647 w 789"/>
                <a:gd name="T57" fmla="*/ 2147483647 h 790"/>
                <a:gd name="T58" fmla="*/ 2147483647 w 789"/>
                <a:gd name="T59" fmla="*/ 2147483647 h 790"/>
                <a:gd name="T60" fmla="*/ 2147483647 w 789"/>
                <a:gd name="T61" fmla="*/ 2147483647 h 790"/>
                <a:gd name="T62" fmla="*/ 2147483647 w 789"/>
                <a:gd name="T63" fmla="*/ 2147483647 h 790"/>
                <a:gd name="T64" fmla="*/ 2147483647 w 789"/>
                <a:gd name="T65" fmla="*/ 2147483647 h 790"/>
                <a:gd name="T66" fmla="*/ 2147483647 w 789"/>
                <a:gd name="T67" fmla="*/ 2147483647 h 790"/>
                <a:gd name="T68" fmla="*/ 2147483647 w 789"/>
                <a:gd name="T69" fmla="*/ 2147483647 h 790"/>
                <a:gd name="T70" fmla="*/ 2147483647 w 789"/>
                <a:gd name="T71" fmla="*/ 2147483647 h 790"/>
                <a:gd name="T72" fmla="*/ 2147483647 w 789"/>
                <a:gd name="T73" fmla="*/ 2147483647 h 790"/>
                <a:gd name="T74" fmla="*/ 2147483647 w 789"/>
                <a:gd name="T75" fmla="*/ 2147483647 h 790"/>
                <a:gd name="T76" fmla="*/ 2147483647 w 789"/>
                <a:gd name="T77" fmla="*/ 2147483647 h 790"/>
                <a:gd name="T78" fmla="*/ 2147483647 w 789"/>
                <a:gd name="T79" fmla="*/ 2147483647 h 79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89"/>
                <a:gd name="T121" fmla="*/ 0 h 790"/>
                <a:gd name="T122" fmla="*/ 789 w 789"/>
                <a:gd name="T123" fmla="*/ 790 h 79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89" h="790">
                  <a:moveTo>
                    <a:pt x="789" y="399"/>
                  </a:moveTo>
                  <a:lnTo>
                    <a:pt x="789" y="367"/>
                  </a:lnTo>
                  <a:lnTo>
                    <a:pt x="781" y="335"/>
                  </a:lnTo>
                  <a:lnTo>
                    <a:pt x="773" y="295"/>
                  </a:lnTo>
                  <a:lnTo>
                    <a:pt x="765" y="264"/>
                  </a:lnTo>
                  <a:lnTo>
                    <a:pt x="749" y="232"/>
                  </a:lnTo>
                  <a:lnTo>
                    <a:pt x="733" y="200"/>
                  </a:lnTo>
                  <a:lnTo>
                    <a:pt x="717" y="176"/>
                  </a:lnTo>
                  <a:lnTo>
                    <a:pt x="693" y="144"/>
                  </a:lnTo>
                  <a:lnTo>
                    <a:pt x="670" y="120"/>
                  </a:lnTo>
                  <a:lnTo>
                    <a:pt x="646" y="96"/>
                  </a:lnTo>
                  <a:lnTo>
                    <a:pt x="614" y="72"/>
                  </a:lnTo>
                  <a:lnTo>
                    <a:pt x="590" y="56"/>
                  </a:lnTo>
                  <a:lnTo>
                    <a:pt x="558" y="40"/>
                  </a:lnTo>
                  <a:lnTo>
                    <a:pt x="526" y="24"/>
                  </a:lnTo>
                  <a:lnTo>
                    <a:pt x="494" y="16"/>
                  </a:lnTo>
                  <a:lnTo>
                    <a:pt x="454" y="8"/>
                  </a:lnTo>
                  <a:lnTo>
                    <a:pt x="422" y="0"/>
                  </a:lnTo>
                  <a:lnTo>
                    <a:pt x="391" y="0"/>
                  </a:lnTo>
                  <a:lnTo>
                    <a:pt x="367" y="0"/>
                  </a:lnTo>
                  <a:lnTo>
                    <a:pt x="335" y="8"/>
                  </a:lnTo>
                  <a:lnTo>
                    <a:pt x="295" y="16"/>
                  </a:lnTo>
                  <a:lnTo>
                    <a:pt x="263" y="24"/>
                  </a:lnTo>
                  <a:lnTo>
                    <a:pt x="231" y="40"/>
                  </a:lnTo>
                  <a:lnTo>
                    <a:pt x="199" y="56"/>
                  </a:lnTo>
                  <a:lnTo>
                    <a:pt x="175" y="72"/>
                  </a:lnTo>
                  <a:lnTo>
                    <a:pt x="143" y="96"/>
                  </a:lnTo>
                  <a:lnTo>
                    <a:pt x="119" y="120"/>
                  </a:lnTo>
                  <a:lnTo>
                    <a:pt x="96" y="144"/>
                  </a:lnTo>
                  <a:lnTo>
                    <a:pt x="72" y="176"/>
                  </a:lnTo>
                  <a:lnTo>
                    <a:pt x="56" y="200"/>
                  </a:lnTo>
                  <a:lnTo>
                    <a:pt x="40" y="232"/>
                  </a:lnTo>
                  <a:lnTo>
                    <a:pt x="24" y="264"/>
                  </a:lnTo>
                  <a:lnTo>
                    <a:pt x="16" y="295"/>
                  </a:lnTo>
                  <a:lnTo>
                    <a:pt x="8" y="335"/>
                  </a:lnTo>
                  <a:lnTo>
                    <a:pt x="0" y="367"/>
                  </a:lnTo>
                  <a:lnTo>
                    <a:pt x="0" y="399"/>
                  </a:lnTo>
                  <a:lnTo>
                    <a:pt x="0" y="423"/>
                  </a:lnTo>
                  <a:lnTo>
                    <a:pt x="8" y="455"/>
                  </a:lnTo>
                  <a:lnTo>
                    <a:pt x="16" y="495"/>
                  </a:lnTo>
                  <a:lnTo>
                    <a:pt x="24" y="527"/>
                  </a:lnTo>
                  <a:lnTo>
                    <a:pt x="40" y="559"/>
                  </a:lnTo>
                  <a:lnTo>
                    <a:pt x="56" y="590"/>
                  </a:lnTo>
                  <a:lnTo>
                    <a:pt x="72" y="614"/>
                  </a:lnTo>
                  <a:lnTo>
                    <a:pt x="96" y="646"/>
                  </a:lnTo>
                  <a:lnTo>
                    <a:pt x="119" y="670"/>
                  </a:lnTo>
                  <a:lnTo>
                    <a:pt x="143" y="694"/>
                  </a:lnTo>
                  <a:lnTo>
                    <a:pt x="175" y="718"/>
                  </a:lnTo>
                  <a:lnTo>
                    <a:pt x="199" y="734"/>
                  </a:lnTo>
                  <a:lnTo>
                    <a:pt x="231" y="750"/>
                  </a:lnTo>
                  <a:lnTo>
                    <a:pt x="263" y="766"/>
                  </a:lnTo>
                  <a:lnTo>
                    <a:pt x="295" y="774"/>
                  </a:lnTo>
                  <a:lnTo>
                    <a:pt x="335" y="782"/>
                  </a:lnTo>
                  <a:lnTo>
                    <a:pt x="367" y="790"/>
                  </a:lnTo>
                  <a:lnTo>
                    <a:pt x="391" y="790"/>
                  </a:lnTo>
                  <a:lnTo>
                    <a:pt x="422" y="790"/>
                  </a:lnTo>
                  <a:lnTo>
                    <a:pt x="454" y="782"/>
                  </a:lnTo>
                  <a:lnTo>
                    <a:pt x="494" y="774"/>
                  </a:lnTo>
                  <a:lnTo>
                    <a:pt x="526" y="766"/>
                  </a:lnTo>
                  <a:lnTo>
                    <a:pt x="558" y="750"/>
                  </a:lnTo>
                  <a:lnTo>
                    <a:pt x="590" y="734"/>
                  </a:lnTo>
                  <a:lnTo>
                    <a:pt x="614" y="718"/>
                  </a:lnTo>
                  <a:lnTo>
                    <a:pt x="646" y="694"/>
                  </a:lnTo>
                  <a:lnTo>
                    <a:pt x="670" y="670"/>
                  </a:lnTo>
                  <a:lnTo>
                    <a:pt x="693" y="646"/>
                  </a:lnTo>
                  <a:lnTo>
                    <a:pt x="717" y="614"/>
                  </a:lnTo>
                  <a:lnTo>
                    <a:pt x="733" y="590"/>
                  </a:lnTo>
                  <a:lnTo>
                    <a:pt x="749" y="559"/>
                  </a:lnTo>
                  <a:lnTo>
                    <a:pt x="765" y="527"/>
                  </a:lnTo>
                  <a:lnTo>
                    <a:pt x="773" y="495"/>
                  </a:lnTo>
                  <a:lnTo>
                    <a:pt x="781" y="455"/>
                  </a:lnTo>
                  <a:lnTo>
                    <a:pt x="789" y="423"/>
                  </a:lnTo>
                  <a:lnTo>
                    <a:pt x="789" y="399"/>
                  </a:lnTo>
                </a:path>
              </a:pathLst>
            </a:custGeom>
            <a:noFill/>
            <a:ln w="38100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04">
              <a:extLst>
                <a:ext uri="{FF2B5EF4-FFF2-40B4-BE49-F238E27FC236}">
                  <a16:creationId xmlns:a16="http://schemas.microsoft.com/office/drawing/2014/main" id="{9FAA8383-FAB9-4314-B8C7-38794ADC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8" y="1614179"/>
              <a:ext cx="864090" cy="864231"/>
            </a:xfrm>
            <a:custGeom>
              <a:avLst/>
              <a:gdLst>
                <a:gd name="T0" fmla="*/ 2147483647 w 789"/>
                <a:gd name="T1" fmla="*/ 2147483647 h 790"/>
                <a:gd name="T2" fmla="*/ 2147483647 w 789"/>
                <a:gd name="T3" fmla="*/ 2147483647 h 790"/>
                <a:gd name="T4" fmla="*/ 2147483647 w 789"/>
                <a:gd name="T5" fmla="*/ 2147483647 h 790"/>
                <a:gd name="T6" fmla="*/ 2147483647 w 789"/>
                <a:gd name="T7" fmla="*/ 2147483647 h 790"/>
                <a:gd name="T8" fmla="*/ 2147483647 w 789"/>
                <a:gd name="T9" fmla="*/ 2147483647 h 790"/>
                <a:gd name="T10" fmla="*/ 2147483647 w 789"/>
                <a:gd name="T11" fmla="*/ 2147483647 h 790"/>
                <a:gd name="T12" fmla="*/ 2147483647 w 789"/>
                <a:gd name="T13" fmla="*/ 2147483647 h 790"/>
                <a:gd name="T14" fmla="*/ 2147483647 w 789"/>
                <a:gd name="T15" fmla="*/ 2147483647 h 790"/>
                <a:gd name="T16" fmla="*/ 2147483647 w 789"/>
                <a:gd name="T17" fmla="*/ 0 h 790"/>
                <a:gd name="T18" fmla="*/ 2147483647 w 789"/>
                <a:gd name="T19" fmla="*/ 0 h 790"/>
                <a:gd name="T20" fmla="*/ 2147483647 w 789"/>
                <a:gd name="T21" fmla="*/ 2147483647 h 790"/>
                <a:gd name="T22" fmla="*/ 2147483647 w 789"/>
                <a:gd name="T23" fmla="*/ 2147483647 h 790"/>
                <a:gd name="T24" fmla="*/ 2147483647 w 789"/>
                <a:gd name="T25" fmla="*/ 2147483647 h 790"/>
                <a:gd name="T26" fmla="*/ 2147483647 w 789"/>
                <a:gd name="T27" fmla="*/ 2147483647 h 790"/>
                <a:gd name="T28" fmla="*/ 2147483647 w 789"/>
                <a:gd name="T29" fmla="*/ 2147483647 h 790"/>
                <a:gd name="T30" fmla="*/ 2147483647 w 789"/>
                <a:gd name="T31" fmla="*/ 2147483647 h 790"/>
                <a:gd name="T32" fmla="*/ 2147483647 w 789"/>
                <a:gd name="T33" fmla="*/ 2147483647 h 790"/>
                <a:gd name="T34" fmla="*/ 0 w 789"/>
                <a:gd name="T35" fmla="*/ 2147483647 h 790"/>
                <a:gd name="T36" fmla="*/ 0 w 789"/>
                <a:gd name="T37" fmla="*/ 2147483647 h 790"/>
                <a:gd name="T38" fmla="*/ 2147483647 w 789"/>
                <a:gd name="T39" fmla="*/ 2147483647 h 790"/>
                <a:gd name="T40" fmla="*/ 2147483647 w 789"/>
                <a:gd name="T41" fmla="*/ 2147483647 h 790"/>
                <a:gd name="T42" fmla="*/ 2147483647 w 789"/>
                <a:gd name="T43" fmla="*/ 2147483647 h 790"/>
                <a:gd name="T44" fmla="*/ 2147483647 w 789"/>
                <a:gd name="T45" fmla="*/ 2147483647 h 790"/>
                <a:gd name="T46" fmla="*/ 2147483647 w 789"/>
                <a:gd name="T47" fmla="*/ 2147483647 h 790"/>
                <a:gd name="T48" fmla="*/ 2147483647 w 789"/>
                <a:gd name="T49" fmla="*/ 2147483647 h 790"/>
                <a:gd name="T50" fmla="*/ 2147483647 w 789"/>
                <a:gd name="T51" fmla="*/ 2147483647 h 790"/>
                <a:gd name="T52" fmla="*/ 2147483647 w 789"/>
                <a:gd name="T53" fmla="*/ 2147483647 h 790"/>
                <a:gd name="T54" fmla="*/ 2147483647 w 789"/>
                <a:gd name="T55" fmla="*/ 2147483647 h 790"/>
                <a:gd name="T56" fmla="*/ 2147483647 w 789"/>
                <a:gd name="T57" fmla="*/ 2147483647 h 790"/>
                <a:gd name="T58" fmla="*/ 2147483647 w 789"/>
                <a:gd name="T59" fmla="*/ 2147483647 h 790"/>
                <a:gd name="T60" fmla="*/ 2147483647 w 789"/>
                <a:gd name="T61" fmla="*/ 2147483647 h 790"/>
                <a:gd name="T62" fmla="*/ 2147483647 w 789"/>
                <a:gd name="T63" fmla="*/ 2147483647 h 790"/>
                <a:gd name="T64" fmla="*/ 2147483647 w 789"/>
                <a:gd name="T65" fmla="*/ 2147483647 h 790"/>
                <a:gd name="T66" fmla="*/ 2147483647 w 789"/>
                <a:gd name="T67" fmla="*/ 2147483647 h 790"/>
                <a:gd name="T68" fmla="*/ 2147483647 w 789"/>
                <a:gd name="T69" fmla="*/ 2147483647 h 790"/>
                <a:gd name="T70" fmla="*/ 2147483647 w 789"/>
                <a:gd name="T71" fmla="*/ 2147483647 h 790"/>
                <a:gd name="T72" fmla="*/ 2147483647 w 789"/>
                <a:gd name="T73" fmla="*/ 2147483647 h 790"/>
                <a:gd name="T74" fmla="*/ 2147483647 w 789"/>
                <a:gd name="T75" fmla="*/ 2147483647 h 790"/>
                <a:gd name="T76" fmla="*/ 2147483647 w 789"/>
                <a:gd name="T77" fmla="*/ 2147483647 h 790"/>
                <a:gd name="T78" fmla="*/ 2147483647 w 789"/>
                <a:gd name="T79" fmla="*/ 2147483647 h 79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89"/>
                <a:gd name="T121" fmla="*/ 0 h 790"/>
                <a:gd name="T122" fmla="*/ 789 w 789"/>
                <a:gd name="T123" fmla="*/ 790 h 79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89" h="790">
                  <a:moveTo>
                    <a:pt x="789" y="399"/>
                  </a:moveTo>
                  <a:lnTo>
                    <a:pt x="789" y="367"/>
                  </a:lnTo>
                  <a:lnTo>
                    <a:pt x="781" y="335"/>
                  </a:lnTo>
                  <a:lnTo>
                    <a:pt x="773" y="295"/>
                  </a:lnTo>
                  <a:lnTo>
                    <a:pt x="765" y="264"/>
                  </a:lnTo>
                  <a:lnTo>
                    <a:pt x="749" y="232"/>
                  </a:lnTo>
                  <a:lnTo>
                    <a:pt x="733" y="200"/>
                  </a:lnTo>
                  <a:lnTo>
                    <a:pt x="717" y="176"/>
                  </a:lnTo>
                  <a:lnTo>
                    <a:pt x="693" y="144"/>
                  </a:lnTo>
                  <a:lnTo>
                    <a:pt x="670" y="120"/>
                  </a:lnTo>
                  <a:lnTo>
                    <a:pt x="646" y="96"/>
                  </a:lnTo>
                  <a:lnTo>
                    <a:pt x="614" y="72"/>
                  </a:lnTo>
                  <a:lnTo>
                    <a:pt x="590" y="56"/>
                  </a:lnTo>
                  <a:lnTo>
                    <a:pt x="558" y="40"/>
                  </a:lnTo>
                  <a:lnTo>
                    <a:pt x="526" y="24"/>
                  </a:lnTo>
                  <a:lnTo>
                    <a:pt x="494" y="16"/>
                  </a:lnTo>
                  <a:lnTo>
                    <a:pt x="454" y="8"/>
                  </a:lnTo>
                  <a:lnTo>
                    <a:pt x="422" y="0"/>
                  </a:lnTo>
                  <a:lnTo>
                    <a:pt x="391" y="0"/>
                  </a:lnTo>
                  <a:lnTo>
                    <a:pt x="367" y="0"/>
                  </a:lnTo>
                  <a:lnTo>
                    <a:pt x="335" y="8"/>
                  </a:lnTo>
                  <a:lnTo>
                    <a:pt x="295" y="16"/>
                  </a:lnTo>
                  <a:lnTo>
                    <a:pt x="263" y="24"/>
                  </a:lnTo>
                  <a:lnTo>
                    <a:pt x="231" y="40"/>
                  </a:lnTo>
                  <a:lnTo>
                    <a:pt x="199" y="56"/>
                  </a:lnTo>
                  <a:lnTo>
                    <a:pt x="175" y="72"/>
                  </a:lnTo>
                  <a:lnTo>
                    <a:pt x="143" y="96"/>
                  </a:lnTo>
                  <a:lnTo>
                    <a:pt x="119" y="120"/>
                  </a:lnTo>
                  <a:lnTo>
                    <a:pt x="96" y="144"/>
                  </a:lnTo>
                  <a:lnTo>
                    <a:pt x="72" y="176"/>
                  </a:lnTo>
                  <a:lnTo>
                    <a:pt x="56" y="200"/>
                  </a:lnTo>
                  <a:lnTo>
                    <a:pt x="40" y="232"/>
                  </a:lnTo>
                  <a:lnTo>
                    <a:pt x="24" y="264"/>
                  </a:lnTo>
                  <a:lnTo>
                    <a:pt x="16" y="295"/>
                  </a:lnTo>
                  <a:lnTo>
                    <a:pt x="8" y="335"/>
                  </a:lnTo>
                  <a:lnTo>
                    <a:pt x="0" y="367"/>
                  </a:lnTo>
                  <a:lnTo>
                    <a:pt x="0" y="399"/>
                  </a:lnTo>
                  <a:lnTo>
                    <a:pt x="0" y="423"/>
                  </a:lnTo>
                  <a:lnTo>
                    <a:pt x="8" y="455"/>
                  </a:lnTo>
                  <a:lnTo>
                    <a:pt x="16" y="495"/>
                  </a:lnTo>
                  <a:lnTo>
                    <a:pt x="24" y="527"/>
                  </a:lnTo>
                  <a:lnTo>
                    <a:pt x="40" y="559"/>
                  </a:lnTo>
                  <a:lnTo>
                    <a:pt x="56" y="590"/>
                  </a:lnTo>
                  <a:lnTo>
                    <a:pt x="72" y="614"/>
                  </a:lnTo>
                  <a:lnTo>
                    <a:pt x="96" y="646"/>
                  </a:lnTo>
                  <a:lnTo>
                    <a:pt x="119" y="670"/>
                  </a:lnTo>
                  <a:lnTo>
                    <a:pt x="143" y="694"/>
                  </a:lnTo>
                  <a:lnTo>
                    <a:pt x="175" y="718"/>
                  </a:lnTo>
                  <a:lnTo>
                    <a:pt x="199" y="734"/>
                  </a:lnTo>
                  <a:lnTo>
                    <a:pt x="231" y="750"/>
                  </a:lnTo>
                  <a:lnTo>
                    <a:pt x="263" y="766"/>
                  </a:lnTo>
                  <a:lnTo>
                    <a:pt x="295" y="774"/>
                  </a:lnTo>
                  <a:lnTo>
                    <a:pt x="335" y="782"/>
                  </a:lnTo>
                  <a:lnTo>
                    <a:pt x="367" y="790"/>
                  </a:lnTo>
                  <a:lnTo>
                    <a:pt x="391" y="790"/>
                  </a:lnTo>
                  <a:lnTo>
                    <a:pt x="422" y="790"/>
                  </a:lnTo>
                  <a:lnTo>
                    <a:pt x="454" y="782"/>
                  </a:lnTo>
                  <a:lnTo>
                    <a:pt x="494" y="774"/>
                  </a:lnTo>
                  <a:lnTo>
                    <a:pt x="526" y="766"/>
                  </a:lnTo>
                  <a:lnTo>
                    <a:pt x="558" y="750"/>
                  </a:lnTo>
                  <a:lnTo>
                    <a:pt x="590" y="734"/>
                  </a:lnTo>
                  <a:lnTo>
                    <a:pt x="614" y="718"/>
                  </a:lnTo>
                  <a:lnTo>
                    <a:pt x="646" y="694"/>
                  </a:lnTo>
                  <a:lnTo>
                    <a:pt x="670" y="670"/>
                  </a:lnTo>
                  <a:lnTo>
                    <a:pt x="693" y="646"/>
                  </a:lnTo>
                  <a:lnTo>
                    <a:pt x="717" y="614"/>
                  </a:lnTo>
                  <a:lnTo>
                    <a:pt x="733" y="590"/>
                  </a:lnTo>
                  <a:lnTo>
                    <a:pt x="749" y="559"/>
                  </a:lnTo>
                  <a:lnTo>
                    <a:pt x="765" y="527"/>
                  </a:lnTo>
                  <a:lnTo>
                    <a:pt x="773" y="495"/>
                  </a:lnTo>
                  <a:lnTo>
                    <a:pt x="781" y="455"/>
                  </a:lnTo>
                  <a:lnTo>
                    <a:pt x="789" y="423"/>
                  </a:lnTo>
                  <a:lnTo>
                    <a:pt x="789" y="399"/>
                  </a:lnTo>
                </a:path>
              </a:pathLst>
            </a:custGeom>
            <a:noFill/>
            <a:ln w="38100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454A4918-D040-482A-BA80-761F527D5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74" y="3342833"/>
              <a:ext cx="864090" cy="864231"/>
            </a:xfrm>
            <a:custGeom>
              <a:avLst/>
              <a:gdLst>
                <a:gd name="T0" fmla="*/ 2147483647 w 789"/>
                <a:gd name="T1" fmla="*/ 2147483647 h 790"/>
                <a:gd name="T2" fmla="*/ 2147483647 w 789"/>
                <a:gd name="T3" fmla="*/ 2147483647 h 790"/>
                <a:gd name="T4" fmla="*/ 2147483647 w 789"/>
                <a:gd name="T5" fmla="*/ 2147483647 h 790"/>
                <a:gd name="T6" fmla="*/ 2147483647 w 789"/>
                <a:gd name="T7" fmla="*/ 2147483647 h 790"/>
                <a:gd name="T8" fmla="*/ 2147483647 w 789"/>
                <a:gd name="T9" fmla="*/ 2147483647 h 790"/>
                <a:gd name="T10" fmla="*/ 2147483647 w 789"/>
                <a:gd name="T11" fmla="*/ 2147483647 h 790"/>
                <a:gd name="T12" fmla="*/ 2147483647 w 789"/>
                <a:gd name="T13" fmla="*/ 2147483647 h 790"/>
                <a:gd name="T14" fmla="*/ 2147483647 w 789"/>
                <a:gd name="T15" fmla="*/ 2147483647 h 790"/>
                <a:gd name="T16" fmla="*/ 2147483647 w 789"/>
                <a:gd name="T17" fmla="*/ 0 h 790"/>
                <a:gd name="T18" fmla="*/ 2147483647 w 789"/>
                <a:gd name="T19" fmla="*/ 0 h 790"/>
                <a:gd name="T20" fmla="*/ 2147483647 w 789"/>
                <a:gd name="T21" fmla="*/ 2147483647 h 790"/>
                <a:gd name="T22" fmla="*/ 2147483647 w 789"/>
                <a:gd name="T23" fmla="*/ 2147483647 h 790"/>
                <a:gd name="T24" fmla="*/ 2147483647 w 789"/>
                <a:gd name="T25" fmla="*/ 2147483647 h 790"/>
                <a:gd name="T26" fmla="*/ 2147483647 w 789"/>
                <a:gd name="T27" fmla="*/ 2147483647 h 790"/>
                <a:gd name="T28" fmla="*/ 2147483647 w 789"/>
                <a:gd name="T29" fmla="*/ 2147483647 h 790"/>
                <a:gd name="T30" fmla="*/ 2147483647 w 789"/>
                <a:gd name="T31" fmla="*/ 2147483647 h 790"/>
                <a:gd name="T32" fmla="*/ 2147483647 w 789"/>
                <a:gd name="T33" fmla="*/ 2147483647 h 790"/>
                <a:gd name="T34" fmla="*/ 0 w 789"/>
                <a:gd name="T35" fmla="*/ 2147483647 h 790"/>
                <a:gd name="T36" fmla="*/ 0 w 789"/>
                <a:gd name="T37" fmla="*/ 2147483647 h 790"/>
                <a:gd name="T38" fmla="*/ 2147483647 w 789"/>
                <a:gd name="T39" fmla="*/ 2147483647 h 790"/>
                <a:gd name="T40" fmla="*/ 2147483647 w 789"/>
                <a:gd name="T41" fmla="*/ 2147483647 h 790"/>
                <a:gd name="T42" fmla="*/ 2147483647 w 789"/>
                <a:gd name="T43" fmla="*/ 2147483647 h 790"/>
                <a:gd name="T44" fmla="*/ 2147483647 w 789"/>
                <a:gd name="T45" fmla="*/ 2147483647 h 790"/>
                <a:gd name="T46" fmla="*/ 2147483647 w 789"/>
                <a:gd name="T47" fmla="*/ 2147483647 h 790"/>
                <a:gd name="T48" fmla="*/ 2147483647 w 789"/>
                <a:gd name="T49" fmla="*/ 2147483647 h 790"/>
                <a:gd name="T50" fmla="*/ 2147483647 w 789"/>
                <a:gd name="T51" fmla="*/ 2147483647 h 790"/>
                <a:gd name="T52" fmla="*/ 2147483647 w 789"/>
                <a:gd name="T53" fmla="*/ 2147483647 h 790"/>
                <a:gd name="T54" fmla="*/ 2147483647 w 789"/>
                <a:gd name="T55" fmla="*/ 2147483647 h 790"/>
                <a:gd name="T56" fmla="*/ 2147483647 w 789"/>
                <a:gd name="T57" fmla="*/ 2147483647 h 790"/>
                <a:gd name="T58" fmla="*/ 2147483647 w 789"/>
                <a:gd name="T59" fmla="*/ 2147483647 h 790"/>
                <a:gd name="T60" fmla="*/ 2147483647 w 789"/>
                <a:gd name="T61" fmla="*/ 2147483647 h 790"/>
                <a:gd name="T62" fmla="*/ 2147483647 w 789"/>
                <a:gd name="T63" fmla="*/ 2147483647 h 790"/>
                <a:gd name="T64" fmla="*/ 2147483647 w 789"/>
                <a:gd name="T65" fmla="*/ 2147483647 h 790"/>
                <a:gd name="T66" fmla="*/ 2147483647 w 789"/>
                <a:gd name="T67" fmla="*/ 2147483647 h 790"/>
                <a:gd name="T68" fmla="*/ 2147483647 w 789"/>
                <a:gd name="T69" fmla="*/ 2147483647 h 790"/>
                <a:gd name="T70" fmla="*/ 2147483647 w 789"/>
                <a:gd name="T71" fmla="*/ 2147483647 h 790"/>
                <a:gd name="T72" fmla="*/ 2147483647 w 789"/>
                <a:gd name="T73" fmla="*/ 2147483647 h 790"/>
                <a:gd name="T74" fmla="*/ 2147483647 w 789"/>
                <a:gd name="T75" fmla="*/ 2147483647 h 790"/>
                <a:gd name="T76" fmla="*/ 2147483647 w 789"/>
                <a:gd name="T77" fmla="*/ 2147483647 h 790"/>
                <a:gd name="T78" fmla="*/ 2147483647 w 789"/>
                <a:gd name="T79" fmla="*/ 2147483647 h 79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89"/>
                <a:gd name="T121" fmla="*/ 0 h 790"/>
                <a:gd name="T122" fmla="*/ 789 w 789"/>
                <a:gd name="T123" fmla="*/ 790 h 79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89" h="790">
                  <a:moveTo>
                    <a:pt x="789" y="399"/>
                  </a:moveTo>
                  <a:lnTo>
                    <a:pt x="789" y="367"/>
                  </a:lnTo>
                  <a:lnTo>
                    <a:pt x="781" y="335"/>
                  </a:lnTo>
                  <a:lnTo>
                    <a:pt x="773" y="295"/>
                  </a:lnTo>
                  <a:lnTo>
                    <a:pt x="765" y="264"/>
                  </a:lnTo>
                  <a:lnTo>
                    <a:pt x="749" y="232"/>
                  </a:lnTo>
                  <a:lnTo>
                    <a:pt x="733" y="200"/>
                  </a:lnTo>
                  <a:lnTo>
                    <a:pt x="717" y="176"/>
                  </a:lnTo>
                  <a:lnTo>
                    <a:pt x="693" y="144"/>
                  </a:lnTo>
                  <a:lnTo>
                    <a:pt x="670" y="120"/>
                  </a:lnTo>
                  <a:lnTo>
                    <a:pt x="646" y="96"/>
                  </a:lnTo>
                  <a:lnTo>
                    <a:pt x="614" y="72"/>
                  </a:lnTo>
                  <a:lnTo>
                    <a:pt x="590" y="56"/>
                  </a:lnTo>
                  <a:lnTo>
                    <a:pt x="558" y="40"/>
                  </a:lnTo>
                  <a:lnTo>
                    <a:pt x="526" y="24"/>
                  </a:lnTo>
                  <a:lnTo>
                    <a:pt x="494" y="16"/>
                  </a:lnTo>
                  <a:lnTo>
                    <a:pt x="454" y="8"/>
                  </a:lnTo>
                  <a:lnTo>
                    <a:pt x="422" y="0"/>
                  </a:lnTo>
                  <a:lnTo>
                    <a:pt x="391" y="0"/>
                  </a:lnTo>
                  <a:lnTo>
                    <a:pt x="367" y="0"/>
                  </a:lnTo>
                  <a:lnTo>
                    <a:pt x="335" y="8"/>
                  </a:lnTo>
                  <a:lnTo>
                    <a:pt x="295" y="16"/>
                  </a:lnTo>
                  <a:lnTo>
                    <a:pt x="263" y="24"/>
                  </a:lnTo>
                  <a:lnTo>
                    <a:pt x="231" y="40"/>
                  </a:lnTo>
                  <a:lnTo>
                    <a:pt x="199" y="56"/>
                  </a:lnTo>
                  <a:lnTo>
                    <a:pt x="175" y="72"/>
                  </a:lnTo>
                  <a:lnTo>
                    <a:pt x="143" y="96"/>
                  </a:lnTo>
                  <a:lnTo>
                    <a:pt x="119" y="120"/>
                  </a:lnTo>
                  <a:lnTo>
                    <a:pt x="96" y="144"/>
                  </a:lnTo>
                  <a:lnTo>
                    <a:pt x="72" y="176"/>
                  </a:lnTo>
                  <a:lnTo>
                    <a:pt x="56" y="200"/>
                  </a:lnTo>
                  <a:lnTo>
                    <a:pt x="40" y="232"/>
                  </a:lnTo>
                  <a:lnTo>
                    <a:pt x="24" y="264"/>
                  </a:lnTo>
                  <a:lnTo>
                    <a:pt x="16" y="295"/>
                  </a:lnTo>
                  <a:lnTo>
                    <a:pt x="8" y="335"/>
                  </a:lnTo>
                  <a:lnTo>
                    <a:pt x="0" y="367"/>
                  </a:lnTo>
                  <a:lnTo>
                    <a:pt x="0" y="399"/>
                  </a:lnTo>
                  <a:lnTo>
                    <a:pt x="0" y="423"/>
                  </a:lnTo>
                  <a:lnTo>
                    <a:pt x="8" y="455"/>
                  </a:lnTo>
                  <a:lnTo>
                    <a:pt x="16" y="495"/>
                  </a:lnTo>
                  <a:lnTo>
                    <a:pt x="24" y="527"/>
                  </a:lnTo>
                  <a:lnTo>
                    <a:pt x="40" y="559"/>
                  </a:lnTo>
                  <a:lnTo>
                    <a:pt x="56" y="590"/>
                  </a:lnTo>
                  <a:lnTo>
                    <a:pt x="72" y="614"/>
                  </a:lnTo>
                  <a:lnTo>
                    <a:pt x="96" y="646"/>
                  </a:lnTo>
                  <a:lnTo>
                    <a:pt x="119" y="670"/>
                  </a:lnTo>
                  <a:lnTo>
                    <a:pt x="143" y="694"/>
                  </a:lnTo>
                  <a:lnTo>
                    <a:pt x="175" y="718"/>
                  </a:lnTo>
                  <a:lnTo>
                    <a:pt x="199" y="734"/>
                  </a:lnTo>
                  <a:lnTo>
                    <a:pt x="231" y="750"/>
                  </a:lnTo>
                  <a:lnTo>
                    <a:pt x="263" y="766"/>
                  </a:lnTo>
                  <a:lnTo>
                    <a:pt x="295" y="774"/>
                  </a:lnTo>
                  <a:lnTo>
                    <a:pt x="335" y="782"/>
                  </a:lnTo>
                  <a:lnTo>
                    <a:pt x="367" y="790"/>
                  </a:lnTo>
                  <a:lnTo>
                    <a:pt x="391" y="790"/>
                  </a:lnTo>
                  <a:lnTo>
                    <a:pt x="422" y="790"/>
                  </a:lnTo>
                  <a:lnTo>
                    <a:pt x="454" y="782"/>
                  </a:lnTo>
                  <a:lnTo>
                    <a:pt x="494" y="774"/>
                  </a:lnTo>
                  <a:lnTo>
                    <a:pt x="526" y="766"/>
                  </a:lnTo>
                  <a:lnTo>
                    <a:pt x="558" y="750"/>
                  </a:lnTo>
                  <a:lnTo>
                    <a:pt x="590" y="734"/>
                  </a:lnTo>
                  <a:lnTo>
                    <a:pt x="614" y="718"/>
                  </a:lnTo>
                  <a:lnTo>
                    <a:pt x="646" y="694"/>
                  </a:lnTo>
                  <a:lnTo>
                    <a:pt x="670" y="670"/>
                  </a:lnTo>
                  <a:lnTo>
                    <a:pt x="693" y="646"/>
                  </a:lnTo>
                  <a:lnTo>
                    <a:pt x="717" y="614"/>
                  </a:lnTo>
                  <a:lnTo>
                    <a:pt x="733" y="590"/>
                  </a:lnTo>
                  <a:lnTo>
                    <a:pt x="749" y="559"/>
                  </a:lnTo>
                  <a:lnTo>
                    <a:pt x="765" y="527"/>
                  </a:lnTo>
                  <a:lnTo>
                    <a:pt x="773" y="495"/>
                  </a:lnTo>
                  <a:lnTo>
                    <a:pt x="781" y="455"/>
                  </a:lnTo>
                  <a:lnTo>
                    <a:pt x="789" y="423"/>
                  </a:lnTo>
                  <a:lnTo>
                    <a:pt x="789" y="399"/>
                  </a:lnTo>
                </a:path>
              </a:pathLst>
            </a:custGeom>
            <a:noFill/>
            <a:ln w="38100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5DA2F5D8-E66D-4E4E-B5BC-58405EE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614" y="1196752"/>
              <a:ext cx="8255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w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1</a:t>
              </a:r>
              <a:r>
                <a:rPr lang="en-GB" altLang="en-US" sz="2000" dirty="0">
                  <a:solidFill>
                    <a:srgbClr val="002060"/>
                  </a:solidFill>
                </a:rPr>
                <a:t>(0,0)</a:t>
              </a: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DF719E69-7791-4AAB-9F37-739994AD7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792" y="16810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w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1</a:t>
              </a:r>
              <a:r>
                <a:rPr lang="en-GB" altLang="en-US" sz="2000" dirty="0">
                  <a:solidFill>
                    <a:srgbClr val="002060"/>
                  </a:solidFill>
                </a:rPr>
                <a:t>(1,0)</a:t>
              </a:r>
            </a:p>
          </p:txBody>
        </p:sp>
        <p:sp>
          <p:nvSpPr>
            <p:cNvPr id="90" name="Rectangle 45">
              <a:extLst>
                <a:ext uri="{FF2B5EF4-FFF2-40B4-BE49-F238E27FC236}">
                  <a16:creationId xmlns:a16="http://schemas.microsoft.com/office/drawing/2014/main" id="{6FC8B308-A113-47B6-8CC6-2AE2E0F2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792" y="2257127"/>
              <a:ext cx="8255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w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1</a:t>
              </a:r>
              <a:r>
                <a:rPr lang="en-GB" altLang="en-US" sz="2000" dirty="0">
                  <a:solidFill>
                    <a:srgbClr val="002060"/>
                  </a:solidFill>
                </a:rPr>
                <a:t>(2,0)</a:t>
              </a:r>
            </a:p>
          </p:txBody>
        </p:sp>
        <p:sp>
          <p:nvSpPr>
            <p:cNvPr id="91" name="Rectangle 45">
              <a:extLst>
                <a:ext uri="{FF2B5EF4-FFF2-40B4-BE49-F238E27FC236}">
                  <a16:creationId xmlns:a16="http://schemas.microsoft.com/office/drawing/2014/main" id="{400D93FE-54C5-434E-A769-2707A918E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761" y="3212976"/>
              <a:ext cx="7421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w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1</a:t>
              </a:r>
              <a:r>
                <a:rPr lang="en-GB" altLang="en-US" sz="2000" dirty="0">
                  <a:solidFill>
                    <a:srgbClr val="002060"/>
                  </a:solidFill>
                </a:rPr>
                <a:t>(1,1)</a:t>
              </a:r>
            </a:p>
          </p:txBody>
        </p:sp>
        <p:sp>
          <p:nvSpPr>
            <p:cNvPr id="92" name="Rectangle 45">
              <a:extLst>
                <a:ext uri="{FF2B5EF4-FFF2-40B4-BE49-F238E27FC236}">
                  <a16:creationId xmlns:a16="http://schemas.microsoft.com/office/drawing/2014/main" id="{221FFBBA-BDAF-401E-88E8-D182691E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784" y="384130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w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1</a:t>
              </a:r>
              <a:r>
                <a:rPr lang="en-GB" altLang="en-US" sz="2000" dirty="0">
                  <a:solidFill>
                    <a:srgbClr val="002060"/>
                  </a:solidFill>
                </a:rPr>
                <a:t>(2,1)</a:t>
              </a:r>
            </a:p>
          </p:txBody>
        </p:sp>
        <p:sp>
          <p:nvSpPr>
            <p:cNvPr id="93" name="Rectangle 45">
              <a:extLst>
                <a:ext uri="{FF2B5EF4-FFF2-40B4-BE49-F238E27FC236}">
                  <a16:creationId xmlns:a16="http://schemas.microsoft.com/office/drawing/2014/main" id="{C6A473A6-6E03-4060-A991-35162CD0C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614" y="2833191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w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1</a:t>
              </a:r>
              <a:r>
                <a:rPr lang="en-GB" altLang="en-US" sz="2000" dirty="0">
                  <a:solidFill>
                    <a:srgbClr val="002060"/>
                  </a:solidFill>
                </a:rPr>
                <a:t>(0,1)</a:t>
              </a:r>
            </a:p>
          </p:txBody>
        </p: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E01B7DBB-0B41-427A-9553-0F68C3E27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862" y="1700808"/>
              <a:ext cx="6011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x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0</a:t>
              </a:r>
              <a:r>
                <a:rPr lang="en-GB" altLang="en-US" sz="2000" dirty="0">
                  <a:solidFill>
                    <a:srgbClr val="002060"/>
                  </a:solidFill>
                </a:rPr>
                <a:t>(0)</a:t>
              </a:r>
            </a:p>
          </p:txBody>
        </p:sp>
        <p:sp>
          <p:nvSpPr>
            <p:cNvPr id="95" name="Rectangle 23">
              <a:extLst>
                <a:ext uri="{FF2B5EF4-FFF2-40B4-BE49-F238E27FC236}">
                  <a16:creationId xmlns:a16="http://schemas.microsoft.com/office/drawing/2014/main" id="{80EAF4FA-46E1-4902-BF9C-7E929FF74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664" y="3841303"/>
              <a:ext cx="5594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x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0</a:t>
              </a:r>
              <a:r>
                <a:rPr lang="en-GB" altLang="en-US" sz="2000" dirty="0">
                  <a:solidFill>
                    <a:srgbClr val="002060"/>
                  </a:solidFill>
                </a:rPr>
                <a:t>(1)</a:t>
              </a:r>
            </a:p>
          </p:txBody>
        </p:sp>
        <p:sp>
          <p:nvSpPr>
            <p:cNvPr id="96" name="Line 7">
              <a:extLst>
                <a:ext uri="{FF2B5EF4-FFF2-40B4-BE49-F238E27FC236}">
                  <a16:creationId xmlns:a16="http://schemas.microsoft.com/office/drawing/2014/main" id="{25F51DA4-16D9-45A3-B065-58EC83445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5655" y="2060848"/>
              <a:ext cx="22320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Line 34">
              <a:extLst>
                <a:ext uri="{FF2B5EF4-FFF2-40B4-BE49-F238E27FC236}">
                  <a16:creationId xmlns:a16="http://schemas.microsoft.com/office/drawing/2014/main" id="{066B96F2-0C40-4208-A986-66E67213B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9952" y="1527327"/>
              <a:ext cx="0" cy="101473"/>
            </a:xfrm>
            <a:prstGeom prst="line">
              <a:avLst/>
            </a:prstGeom>
            <a:noFill/>
            <a:ln w="20701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Rectangle 23">
              <a:extLst>
                <a:ext uri="{FF2B5EF4-FFF2-40B4-BE49-F238E27FC236}">
                  <a16:creationId xmlns:a16="http://schemas.microsoft.com/office/drawing/2014/main" id="{DE808FA4-CD2C-4121-BA03-0933E2058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403" y="1700808"/>
              <a:ext cx="5738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x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1</a:t>
              </a:r>
              <a:r>
                <a:rPr lang="en-GB" altLang="en-US" sz="2000" dirty="0">
                  <a:solidFill>
                    <a:srgbClr val="002060"/>
                  </a:solidFill>
                </a:rPr>
                <a:t>(0)</a:t>
              </a:r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4DB4B0ED-5BCC-43B1-9A73-68470228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961" y="3769295"/>
              <a:ext cx="5321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x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1</a:t>
              </a:r>
              <a:r>
                <a:rPr lang="en-GB" altLang="en-US" sz="2000" dirty="0">
                  <a:solidFill>
                    <a:srgbClr val="002060"/>
                  </a:solidFill>
                </a:rPr>
                <a:t>(1)</a:t>
              </a:r>
            </a:p>
          </p:txBody>
        </p: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C67D4B7B-7435-496B-ACCD-52B83E7D7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801" y="2492896"/>
              <a:ext cx="6011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x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2</a:t>
              </a:r>
              <a:r>
                <a:rPr lang="en-GB" altLang="en-US" sz="2000" dirty="0">
                  <a:solidFill>
                    <a:srgbClr val="002060"/>
                  </a:solidFill>
                </a:rPr>
                <a:t>(0)</a:t>
              </a:r>
            </a:p>
          </p:txBody>
        </p:sp>
        <p:sp>
          <p:nvSpPr>
            <p:cNvPr id="101" name="Rectangle 45">
              <a:extLst>
                <a:ext uri="{FF2B5EF4-FFF2-40B4-BE49-F238E27FC236}">
                  <a16:creationId xmlns:a16="http://schemas.microsoft.com/office/drawing/2014/main" id="{A9562299-5BF9-482A-8B69-E1FBE6ED5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264" y="1914308"/>
              <a:ext cx="8527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w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2</a:t>
              </a:r>
              <a:r>
                <a:rPr lang="en-GB" altLang="en-US" sz="2000" dirty="0">
                  <a:solidFill>
                    <a:srgbClr val="002060"/>
                  </a:solidFill>
                </a:rPr>
                <a:t>(0,0)</a:t>
              </a:r>
            </a:p>
          </p:txBody>
        </p:sp>
        <p:sp>
          <p:nvSpPr>
            <p:cNvPr id="102" name="Rectangle 45">
              <a:extLst>
                <a:ext uri="{FF2B5EF4-FFF2-40B4-BE49-F238E27FC236}">
                  <a16:creationId xmlns:a16="http://schemas.microsoft.com/office/drawing/2014/main" id="{38E94CF5-E1F6-4A38-96E0-2252234A5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159" y="1969095"/>
              <a:ext cx="8111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w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2</a:t>
              </a:r>
              <a:r>
                <a:rPr lang="en-GB" altLang="en-US" sz="2000" dirty="0">
                  <a:solidFill>
                    <a:srgbClr val="002060"/>
                  </a:solidFill>
                </a:rPr>
                <a:t>(1,0)</a:t>
              </a:r>
            </a:p>
          </p:txBody>
        </p:sp>
        <p:sp>
          <p:nvSpPr>
            <p:cNvPr id="103" name="Rectangle 45">
              <a:extLst>
                <a:ext uri="{FF2B5EF4-FFF2-40B4-BE49-F238E27FC236}">
                  <a16:creationId xmlns:a16="http://schemas.microsoft.com/office/drawing/2014/main" id="{7DC94D3B-35BE-44E3-98CF-2ED9EB25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128" y="2833191"/>
              <a:ext cx="9682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defRPr sz="2400">
                  <a:solidFill>
                    <a:srgbClr val="FFFF00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defRPr sz="2200">
                  <a:solidFill>
                    <a:srgbClr val="FFFF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rgbClr val="FFFF00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2060"/>
                  </a:solidFill>
                </a:rPr>
                <a:t>w</a:t>
              </a:r>
              <a:r>
                <a:rPr lang="en-GB" altLang="en-US" sz="2000" baseline="-25000" dirty="0">
                  <a:solidFill>
                    <a:srgbClr val="002060"/>
                  </a:solidFill>
                </a:rPr>
                <a:t>2</a:t>
              </a:r>
              <a:r>
                <a:rPr lang="en-GB" altLang="en-US" sz="2000" dirty="0">
                  <a:solidFill>
                    <a:srgbClr val="002060"/>
                  </a:solidFill>
                </a:rPr>
                <a:t>(2,10)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57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2041-ABC0-4BE6-A22D-56503EE6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/>
          <a:lstStyle/>
          <a:p>
            <a:r>
              <a:rPr lang="en-GB" dirty="0"/>
              <a:t>My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3D1F-4E2D-48AC-ADBE-D7BD2461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00134" cy="4377371"/>
          </a:xfrm>
        </p:spPr>
        <p:txBody>
          <a:bodyPr>
            <a:normAutofit/>
          </a:bodyPr>
          <a:lstStyle/>
          <a:p>
            <a:r>
              <a:rPr lang="en-GB" dirty="0"/>
              <a:t>For the solution, I designed a MLP network.</a:t>
            </a:r>
          </a:p>
          <a:p>
            <a:endParaRPr lang="en-GB" dirty="0"/>
          </a:p>
          <a:p>
            <a:r>
              <a:rPr lang="en-GB" dirty="0"/>
              <a:t>In the hidden layer, the nodes represent the Output for the individual taste in an outfit and the Synergy of an outfit respectively </a:t>
            </a:r>
          </a:p>
          <a:p>
            <a:endParaRPr lang="en-GB" dirty="0"/>
          </a:p>
          <a:p>
            <a:r>
              <a:rPr lang="en-GB" dirty="0"/>
              <a:t>The results being the combination of both of these results</a:t>
            </a:r>
          </a:p>
          <a:p>
            <a:endParaRPr lang="en-GB" dirty="0"/>
          </a:p>
          <a:p>
            <a:r>
              <a:rPr lang="en-GB" dirty="0"/>
              <a:t>The network is not fully connected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A66EB49-02E2-4D47-A5CA-01C3CC666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68" y="2293258"/>
            <a:ext cx="6748203" cy="30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AEB-7D89-4026-8905-8CEFD25E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en-GB" dirty="0"/>
              <a:t>First Prototype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3CD4-7853-46DF-B6AE-23FC71869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42437" cy="388077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was designed to look like the MLP diagram from before</a:t>
            </a:r>
          </a:p>
          <a:p>
            <a:endParaRPr lang="en-GB" dirty="0"/>
          </a:p>
          <a:p>
            <a:r>
              <a:rPr lang="en-GB" dirty="0"/>
              <a:t>It worked by having all possible clothes connected to 2 nodes in the hidden layer representing the both taste and Synergy </a:t>
            </a:r>
          </a:p>
          <a:p>
            <a:endParaRPr lang="en-GB" dirty="0"/>
          </a:p>
          <a:p>
            <a:r>
              <a:rPr lang="en-GB" dirty="0"/>
              <a:t>This would connected to a final output node which would contain the rating of the outfit</a:t>
            </a:r>
          </a:p>
          <a:p>
            <a:endParaRPr lang="en-GB" dirty="0"/>
          </a:p>
          <a:p>
            <a:r>
              <a:rPr lang="en-GB" dirty="0"/>
              <a:t>Once all the outfits rating were calculated, A probability was assigned to each outfit proportional to their rating.</a:t>
            </a:r>
          </a:p>
          <a:p>
            <a:r>
              <a:rPr lang="en-GB" dirty="0"/>
              <a:t>Then a random outfit is chosen</a:t>
            </a:r>
          </a:p>
          <a:p>
            <a:r>
              <a:rPr lang="en-GB" dirty="0"/>
              <a:t>If the user likes the outfit, that outfit’s weight would be adjusted positively and visa vera for it the outfit is rejected.</a:t>
            </a:r>
          </a:p>
        </p:txBody>
      </p:sp>
    </p:spTree>
    <p:extLst>
      <p:ext uri="{BB962C8B-B14F-4D97-AF65-F5344CB8AC3E}">
        <p14:creationId xmlns:p14="http://schemas.microsoft.com/office/powerpoint/2010/main" val="3223467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1249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Comic Sans MS</vt:lpstr>
      <vt:lpstr>Times New Roman</vt:lpstr>
      <vt:lpstr>Trebuchet MS</vt:lpstr>
      <vt:lpstr>Wingdings 3</vt:lpstr>
      <vt:lpstr>Facet</vt:lpstr>
      <vt:lpstr>Outfit Recommender using Machine Learning</vt:lpstr>
      <vt:lpstr>The Problem </vt:lpstr>
      <vt:lpstr>The Solution</vt:lpstr>
      <vt:lpstr>Why a Neural Network </vt:lpstr>
      <vt:lpstr>History of Neural Networks</vt:lpstr>
      <vt:lpstr>Machine Learning Neural Networks</vt:lpstr>
      <vt:lpstr>Machine Learning Neural Networks</vt:lpstr>
      <vt:lpstr>My Neural Network</vt:lpstr>
      <vt:lpstr>First Prototype Algorithm</vt:lpstr>
      <vt:lpstr>Creating a test profile</vt:lpstr>
      <vt:lpstr>Testing the First Prototype Algorithm</vt:lpstr>
      <vt:lpstr>First test – Default values(LR 0.2, Initial weight 0.5, )</vt:lpstr>
      <vt:lpstr>Hidden layer test – (LR 0.2, Initial weight 0.5, Increased LR for Hidden Layer)</vt:lpstr>
      <vt:lpstr>Lowered LR– (LR 0.1, Initial weight 0.5 )</vt:lpstr>
      <vt:lpstr>Conclusion from testing</vt:lpstr>
      <vt:lpstr>Improving the Algorithm</vt:lpstr>
      <vt:lpstr>New look to the Neural network</vt:lpstr>
      <vt:lpstr>For the Future 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 Recommender using Machine Learning</dc:title>
  <dc:creator>Joe Mckeown</dc:creator>
  <cp:lastModifiedBy>Joe Mckeown</cp:lastModifiedBy>
  <cp:revision>1</cp:revision>
  <dcterms:created xsi:type="dcterms:W3CDTF">2021-02-15T11:22:35Z</dcterms:created>
  <dcterms:modified xsi:type="dcterms:W3CDTF">2021-02-15T11:25:50Z</dcterms:modified>
</cp:coreProperties>
</file>