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4" r:id="rId2"/>
    <p:sldId id="256" r:id="rId3"/>
    <p:sldId id="270" r:id="rId4"/>
    <p:sldId id="269" r:id="rId5"/>
    <p:sldId id="257" r:id="rId6"/>
    <p:sldId id="259" r:id="rId7"/>
    <p:sldId id="272" r:id="rId8"/>
    <p:sldId id="260" r:id="rId9"/>
    <p:sldId id="261" r:id="rId10"/>
    <p:sldId id="262" r:id="rId11"/>
    <p:sldId id="263" r:id="rId12"/>
    <p:sldId id="277" r:id="rId13"/>
    <p:sldId id="264" r:id="rId14"/>
    <p:sldId id="265" r:id="rId15"/>
    <p:sldId id="266" r:id="rId16"/>
    <p:sldId id="271" r:id="rId17"/>
    <p:sldId id="267" r:id="rId18"/>
    <p:sldId id="268" r:id="rId19"/>
    <p:sldId id="279" r:id="rId20"/>
    <p:sldId id="273" r:id="rId21"/>
    <p:sldId id="276" r:id="rId22"/>
    <p:sldId id="280" r:id="rId23"/>
    <p:sldId id="282" r:id="rId24"/>
    <p:sldId id="283" r:id="rId25"/>
    <p:sldId id="281" r:id="rId26"/>
    <p:sldId id="27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1" autoAdjust="0"/>
  </p:normalViewPr>
  <p:slideViewPr>
    <p:cSldViewPr snapToGrid="0">
      <p:cViewPr varScale="1">
        <p:scale>
          <a:sx n="152" d="100"/>
          <a:sy n="152" d="100"/>
        </p:scale>
        <p:origin x="6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351EF-60A8-41A7-916C-CE81AE14183A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2FE43-4952-4F56-9ADD-38E34250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9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2FE43-4952-4F56-9ADD-38E34250A4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2FE43-4952-4F56-9ADD-38E34250A4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F0B4-AEE4-4F83-8871-E4EB0568E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84A03-0647-4001-9FAA-69B0A56CA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79ECE-C903-48C4-82EF-5042D35C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2E73A-1BB6-4B56-8E3C-37090084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EE84D-D0F4-4B4E-AC1E-C8DE4FD5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7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0495-89D3-4C5F-BA8E-33C18488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1B475-3F8E-48D9-B8E2-F207A441A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FC73-B264-4913-B54A-FB82FB0D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CC7E7-DCFE-4BC8-99E5-377BD6C1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16E37-3A43-4B8E-A232-3CA49B2C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35A12-9B92-458A-9BE0-ABFD35B0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6449D-AA17-40BC-8728-3DE05C8C9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4C656-EA49-4282-AC39-EA98713B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1F0F-3C2D-40D8-A956-FC75D3C7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AB6F-C4E2-4235-ADC8-6F5FDF72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2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1BCE-8B35-4D76-8F71-1D05191A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91AB-0C22-453A-916A-DDB25F400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AD42E-3893-433A-B52B-BD18695E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D1150-143E-4E3A-A00E-596B969A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0A8B1-53CA-416C-81DC-DA9E6CD4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8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F969-D36F-49D2-A01E-FCCD178C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13B47-B909-44D7-AC16-6DA6CBB21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294F0-C640-4C5A-996D-3666C30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141F-1CD8-4B1B-9643-9BD9EEF8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C96F-67AE-4A53-B4F3-A2827A65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9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0ED8-EBF1-4DAB-9BFA-C5F14B92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9369B-773D-4D46-B379-9A962CB87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D5A1D-B37D-4307-95C8-E03957039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197DB-F195-443A-8718-AEFBC77C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7FBEF-35E1-4F93-8723-2FEBB0FE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A03B9-EBF0-4B3F-ABDD-38A9D15E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CB3E-44E6-44FA-A7C3-175567FB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01A4A-13FF-44DC-849A-35331459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462CE-BCA4-4399-AC0D-A12A055F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BB2BB-9695-43FA-B083-282825BE1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FF659-35B7-4E5D-BEFB-D58789B1D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FE1B3-1C11-4153-87E6-487A8973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FC788-280D-418A-8C75-271268E0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A9ABB-3398-4276-A37E-DA4D7817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5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6630-D6CA-49A7-83FB-D94E2FFA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0D5BE-D14D-402C-9D0E-6437C8C2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2CAB1-C45A-4C1F-AAE1-501A6FE0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93DE5-FB77-4EDF-A13E-53FA99FE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2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4A471-01C9-4CB0-8AA4-6EE6A7E4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B5788-6A2D-421B-8D46-821C47B3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9C045-C097-4D32-BFB7-52ED1AF2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2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6261-41D4-43A3-8E7C-07D5E21A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5328-C1E9-43AD-B188-7ED264EC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CDCC-7FBB-429B-B6A9-FE5A215BF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105A8-EA21-4056-ABC3-E7FA24F5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C0A98-F456-4450-BB97-FEE664AE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DA72F-4E79-455A-AEBF-93FB8584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3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4716-B970-4D92-8786-310EE2D6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02885-330D-4E05-B2E0-489A46DF4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680AB-3D54-49CD-85E3-C651B847F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AF8B1-72C8-4A70-AF5C-14264CC3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8407-9B32-4CC7-9365-30F890A4D38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129B3-F242-4A8F-AF56-A5CFB4B3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E8A61-DBF8-4DF0-9C99-9B6192CB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FA597-696A-4AD8-8BB1-000EE0A6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63E01-8349-4F20-B225-1B4D1276E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DBBD9-891C-4773-A94A-0ECCD7E8A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68407-9B32-4CC7-9365-30F890A4D38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5DDD2-C6A1-4263-9A75-D498EE4AB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8C7CB-3EA4-41DF-8925-2DFB6AACC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71DF4-3676-41E4-8E8A-1A8DD52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9420E2-B513-4B9F-9E70-ABD4A49EA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999116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1. Mice alternate between discrete strategies during perceptual decision-making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2. Hierarchical Hidden Markov Models with State Prediction</a:t>
            </a:r>
          </a:p>
        </p:txBody>
      </p:sp>
    </p:spTree>
    <p:extLst>
      <p:ext uri="{BB962C8B-B14F-4D97-AF65-F5344CB8AC3E}">
        <p14:creationId xmlns:p14="http://schemas.microsoft.com/office/powerpoint/2010/main" val="360663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0E4617-2644-4D53-B3E8-DEE523E99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256" y="1145176"/>
            <a:ext cx="8338492" cy="531658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D629D86-AC74-4BCB-BDFF-3B1A90AC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(Mouse)</a:t>
            </a:r>
          </a:p>
        </p:txBody>
      </p:sp>
    </p:spTree>
    <p:extLst>
      <p:ext uri="{BB962C8B-B14F-4D97-AF65-F5344CB8AC3E}">
        <p14:creationId xmlns:p14="http://schemas.microsoft.com/office/powerpoint/2010/main" val="217897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46DB7C-ACE7-4B6F-96D7-7759A7387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288" y="1228543"/>
            <a:ext cx="7951939" cy="534270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40C720-FE92-4B49-BDC9-3C1F1FD3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(Mouse)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106403-C969-4DCA-9654-177637A54A4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2304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Psytrack</a:t>
            </a:r>
            <a:r>
              <a:rPr lang="en-US" sz="1800" dirty="0"/>
              <a:t>: GLM with drifting weights</a:t>
            </a:r>
          </a:p>
          <a:p>
            <a:r>
              <a:rPr lang="en-US" sz="1800" dirty="0"/>
              <a:t>Compared discrete vs continuous decision states.</a:t>
            </a:r>
          </a:p>
        </p:txBody>
      </p:sp>
    </p:spTree>
    <p:extLst>
      <p:ext uri="{BB962C8B-B14F-4D97-AF65-F5344CB8AC3E}">
        <p14:creationId xmlns:p14="http://schemas.microsoft.com/office/powerpoint/2010/main" val="2220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D9D6-E234-4C6A-888D-35D56F0C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8357-C1E8-4ADC-AEA2-6FF97B73C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flash above or below 12hz?</a:t>
            </a:r>
          </a:p>
          <a:p>
            <a:pPr lvl="1"/>
            <a:r>
              <a:rPr lang="en-US" dirty="0"/>
              <a:t>Poke left (Yes) or right (No)</a:t>
            </a:r>
          </a:p>
          <a:p>
            <a:r>
              <a:rPr lang="en-US" dirty="0"/>
              <a:t>N=15 mice</a:t>
            </a:r>
          </a:p>
          <a:p>
            <a:r>
              <a:rPr lang="en-US" dirty="0"/>
              <a:t>T&gt;200 trials per mouse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0E6E4-AC9C-463C-853E-89E00E369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9" r="78599" b="66349"/>
          <a:stretch/>
        </p:blipFill>
        <p:spPr>
          <a:xfrm>
            <a:off x="8133807" y="1218224"/>
            <a:ext cx="2893180" cy="31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6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8DFC31-86EF-4EA5-9135-A043C8CA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380" y="0"/>
            <a:ext cx="8647959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817C8FF-5A7A-41F9-BC04-B7DF4191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(Mouse)</a:t>
            </a:r>
          </a:p>
        </p:txBody>
      </p:sp>
    </p:spTree>
    <p:extLst>
      <p:ext uri="{BB962C8B-B14F-4D97-AF65-F5344CB8AC3E}">
        <p14:creationId xmlns:p14="http://schemas.microsoft.com/office/powerpoint/2010/main" val="119121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17C8FF-5A7A-41F9-BC04-B7DF4191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(Mouse)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3B6898-6244-410F-ADFE-C0E95094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90" y="1946321"/>
            <a:ext cx="8405581" cy="45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2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17C8FF-5A7A-41F9-BC04-B7DF4191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(Mouse)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3CC99-BC37-45FF-89F1-06311C06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0" y="2144000"/>
            <a:ext cx="9461046" cy="430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7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C1C0-6A81-4D12-AA74-C6F59587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5AEA1-53D7-4BED-BCBD-145AAB34A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5" t="-1" r="61481" b="54043"/>
          <a:stretch/>
        </p:blipFill>
        <p:spPr>
          <a:xfrm>
            <a:off x="7363095" y="934803"/>
            <a:ext cx="3866607" cy="30664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F9A74B-7416-457B-B072-A1EC2FB1EE1D}"/>
              </a:ext>
            </a:extLst>
          </p:cNvPr>
          <p:cNvSpPr txBox="1">
            <a:spLocks/>
          </p:cNvSpPr>
          <p:nvPr/>
        </p:nvSpPr>
        <p:spPr>
          <a:xfrm>
            <a:off x="838200" y="193646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Visual motion discrimination</a:t>
            </a:r>
          </a:p>
          <a:p>
            <a:r>
              <a:rPr lang="en-US" sz="2400" dirty="0"/>
              <a:t>First diagram: 70% motion coherence</a:t>
            </a:r>
          </a:p>
          <a:p>
            <a:r>
              <a:rPr lang="en-US" sz="2400" dirty="0"/>
              <a:t>Second diagram: Random</a:t>
            </a:r>
          </a:p>
          <a:p>
            <a:r>
              <a:rPr lang="en-US" sz="2400" dirty="0"/>
              <a:t>Press button to indicate which more coherent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Data</a:t>
            </a:r>
          </a:p>
          <a:p>
            <a:r>
              <a:rPr lang="en-US" sz="2400" dirty="0"/>
              <a:t>27 humans</a:t>
            </a:r>
          </a:p>
          <a:p>
            <a:r>
              <a:rPr lang="en-US" sz="2400" dirty="0"/>
              <a:t>Median session length: 500 trials</a:t>
            </a:r>
          </a:p>
        </p:txBody>
      </p:sp>
    </p:spTree>
    <p:extLst>
      <p:ext uri="{BB962C8B-B14F-4D97-AF65-F5344CB8AC3E}">
        <p14:creationId xmlns:p14="http://schemas.microsoft.com/office/powerpoint/2010/main" val="134090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17C8FF-5A7A-41F9-BC04-B7DF4191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(Human)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D0950-039E-4241-9B58-8AF7DEA63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43" y="1541668"/>
            <a:ext cx="8400861" cy="52673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F60A5A-4706-479E-AB55-2BF429B87ADC}"/>
              </a:ext>
            </a:extLst>
          </p:cNvPr>
          <p:cNvSpPr txBox="1">
            <a:spLocks/>
          </p:cNvSpPr>
          <p:nvPr/>
        </p:nvSpPr>
        <p:spPr>
          <a:xfrm>
            <a:off x="838200" y="1936461"/>
            <a:ext cx="34054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lphaLcPeriod"/>
            </a:pPr>
            <a:r>
              <a:rPr lang="en-US" sz="1800" dirty="0"/>
              <a:t>Task</a:t>
            </a:r>
          </a:p>
          <a:p>
            <a:pPr marL="342900" indent="-342900">
              <a:buAutoNum type="alphaLcPeriod"/>
            </a:pPr>
            <a:r>
              <a:rPr lang="en-US" sz="1800" dirty="0"/>
              <a:t>Model fit (likelihood)</a:t>
            </a:r>
          </a:p>
          <a:p>
            <a:pPr marL="342900" indent="-342900">
              <a:buAutoNum type="alphaLcPeriod"/>
            </a:pPr>
            <a:r>
              <a:rPr lang="en-US" sz="1800" dirty="0" err="1"/>
              <a:t>Modle</a:t>
            </a:r>
            <a:r>
              <a:rPr lang="en-US" sz="1800" dirty="0"/>
              <a:t> fit (prediction)</a:t>
            </a:r>
          </a:p>
          <a:p>
            <a:pPr marL="342900" indent="-342900">
              <a:buAutoNum type="alphaLcPeriod"/>
            </a:pPr>
            <a:r>
              <a:rPr lang="en-US" sz="1800" dirty="0"/>
              <a:t>State 1 weights</a:t>
            </a:r>
          </a:p>
          <a:p>
            <a:pPr marL="800100" lvl="1" indent="-342900">
              <a:buAutoNum type="alphaLcPeriod"/>
            </a:pPr>
            <a:r>
              <a:rPr lang="en-US" sz="1400" dirty="0"/>
              <a:t>Motion coherence (Stim)</a:t>
            </a:r>
          </a:p>
          <a:p>
            <a:pPr marL="800100" lvl="1" indent="-342900">
              <a:buAutoNum type="alphaLcPeriod"/>
            </a:pPr>
            <a:r>
              <a:rPr lang="en-US" sz="1400" dirty="0"/>
              <a:t>Bias</a:t>
            </a:r>
          </a:p>
          <a:p>
            <a:pPr marL="800100" lvl="1" indent="-342900">
              <a:buAutoNum type="alphaLcPeriod"/>
            </a:pPr>
            <a:r>
              <a:rPr lang="en-US" sz="1400" dirty="0"/>
              <a:t>Prev. choice (p.c.)</a:t>
            </a:r>
          </a:p>
          <a:p>
            <a:pPr marL="800100" lvl="1" indent="-342900">
              <a:buAutoNum type="alphaLcPeriod"/>
            </a:pPr>
            <a:r>
              <a:rPr lang="en-US" sz="1400" dirty="0"/>
              <a:t>Reward*Choice (</a:t>
            </a:r>
            <a:r>
              <a:rPr lang="en-US" sz="1400" dirty="0" err="1"/>
              <a:t>w.s.l.s</a:t>
            </a:r>
            <a:r>
              <a:rPr lang="en-US" sz="1400" dirty="0"/>
              <a:t>)</a:t>
            </a:r>
          </a:p>
          <a:p>
            <a:pPr marL="342900" indent="-342900">
              <a:buAutoNum type="alphaLcPeriod"/>
            </a:pPr>
            <a:r>
              <a:rPr lang="en-US" sz="1800" dirty="0"/>
              <a:t>State 2 weights</a:t>
            </a:r>
          </a:p>
          <a:p>
            <a:pPr marL="0" indent="0">
              <a:buNone/>
            </a:pPr>
            <a:r>
              <a:rPr lang="en-US" sz="1800" dirty="0"/>
              <a:t>e.   Sensory evidence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220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17C8FF-5A7A-41F9-BC04-B7DF4191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(Human)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782DB-C9AE-4309-AE37-5E8B117DF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158" y="1450036"/>
            <a:ext cx="8622402" cy="515396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ABB8C2-F7DB-40B1-B22D-25E843FF2002}"/>
              </a:ext>
            </a:extLst>
          </p:cNvPr>
          <p:cNvSpPr txBox="1">
            <a:spLocks/>
          </p:cNvSpPr>
          <p:nvPr/>
        </p:nvSpPr>
        <p:spPr>
          <a:xfrm>
            <a:off x="838200" y="1936461"/>
            <a:ext cx="34054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lphaLcPeriod" startAt="6"/>
            </a:pPr>
            <a:r>
              <a:rPr lang="en-US" sz="1800" dirty="0"/>
              <a:t>Dwell time </a:t>
            </a:r>
          </a:p>
          <a:p>
            <a:pPr marL="457200" lvl="1" indent="0">
              <a:buNone/>
            </a:pPr>
            <a:r>
              <a:rPr lang="en-US" sz="1400" dirty="0"/>
              <a:t>State 1 (blue)</a:t>
            </a:r>
          </a:p>
          <a:p>
            <a:pPr marL="457200" lvl="1" indent="0">
              <a:buNone/>
            </a:pPr>
            <a:r>
              <a:rPr lang="en-US" sz="1400" dirty="0"/>
              <a:t>State 2 (green)</a:t>
            </a:r>
            <a:endParaRPr lang="en-US" sz="1800" dirty="0"/>
          </a:p>
          <a:p>
            <a:pPr marL="342900" indent="-342900">
              <a:buFont typeface="+mj-lt"/>
              <a:buAutoNum type="alphaLcPeriod" startAt="6"/>
            </a:pPr>
            <a:r>
              <a:rPr lang="en-US" sz="1800" dirty="0"/>
              <a:t>State changes</a:t>
            </a:r>
          </a:p>
          <a:p>
            <a:pPr marL="342900" indent="-342900">
              <a:buFont typeface="+mj-lt"/>
              <a:buAutoNum type="alphaLcPeriod" startAt="6"/>
            </a:pPr>
            <a:r>
              <a:rPr lang="en-US" sz="1800" dirty="0"/>
              <a:t>Example state probabilities</a:t>
            </a:r>
          </a:p>
          <a:p>
            <a:pPr marL="342900" indent="-342900">
              <a:buFont typeface="+mj-lt"/>
              <a:buAutoNum type="alphaLcPeriod" startAt="6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0393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E432-75C4-424A-B84D-A72BBCB76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Hidden Markov Models with State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515C0-AED3-41BC-B759-8B3EB36D6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McKee</a:t>
            </a:r>
            <a:br>
              <a:rPr lang="en-US" dirty="0"/>
            </a:br>
            <a:r>
              <a:rPr lang="en-US" dirty="0"/>
              <a:t>klmckee@ucdavis.edu</a:t>
            </a:r>
          </a:p>
        </p:txBody>
      </p:sp>
    </p:spTree>
    <p:extLst>
      <p:ext uri="{BB962C8B-B14F-4D97-AF65-F5344CB8AC3E}">
        <p14:creationId xmlns:p14="http://schemas.microsoft.com/office/powerpoint/2010/main" val="350456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E432-75C4-424A-B84D-A72BBCB76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Mice alternate between discrete strategies during perceptual decision-making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515C0-AED3-41BC-B759-8B3EB36D6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Zoe C. Ashwood , Nicholas A. Roy, Iris R. Stone , The International Brain Laboratory, Anne E. </a:t>
            </a:r>
            <a:r>
              <a:rPr lang="en-US" dirty="0" err="1"/>
              <a:t>Urai</a:t>
            </a:r>
            <a:r>
              <a:rPr lang="en-US" dirty="0"/>
              <a:t>, Anne K. Churchland, Alexandre </a:t>
            </a:r>
            <a:r>
              <a:rPr lang="en-US" dirty="0" err="1"/>
              <a:t>Pouget</a:t>
            </a:r>
            <a:r>
              <a:rPr lang="en-US" dirty="0"/>
              <a:t> and Jonathan W. Pillow</a:t>
            </a:r>
          </a:p>
        </p:txBody>
      </p:sp>
    </p:spTree>
    <p:extLst>
      <p:ext uri="{BB962C8B-B14F-4D97-AF65-F5344CB8AC3E}">
        <p14:creationId xmlns:p14="http://schemas.microsoft.com/office/powerpoint/2010/main" val="459749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898-6B7B-46F7-828D-746EBFEB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9F5C-99CE-41E5-9366-CF22DFC2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Base model:</a:t>
            </a:r>
          </a:p>
          <a:p>
            <a:pPr marL="0" indent="0">
              <a:buNone/>
            </a:pPr>
            <a:r>
              <a:rPr lang="en-US" sz="2400" dirty="0"/>
              <a:t>Hidden states give rise to</a:t>
            </a:r>
          </a:p>
          <a:p>
            <a:pPr marL="0" indent="0">
              <a:buNone/>
            </a:pPr>
            <a:r>
              <a:rPr lang="en-US" sz="2400" dirty="0"/>
              <a:t>observed patterns.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7C8864-1B70-4028-9C55-C839B8FC4998}"/>
                  </a:ext>
                </a:extLst>
              </p:cNvPr>
              <p:cNvSpPr txBox="1"/>
              <p:nvPr/>
            </p:nvSpPr>
            <p:spPr>
              <a:xfrm>
                <a:off x="5349240" y="1690688"/>
                <a:ext cx="6080760" cy="2203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)=1/(1+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         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7C8864-1B70-4028-9C55-C839B8FC4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240" y="1690688"/>
                <a:ext cx="6080760" cy="2203808"/>
              </a:xfrm>
              <a:prstGeom prst="rect">
                <a:avLst/>
              </a:prstGeom>
              <a:blipFill>
                <a:blip r:embed="rId2"/>
                <a:stretch>
                  <a:fillRect l="-1505" t="-9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195F936-5C03-4F41-8DB9-13AA1E880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611"/>
          <a:stretch/>
        </p:blipFill>
        <p:spPr>
          <a:xfrm>
            <a:off x="3838579" y="4612220"/>
            <a:ext cx="8353421" cy="217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86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9F5C-99CE-41E5-9366-CF22DFC2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Extended model:</a:t>
            </a:r>
          </a:p>
          <a:p>
            <a:pPr marL="0" indent="0">
              <a:buNone/>
            </a:pPr>
            <a:r>
              <a:rPr lang="en-US" sz="2400" dirty="0"/>
              <a:t>Hidden states predicted using</a:t>
            </a:r>
          </a:p>
          <a:p>
            <a:pPr marL="0" indent="0">
              <a:buNone/>
            </a:pPr>
            <a:r>
              <a:rPr lang="en-US" sz="2400" dirty="0"/>
              <a:t>covariate information.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7C8864-1B70-4028-9C55-C839B8FC4998}"/>
                  </a:ext>
                </a:extLst>
              </p:cNvPr>
              <p:cNvSpPr txBox="1"/>
              <p:nvPr/>
            </p:nvSpPr>
            <p:spPr>
              <a:xfrm>
                <a:off x="5349240" y="1690688"/>
                <a:ext cx="6080760" cy="2845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)=1/(1+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/>
                  <a:t>Include prediction of state change: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         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7C8864-1B70-4028-9C55-C839B8FC4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240" y="1690688"/>
                <a:ext cx="6080760" cy="2845907"/>
              </a:xfrm>
              <a:prstGeom prst="rect">
                <a:avLst/>
              </a:prstGeom>
              <a:blipFill>
                <a:blip r:embed="rId2"/>
                <a:stretch>
                  <a:fillRect l="-2608" t="-7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195F936-5C03-4F41-8DB9-13AA1E880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611"/>
          <a:stretch/>
        </p:blipFill>
        <p:spPr>
          <a:xfrm>
            <a:off x="3838579" y="4612220"/>
            <a:ext cx="8353421" cy="217096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5596CB0-7ECA-4152-AE6D-213281C2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800" dirty="0"/>
              <a:t>Hidden Markov Model</a:t>
            </a:r>
          </a:p>
        </p:txBody>
      </p:sp>
    </p:spTree>
    <p:extLst>
      <p:ext uri="{BB962C8B-B14F-4D97-AF65-F5344CB8AC3E}">
        <p14:creationId xmlns:p14="http://schemas.microsoft.com/office/powerpoint/2010/main" val="3327893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9FE8-4C9B-47EA-93CB-1306AEC1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states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7617B24-3626-4EBD-A737-4E25B93700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25566"/>
                  </p:ext>
                </p:extLst>
              </p:nvPr>
            </p:nvGraphicFramePr>
            <p:xfrm>
              <a:off x="3697217" y="3304367"/>
              <a:ext cx="5090253" cy="25847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96751">
                      <a:extLst>
                        <a:ext uri="{9D8B030D-6E8A-4147-A177-3AD203B41FA5}">
                          <a16:colId xmlns:a16="http://schemas.microsoft.com/office/drawing/2014/main" val="4101798993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471005326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863879061"/>
                        </a:ext>
                      </a:extLst>
                    </a:gridCol>
                  </a:tblGrid>
                  <a:tr h="93584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893136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443484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9588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7617B24-3626-4EBD-A737-4E25B93700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25566"/>
                  </p:ext>
                </p:extLst>
              </p:nvPr>
            </p:nvGraphicFramePr>
            <p:xfrm>
              <a:off x="3697217" y="3304367"/>
              <a:ext cx="5090253" cy="25847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96751">
                      <a:extLst>
                        <a:ext uri="{9D8B030D-6E8A-4147-A177-3AD203B41FA5}">
                          <a16:colId xmlns:a16="http://schemas.microsoft.com/office/drawing/2014/main" val="4101798993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471005326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863879061"/>
                        </a:ext>
                      </a:extLst>
                    </a:gridCol>
                  </a:tblGrid>
                  <a:tr h="9358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" t="-649" r="-200358" b="-1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19" t="-649" r="-101079" b="-1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49" r="-717" b="-17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893136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" t="-114815" r="-200358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19" t="-114815" r="-101079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4815" r="-717" b="-1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443484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" t="-213235" r="-200358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19" t="-213235" r="-101079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13235" r="-717" b="-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9588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B33791-7B44-4BB1-B03D-385936D4789B}"/>
                  </a:ext>
                </a:extLst>
              </p:cNvPr>
              <p:cNvSpPr txBox="1"/>
              <p:nvPr/>
            </p:nvSpPr>
            <p:spPr>
              <a:xfrm>
                <a:off x="8787470" y="5230558"/>
                <a:ext cx="3306312" cy="65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/>
              </a:p>
              <a:p>
                <a:pPr lvl="0">
                  <a:defRPr/>
                </a:pPr>
                <a:endParaRPr lang="en-US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B33791-7B44-4BB1-B03D-385936D47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0" y="5230558"/>
                <a:ext cx="3306312" cy="658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9A431A-2E8E-4120-A906-367C3C3766EE}"/>
                  </a:ext>
                </a:extLst>
              </p:cNvPr>
              <p:cNvSpPr txBox="1"/>
              <p:nvPr/>
            </p:nvSpPr>
            <p:spPr>
              <a:xfrm>
                <a:off x="8787470" y="4406317"/>
                <a:ext cx="3306312" cy="65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/>
              </a:p>
              <a:p>
                <a:pPr lvl="0">
                  <a:defRPr/>
                </a:pPr>
                <a:endParaRPr lang="en-US" i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9A431A-2E8E-4120-A906-367C3C376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0" y="4406317"/>
                <a:ext cx="3306312" cy="65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8286E-2F7E-4C91-BC30-B8A259DEA87F}"/>
                  </a:ext>
                </a:extLst>
              </p:cNvPr>
              <p:cNvSpPr txBox="1"/>
              <p:nvPr/>
            </p:nvSpPr>
            <p:spPr>
              <a:xfrm>
                <a:off x="8787470" y="3526085"/>
                <a:ext cx="3306312" cy="65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/>
              </a:p>
              <a:p>
                <a:pPr lvl="0">
                  <a:defRPr/>
                </a:pPr>
                <a:endParaRPr lang="en-US" i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8286E-2F7E-4C91-BC30-B8A259DEA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0" y="3526085"/>
                <a:ext cx="3306312" cy="658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E7A7D16-FA19-494F-8237-FFCEDFBEB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Including multinomial regression in the </a:t>
            </a:r>
            <a:r>
              <a:rPr lang="en-US" sz="2400" b="1" dirty="0"/>
              <a:t>transition matrix (A)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Add covariate effects to rows:</a:t>
            </a:r>
          </a:p>
        </p:txBody>
      </p:sp>
    </p:spTree>
    <p:extLst>
      <p:ext uri="{BB962C8B-B14F-4D97-AF65-F5344CB8AC3E}">
        <p14:creationId xmlns:p14="http://schemas.microsoft.com/office/powerpoint/2010/main" val="1293666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9FE8-4C9B-47EA-93CB-1306AEC1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states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7617B24-3626-4EBD-A737-4E25B93700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97378"/>
                  </p:ext>
                </p:extLst>
              </p:nvPr>
            </p:nvGraphicFramePr>
            <p:xfrm>
              <a:off x="3697217" y="3304367"/>
              <a:ext cx="5090253" cy="25847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96751">
                      <a:extLst>
                        <a:ext uri="{9D8B030D-6E8A-4147-A177-3AD203B41FA5}">
                          <a16:colId xmlns:a16="http://schemas.microsoft.com/office/drawing/2014/main" val="4101798993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471005326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863879061"/>
                        </a:ext>
                      </a:extLst>
                    </a:gridCol>
                  </a:tblGrid>
                  <a:tr h="935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893136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443484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9588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7617B24-3626-4EBD-A737-4E25B93700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97378"/>
                  </p:ext>
                </p:extLst>
              </p:nvPr>
            </p:nvGraphicFramePr>
            <p:xfrm>
              <a:off x="3697217" y="3304367"/>
              <a:ext cx="5090253" cy="25847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96751">
                      <a:extLst>
                        <a:ext uri="{9D8B030D-6E8A-4147-A177-3AD203B41FA5}">
                          <a16:colId xmlns:a16="http://schemas.microsoft.com/office/drawing/2014/main" val="4101798993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471005326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863879061"/>
                        </a:ext>
                      </a:extLst>
                    </a:gridCol>
                  </a:tblGrid>
                  <a:tr h="9358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" t="-649" r="-200358" b="-1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19" t="-649" r="-101079" b="-1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49" r="-717" b="-17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893136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" t="-114815" r="-200358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19" t="-114815" r="-101079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4815" r="-717" b="-1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443484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8" t="-213235" r="-200358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19" t="-213235" r="-101079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13235" r="-717" b="-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9588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B33791-7B44-4BB1-B03D-385936D4789B}"/>
                  </a:ext>
                </a:extLst>
              </p:cNvPr>
              <p:cNvSpPr txBox="1"/>
              <p:nvPr/>
            </p:nvSpPr>
            <p:spPr>
              <a:xfrm>
                <a:off x="8787470" y="5230558"/>
                <a:ext cx="3306312" cy="65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/>
              </a:p>
              <a:p>
                <a:pPr lvl="0">
                  <a:defRPr/>
                </a:pPr>
                <a:endParaRPr lang="en-US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B33791-7B44-4BB1-B03D-385936D47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0" y="5230558"/>
                <a:ext cx="3306312" cy="658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9A431A-2E8E-4120-A906-367C3C3766EE}"/>
                  </a:ext>
                </a:extLst>
              </p:cNvPr>
              <p:cNvSpPr txBox="1"/>
              <p:nvPr/>
            </p:nvSpPr>
            <p:spPr>
              <a:xfrm>
                <a:off x="8787470" y="4406317"/>
                <a:ext cx="3306312" cy="65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/>
              </a:p>
              <a:p>
                <a:pPr lvl="0">
                  <a:defRPr/>
                </a:pPr>
                <a:endParaRPr lang="en-US" i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9A431A-2E8E-4120-A906-367C3C376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0" y="4406317"/>
                <a:ext cx="3306312" cy="65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8286E-2F7E-4C91-BC30-B8A259DEA87F}"/>
                  </a:ext>
                </a:extLst>
              </p:cNvPr>
              <p:cNvSpPr txBox="1"/>
              <p:nvPr/>
            </p:nvSpPr>
            <p:spPr>
              <a:xfrm>
                <a:off x="8787470" y="3526085"/>
                <a:ext cx="3306312" cy="65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/>
              </a:p>
              <a:p>
                <a:pPr lvl="0">
                  <a:defRPr/>
                </a:pPr>
                <a:endParaRPr lang="en-US" i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8286E-2F7E-4C91-BC30-B8A259DEA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0" y="3526085"/>
                <a:ext cx="3306312" cy="658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E7A7D16-FA19-494F-8237-FFCEDFBEB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Including multinomial regression in the </a:t>
            </a:r>
            <a:r>
              <a:rPr lang="en-US" sz="2400" b="1" dirty="0"/>
              <a:t>transition matrix (A)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Need to </a:t>
            </a:r>
            <a:r>
              <a:rPr lang="en-US" sz="2400" b="1" dirty="0"/>
              <a:t>constrain reference transition cells</a:t>
            </a:r>
            <a:r>
              <a:rPr lang="en-US" sz="2400" dirty="0"/>
              <a:t>.  Fixed diagonals are one option:</a:t>
            </a:r>
          </a:p>
        </p:txBody>
      </p:sp>
    </p:spTree>
    <p:extLst>
      <p:ext uri="{BB962C8B-B14F-4D97-AF65-F5344CB8AC3E}">
        <p14:creationId xmlns:p14="http://schemas.microsoft.com/office/powerpoint/2010/main" val="500054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9FE8-4C9B-47EA-93CB-1306AEC1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states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7617B24-3626-4EBD-A737-4E25B93700C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97217" y="3304367"/>
              <a:ext cx="5090253" cy="25847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96751">
                      <a:extLst>
                        <a:ext uri="{9D8B030D-6E8A-4147-A177-3AD203B41FA5}">
                          <a16:colId xmlns:a16="http://schemas.microsoft.com/office/drawing/2014/main" val="4101798993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471005326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863879061"/>
                        </a:ext>
                      </a:extLst>
                    </a:gridCol>
                  </a:tblGrid>
                  <a:tr h="935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893136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443484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9588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7617B24-3626-4EBD-A737-4E25B93700C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97217" y="3304367"/>
              <a:ext cx="5090253" cy="25847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96751">
                      <a:extLst>
                        <a:ext uri="{9D8B030D-6E8A-4147-A177-3AD203B41FA5}">
                          <a16:colId xmlns:a16="http://schemas.microsoft.com/office/drawing/2014/main" val="4101798993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471005326"/>
                        </a:ext>
                      </a:extLst>
                    </a:gridCol>
                    <a:gridCol w="1696751">
                      <a:extLst>
                        <a:ext uri="{9D8B030D-6E8A-4147-A177-3AD203B41FA5}">
                          <a16:colId xmlns:a16="http://schemas.microsoft.com/office/drawing/2014/main" val="3863879061"/>
                        </a:ext>
                      </a:extLst>
                    </a:gridCol>
                  </a:tblGrid>
                  <a:tr h="9358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8" t="-649" r="-200358" b="-1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19" t="-649" r="-101079" b="-1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49" r="-717" b="-17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893136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8" t="-114815" r="-200358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19" t="-114815" r="-101079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14815" r="-717" b="-1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443484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8" t="-213235" r="-200358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19" t="-213235" r="-101079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13235" r="-717" b="-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9588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B33791-7B44-4BB1-B03D-385936D4789B}"/>
                  </a:ext>
                </a:extLst>
              </p:cNvPr>
              <p:cNvSpPr txBox="1"/>
              <p:nvPr/>
            </p:nvSpPr>
            <p:spPr>
              <a:xfrm>
                <a:off x="8787470" y="5230558"/>
                <a:ext cx="3306312" cy="65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/>
              </a:p>
              <a:p>
                <a:pPr lvl="0">
                  <a:defRPr/>
                </a:pPr>
                <a:endParaRPr lang="en-US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B33791-7B44-4BB1-B03D-385936D47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0" y="5230558"/>
                <a:ext cx="3306312" cy="658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9A431A-2E8E-4120-A906-367C3C3766EE}"/>
                  </a:ext>
                </a:extLst>
              </p:cNvPr>
              <p:cNvSpPr txBox="1"/>
              <p:nvPr/>
            </p:nvSpPr>
            <p:spPr>
              <a:xfrm>
                <a:off x="8787470" y="4406317"/>
                <a:ext cx="3306312" cy="65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/>
              </a:p>
              <a:p>
                <a:pPr lvl="0">
                  <a:defRPr/>
                </a:pPr>
                <a:endParaRPr lang="en-US" i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9A431A-2E8E-4120-A906-367C3C376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0" y="4406317"/>
                <a:ext cx="3306312" cy="658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8286E-2F7E-4C91-BC30-B8A259DEA87F}"/>
                  </a:ext>
                </a:extLst>
              </p:cNvPr>
              <p:cNvSpPr txBox="1"/>
              <p:nvPr/>
            </p:nvSpPr>
            <p:spPr>
              <a:xfrm>
                <a:off x="8787470" y="3526085"/>
                <a:ext cx="3306312" cy="65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/>
              </a:p>
              <a:p>
                <a:pPr lvl="0">
                  <a:defRPr/>
                </a:pPr>
                <a:endParaRPr lang="en-US" i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8286E-2F7E-4C91-BC30-B8A259DEA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0" y="3526085"/>
                <a:ext cx="3306312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E7A7D16-FA19-494F-8237-FFCEDFBEB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Including multinomial regression in the </a:t>
            </a:r>
            <a:r>
              <a:rPr lang="en-US" sz="2400" b="1" dirty="0"/>
              <a:t>transition matrix (A)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Need to </a:t>
            </a:r>
            <a:r>
              <a:rPr lang="en-US" sz="2400" b="1" dirty="0"/>
              <a:t>constrain reference covariate effects</a:t>
            </a:r>
            <a:r>
              <a:rPr lang="en-US" sz="2400" dirty="0"/>
              <a:t>.  Can fix first set of effects to zero:</a:t>
            </a:r>
          </a:p>
        </p:txBody>
      </p:sp>
    </p:spTree>
    <p:extLst>
      <p:ext uri="{BB962C8B-B14F-4D97-AF65-F5344CB8AC3E}">
        <p14:creationId xmlns:p14="http://schemas.microsoft.com/office/powerpoint/2010/main" val="2314137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9FE8-4C9B-47EA-93CB-1306AEC1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states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7617B24-3626-4EBD-A737-4E25B93700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5599455"/>
                  </p:ext>
                </p:extLst>
              </p:nvPr>
            </p:nvGraphicFramePr>
            <p:xfrm>
              <a:off x="3697217" y="3304367"/>
              <a:ext cx="5849454" cy="25847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49818">
                      <a:extLst>
                        <a:ext uri="{9D8B030D-6E8A-4147-A177-3AD203B41FA5}">
                          <a16:colId xmlns:a16="http://schemas.microsoft.com/office/drawing/2014/main" val="4101798993"/>
                        </a:ext>
                      </a:extLst>
                    </a:gridCol>
                    <a:gridCol w="1949818">
                      <a:extLst>
                        <a:ext uri="{9D8B030D-6E8A-4147-A177-3AD203B41FA5}">
                          <a16:colId xmlns:a16="http://schemas.microsoft.com/office/drawing/2014/main" val="3471005326"/>
                        </a:ext>
                      </a:extLst>
                    </a:gridCol>
                    <a:gridCol w="1949818">
                      <a:extLst>
                        <a:ext uri="{9D8B030D-6E8A-4147-A177-3AD203B41FA5}">
                          <a16:colId xmlns:a16="http://schemas.microsoft.com/office/drawing/2014/main" val="3863879061"/>
                        </a:ext>
                      </a:extLst>
                    </a:gridCol>
                  </a:tblGrid>
                  <a:tr h="935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893136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443484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rgbClr val="FF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2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9588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7617B24-3626-4EBD-A737-4E25B93700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5599455"/>
                  </p:ext>
                </p:extLst>
              </p:nvPr>
            </p:nvGraphicFramePr>
            <p:xfrm>
              <a:off x="3697217" y="3304367"/>
              <a:ext cx="5849454" cy="25847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49818">
                      <a:extLst>
                        <a:ext uri="{9D8B030D-6E8A-4147-A177-3AD203B41FA5}">
                          <a16:colId xmlns:a16="http://schemas.microsoft.com/office/drawing/2014/main" val="4101798993"/>
                        </a:ext>
                      </a:extLst>
                    </a:gridCol>
                    <a:gridCol w="1949818">
                      <a:extLst>
                        <a:ext uri="{9D8B030D-6E8A-4147-A177-3AD203B41FA5}">
                          <a16:colId xmlns:a16="http://schemas.microsoft.com/office/drawing/2014/main" val="3471005326"/>
                        </a:ext>
                      </a:extLst>
                    </a:gridCol>
                    <a:gridCol w="1949818">
                      <a:extLst>
                        <a:ext uri="{9D8B030D-6E8A-4147-A177-3AD203B41FA5}">
                          <a16:colId xmlns:a16="http://schemas.microsoft.com/office/drawing/2014/main" val="3863879061"/>
                        </a:ext>
                      </a:extLst>
                    </a:gridCol>
                  </a:tblGrid>
                  <a:tr h="9358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649" r="-200938" b="-1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49" r="-100312" b="-1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625" t="-649" r="-625" b="-17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893136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114815" r="-200938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4815" r="-100312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625" t="-114815" r="-625" b="-1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443484"/>
                      </a:ext>
                    </a:extLst>
                  </a:tr>
                  <a:tr h="824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213235" r="-200938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13235" r="-100312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625" t="-213235" r="-625" b="-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99588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B3FB0C9C-E513-4093-AF2B-872D4DD226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Including multinomial regression in the </a:t>
                </a:r>
                <a:r>
                  <a:rPr lang="en-US" sz="2400" b="1" dirty="0"/>
                  <a:t>transition matrix (A)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Normalize final columns to get probabilities conditional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B3FB0C9C-E513-4093-AF2B-872D4DD22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89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898-6B7B-46F7-828D-746EBFEB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9F5C-99CE-41E5-9366-CF22DFC2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Hierarchical model:</a:t>
            </a:r>
          </a:p>
          <a:p>
            <a:pPr marL="0" indent="0">
              <a:buNone/>
            </a:pPr>
            <a:r>
              <a:rPr lang="en-US" sz="2400" dirty="0"/>
              <a:t>Leverage group avg. to identify</a:t>
            </a:r>
          </a:p>
          <a:p>
            <a:pPr marL="0" indent="0">
              <a:buNone/>
            </a:pPr>
            <a:r>
              <a:rPr lang="en-US" sz="2400" dirty="0"/>
              <a:t>individual parameters.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6B31F9-6C8A-4A04-8CC0-A1CF3B97E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34" r="63377"/>
          <a:stretch/>
        </p:blipFill>
        <p:spPr>
          <a:xfrm>
            <a:off x="8612721" y="3684265"/>
            <a:ext cx="3566161" cy="3139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E83644-2E72-48F4-834B-FFED6581206E}"/>
                  </a:ext>
                </a:extLst>
              </p:cNvPr>
              <p:cNvSpPr txBox="1"/>
              <p:nvPr/>
            </p:nvSpPr>
            <p:spPr>
              <a:xfrm>
                <a:off x="5349239" y="1690688"/>
                <a:ext cx="6596149" cy="4917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)=1/(1+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/>
                  <a:t>Include prediction of state change: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            </a:t>
                </a:r>
              </a:p>
              <a:p>
                <a:r>
                  <a:rPr lang="en-US" sz="2000" b="1" dirty="0"/>
                  <a:t>Hierarchical priors: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E83644-2E72-48F4-834B-FFED65812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239" y="1690688"/>
                <a:ext cx="6596149" cy="4917436"/>
              </a:xfrm>
              <a:prstGeom prst="rect">
                <a:avLst/>
              </a:prstGeom>
              <a:blipFill>
                <a:blip r:embed="rId3"/>
                <a:stretch>
                  <a:fillRect l="-2308" t="-3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860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82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D0B7-CBC6-4E8B-812C-A6A464D2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8C5C4-1FC3-4181-B154-38EDF24F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whether multiple underlying decision-making strategies are at play.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whether “lapse” behavior reflects alternative strategies.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2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DB27-864D-45A8-BBF8-3E6F6A9F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FC43-CE2D-493F-AA71-B1A873AE1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Visual detection decision-making</a:t>
            </a:r>
          </a:p>
          <a:p>
            <a:r>
              <a:rPr lang="en-US" sz="2000" dirty="0"/>
              <a:t>Pattern with contrast 0-100% appears left / right</a:t>
            </a:r>
          </a:p>
          <a:p>
            <a:r>
              <a:rPr lang="en-US" sz="2000" dirty="0"/>
              <a:t>Correct: Water</a:t>
            </a:r>
          </a:p>
          <a:p>
            <a:r>
              <a:rPr lang="en-US" sz="2000" dirty="0"/>
              <a:t>Incorrect: Noise burst, 1s timeout</a:t>
            </a:r>
          </a:p>
          <a:p>
            <a:r>
              <a:rPr lang="en-US" sz="2000" dirty="0"/>
              <a:t>Trial 1-90, 50/50 chance</a:t>
            </a:r>
          </a:p>
          <a:p>
            <a:r>
              <a:rPr lang="en-US" sz="2000" dirty="0"/>
              <a:t>Trial &gt;90, 80/20 blocks of 20-100</a:t>
            </a:r>
          </a:p>
          <a:p>
            <a:pPr marL="0" indent="0">
              <a:buNone/>
            </a:pPr>
            <a:r>
              <a:rPr lang="en-US" b="1" dirty="0"/>
              <a:t>Data</a:t>
            </a:r>
          </a:p>
          <a:p>
            <a:r>
              <a:rPr lang="en-US" sz="2000" dirty="0"/>
              <a:t>N=37 mice</a:t>
            </a:r>
          </a:p>
          <a:p>
            <a:r>
              <a:rPr lang="en-US" sz="2000" dirty="0"/>
              <a:t>Used only first 90 trials from mice with 3000+ trial training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ABD5381-0D60-4B78-8003-3069D4238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" t="3956" r="67635" b="69193"/>
          <a:stretch/>
        </p:blipFill>
        <p:spPr>
          <a:xfrm>
            <a:off x="8208819" y="1027906"/>
            <a:ext cx="3207846" cy="270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3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898-6B7B-46F7-828D-746EBFEB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9F5C-99CE-41E5-9366-CF22DFC2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2-part structure:</a:t>
            </a:r>
          </a:p>
          <a:p>
            <a:r>
              <a:rPr lang="en-US" dirty="0"/>
              <a:t>Between strategy: Markov Chain</a:t>
            </a:r>
          </a:p>
          <a:p>
            <a:pPr lvl="1"/>
            <a:r>
              <a:rPr lang="en-US" i="1" dirty="0"/>
              <a:t>k </a:t>
            </a:r>
            <a:r>
              <a:rPr lang="en-US" dirty="0"/>
              <a:t>strategies</a:t>
            </a:r>
          </a:p>
          <a:p>
            <a:pPr lvl="1"/>
            <a:r>
              <a:rPr lang="en-US" i="1" dirty="0"/>
              <a:t>k </a:t>
            </a:r>
            <a:r>
              <a:rPr lang="en-US" dirty="0"/>
              <a:t>x </a:t>
            </a:r>
            <a:r>
              <a:rPr lang="en-US" i="1" dirty="0"/>
              <a:t>k </a:t>
            </a:r>
            <a:r>
              <a:rPr lang="en-US" dirty="0"/>
              <a:t>Transition matrix</a:t>
            </a:r>
          </a:p>
          <a:p>
            <a:endParaRPr lang="en-US" dirty="0"/>
          </a:p>
          <a:p>
            <a:r>
              <a:rPr lang="en-US" dirty="0"/>
              <a:t>Within strategy: GLM</a:t>
            </a:r>
          </a:p>
          <a:p>
            <a:pPr marL="457200" lvl="1" indent="0">
              <a:buNone/>
            </a:pPr>
            <a:r>
              <a:rPr lang="en-US" b="1" dirty="0"/>
              <a:t>Inputs: </a:t>
            </a:r>
          </a:p>
          <a:p>
            <a:pPr lvl="1"/>
            <a:r>
              <a:rPr lang="en-US" dirty="0"/>
              <a:t>Stimulus</a:t>
            </a:r>
          </a:p>
          <a:p>
            <a:pPr lvl="1"/>
            <a:r>
              <a:rPr lang="en-US" dirty="0"/>
              <a:t>Bias</a:t>
            </a:r>
          </a:p>
          <a:p>
            <a:pPr lvl="1"/>
            <a:r>
              <a:rPr lang="en-US" dirty="0"/>
              <a:t>Previous choice</a:t>
            </a:r>
          </a:p>
          <a:p>
            <a:pPr lvl="1"/>
            <a:r>
              <a:rPr lang="en-US" dirty="0"/>
              <a:t>Win-stay lose-switch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1619C-00C0-46FF-8C94-81EBE661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09" y="-7381"/>
            <a:ext cx="4458789" cy="686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5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898-6B7B-46F7-828D-746EBFEB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9F5C-99CE-41E5-9366-CF22DFC2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2-part structure:</a:t>
            </a:r>
          </a:p>
          <a:p>
            <a:r>
              <a:rPr lang="en-US" dirty="0"/>
              <a:t>Between strategy: Markov Chain</a:t>
            </a:r>
          </a:p>
          <a:p>
            <a:pPr lvl="1"/>
            <a:r>
              <a:rPr lang="en-US" i="1" dirty="0"/>
              <a:t>k </a:t>
            </a:r>
            <a:r>
              <a:rPr lang="en-US" dirty="0"/>
              <a:t>strategies</a:t>
            </a:r>
          </a:p>
          <a:p>
            <a:pPr lvl="1"/>
            <a:r>
              <a:rPr lang="en-US" i="1" dirty="0"/>
              <a:t>k </a:t>
            </a:r>
            <a:r>
              <a:rPr lang="en-US" dirty="0"/>
              <a:t>x </a:t>
            </a:r>
            <a:r>
              <a:rPr lang="en-US" i="1" dirty="0"/>
              <a:t>k </a:t>
            </a:r>
            <a:r>
              <a:rPr lang="en-US" dirty="0"/>
              <a:t>Transition matrix</a:t>
            </a:r>
          </a:p>
          <a:p>
            <a:endParaRPr lang="en-US" dirty="0"/>
          </a:p>
          <a:p>
            <a:r>
              <a:rPr lang="en-US" dirty="0"/>
              <a:t>Within strategy: GLM</a:t>
            </a:r>
          </a:p>
          <a:p>
            <a:pPr marL="457200" lvl="1" indent="0">
              <a:buNone/>
            </a:pPr>
            <a:r>
              <a:rPr lang="en-US" b="1" dirty="0"/>
              <a:t>Inputs: </a:t>
            </a:r>
          </a:p>
          <a:p>
            <a:pPr lvl="1"/>
            <a:r>
              <a:rPr lang="en-US" dirty="0"/>
              <a:t>Stimulus</a:t>
            </a:r>
          </a:p>
          <a:p>
            <a:pPr lvl="1"/>
            <a:r>
              <a:rPr lang="en-US" dirty="0"/>
              <a:t>Bias</a:t>
            </a:r>
          </a:p>
          <a:p>
            <a:pPr lvl="1"/>
            <a:r>
              <a:rPr lang="en-US" dirty="0"/>
              <a:t>Previous choice</a:t>
            </a:r>
          </a:p>
          <a:p>
            <a:pPr lvl="1"/>
            <a:r>
              <a:rPr lang="en-US" dirty="0"/>
              <a:t>Win-stay lose-switch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A73F6-33A1-4C64-8DB9-501C675C4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700" y="0"/>
            <a:ext cx="4951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9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9F5C-99CE-41E5-9366-CF22DFC2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2-part structure:</a:t>
            </a:r>
          </a:p>
          <a:p>
            <a:r>
              <a:rPr lang="en-US" dirty="0"/>
              <a:t>Between strategy: Markov Chain</a:t>
            </a:r>
          </a:p>
          <a:p>
            <a:pPr lvl="1"/>
            <a:r>
              <a:rPr lang="en-US" i="1" dirty="0"/>
              <a:t>k </a:t>
            </a:r>
            <a:r>
              <a:rPr lang="en-US" dirty="0"/>
              <a:t>strategies</a:t>
            </a:r>
          </a:p>
          <a:p>
            <a:pPr lvl="1"/>
            <a:r>
              <a:rPr lang="en-US" i="1" dirty="0"/>
              <a:t>k </a:t>
            </a:r>
            <a:r>
              <a:rPr lang="en-US" dirty="0"/>
              <a:t>x </a:t>
            </a:r>
            <a:r>
              <a:rPr lang="en-US" i="1" dirty="0"/>
              <a:t>k </a:t>
            </a:r>
            <a:r>
              <a:rPr lang="en-US" dirty="0"/>
              <a:t>Transition matrix</a:t>
            </a:r>
          </a:p>
          <a:p>
            <a:endParaRPr lang="en-US" dirty="0"/>
          </a:p>
          <a:p>
            <a:r>
              <a:rPr lang="en-US" dirty="0"/>
              <a:t>Within strategy: GLM</a:t>
            </a:r>
          </a:p>
          <a:p>
            <a:pPr marL="457200" lvl="1" indent="0">
              <a:buNone/>
            </a:pPr>
            <a:r>
              <a:rPr lang="en-US" b="1" dirty="0"/>
              <a:t>Inputs: </a:t>
            </a:r>
          </a:p>
          <a:p>
            <a:pPr lvl="1"/>
            <a:r>
              <a:rPr lang="en-US" dirty="0"/>
              <a:t>Stimulus</a:t>
            </a:r>
          </a:p>
          <a:p>
            <a:pPr lvl="1"/>
            <a:r>
              <a:rPr lang="en-US" dirty="0"/>
              <a:t>Bias</a:t>
            </a:r>
          </a:p>
          <a:p>
            <a:pPr lvl="1"/>
            <a:r>
              <a:rPr lang="en-US" dirty="0"/>
              <a:t>Previous choice</a:t>
            </a:r>
          </a:p>
          <a:p>
            <a:pPr lvl="1"/>
            <a:r>
              <a:rPr lang="en-US" dirty="0"/>
              <a:t>Win-stay lose-switch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7C8864-1B70-4028-9C55-C839B8FC4998}"/>
                  </a:ext>
                </a:extLst>
              </p:cNvPr>
              <p:cNvSpPr txBox="1"/>
              <p:nvPr/>
            </p:nvSpPr>
            <p:spPr>
              <a:xfrm>
                <a:off x="5976851" y="3096491"/>
                <a:ext cx="6080760" cy="25583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dirty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)=1/(1+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How many </a:t>
                </a:r>
                <a:r>
                  <a:rPr lang="en-US" sz="2000" i="1" dirty="0"/>
                  <a:t>k</a:t>
                </a:r>
                <a:r>
                  <a:rPr lang="en-US" sz="2000" dirty="0"/>
                  <a:t>?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         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7C8864-1B70-4028-9C55-C839B8FC4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851" y="3096491"/>
                <a:ext cx="6080760" cy="2558393"/>
              </a:xfrm>
              <a:prstGeom prst="rect">
                <a:avLst/>
              </a:prstGeom>
              <a:blipFill>
                <a:blip r:embed="rId2"/>
                <a:stretch>
                  <a:fillRect l="-2505" t="-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11DEA43-53B0-4BAD-B20A-7CFF083F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Hidden Markov Model</a:t>
            </a:r>
          </a:p>
        </p:txBody>
      </p:sp>
    </p:spTree>
    <p:extLst>
      <p:ext uri="{BB962C8B-B14F-4D97-AF65-F5344CB8AC3E}">
        <p14:creationId xmlns:p14="http://schemas.microsoft.com/office/powerpoint/2010/main" val="330836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7E38E-023C-4CCF-9919-E78806F9C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7889" y="0"/>
            <a:ext cx="7326395" cy="6713800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AC070A-2E3B-4CCA-9287-C977C3D4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(Mouse)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480A54-70D3-4C17-ACBC-9B9B50CA4A3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 states (strategies) best</a:t>
            </a:r>
          </a:p>
          <a:p>
            <a:pPr lvl="1"/>
            <a:r>
              <a:rPr lang="en-US" dirty="0"/>
              <a:t>Engaged</a:t>
            </a:r>
          </a:p>
          <a:p>
            <a:pPr lvl="1"/>
            <a:r>
              <a:rPr lang="en-US" dirty="0"/>
              <a:t>Biased left</a:t>
            </a:r>
          </a:p>
          <a:p>
            <a:pPr lvl="1"/>
            <a:r>
              <a:rPr lang="en-US" dirty="0"/>
              <a:t>Biased right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CF5A14-C68A-4BEF-B876-908B7A734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39" y="77627"/>
            <a:ext cx="8353421" cy="670274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15E0CF1-F838-40B2-A00E-3F133362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(Mouse)</a:t>
            </a:r>
          </a:p>
        </p:txBody>
      </p:sp>
    </p:spTree>
    <p:extLst>
      <p:ext uri="{BB962C8B-B14F-4D97-AF65-F5344CB8AC3E}">
        <p14:creationId xmlns:p14="http://schemas.microsoft.com/office/powerpoint/2010/main" val="48765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1054</Words>
  <Application>Microsoft Office PowerPoint</Application>
  <PresentationFormat>Widescreen</PresentationFormat>
  <Paragraphs>219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1. Mice alternate between discrete strategies during perceptual decision-making    2. Hierarchical Hidden Markov Models with State Prediction</vt:lpstr>
      <vt:lpstr>Mice alternate between discrete strategies during perceptual decision-making</vt:lpstr>
      <vt:lpstr>Aims </vt:lpstr>
      <vt:lpstr>Task Data</vt:lpstr>
      <vt:lpstr>Hidden Markov Model</vt:lpstr>
      <vt:lpstr>Hidden Markov Model</vt:lpstr>
      <vt:lpstr>Hidden Markov Model</vt:lpstr>
      <vt:lpstr>Results (Mouse)</vt:lpstr>
      <vt:lpstr>Results (Mouse)</vt:lpstr>
      <vt:lpstr>Results (Mouse)</vt:lpstr>
      <vt:lpstr>Results (Mouse)</vt:lpstr>
      <vt:lpstr>Task Data</vt:lpstr>
      <vt:lpstr>Results (Mouse)</vt:lpstr>
      <vt:lpstr>Results (Mouse)</vt:lpstr>
      <vt:lpstr>Results (Mouse)</vt:lpstr>
      <vt:lpstr>Human data</vt:lpstr>
      <vt:lpstr>Results (Human)</vt:lpstr>
      <vt:lpstr>Results (Human)</vt:lpstr>
      <vt:lpstr>Hierarchical Hidden Markov Models with State Prediction</vt:lpstr>
      <vt:lpstr>Hidden Markov Model</vt:lpstr>
      <vt:lpstr>Hidden Markov Model</vt:lpstr>
      <vt:lpstr>Predicting states</vt:lpstr>
      <vt:lpstr>Predicting states</vt:lpstr>
      <vt:lpstr>Predicting states</vt:lpstr>
      <vt:lpstr>Predicting states</vt:lpstr>
      <vt:lpstr>Hidden Markov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Mice alternate between discrete strategies during perceptual decision-making</dc:title>
  <dc:creator>Kevin L McKee</dc:creator>
  <cp:lastModifiedBy>Kevin L McKee</cp:lastModifiedBy>
  <cp:revision>15</cp:revision>
  <dcterms:created xsi:type="dcterms:W3CDTF">2022-03-03T16:22:45Z</dcterms:created>
  <dcterms:modified xsi:type="dcterms:W3CDTF">2022-04-08T21:39:55Z</dcterms:modified>
</cp:coreProperties>
</file>