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9" r:id="rId4"/>
    <p:sldId id="257" r:id="rId5"/>
    <p:sldId id="259" r:id="rId6"/>
    <p:sldId id="272" r:id="rId7"/>
    <p:sldId id="260" r:id="rId8"/>
    <p:sldId id="261" r:id="rId9"/>
    <p:sldId id="262" r:id="rId10"/>
    <p:sldId id="263" r:id="rId11"/>
    <p:sldId id="277" r:id="rId12"/>
    <p:sldId id="264" r:id="rId13"/>
    <p:sldId id="265" r:id="rId14"/>
    <p:sldId id="266" r:id="rId15"/>
    <p:sldId id="271" r:id="rId16"/>
    <p:sldId id="267" r:id="rId17"/>
    <p:sldId id="268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1" autoAdjust="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351EF-60A8-41A7-916C-CE81AE14183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2FE43-4952-4F56-9ADD-38E34250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2FE43-4952-4F56-9ADD-38E34250A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0B4-AEE4-4F83-8871-E4EB0568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84A03-0647-4001-9FAA-69B0A56C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9ECE-C903-48C4-82EF-5042D35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E73A-1BB6-4B56-8E3C-37090084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E84D-D0F4-4B4E-AC1E-C8DE4FD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0495-89D3-4C5F-BA8E-33C18488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B475-3F8E-48D9-B8E2-F207A441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FC73-B264-4913-B54A-FB82FB0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C7E7-DCFE-4BC8-99E5-377BD6C1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6E37-3A43-4B8E-A232-3CA49B2C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35A12-9B92-458A-9BE0-ABFD35B0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6449D-AA17-40BC-8728-3DE05C8C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C656-EA49-4282-AC39-EA98713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F0F-3C2D-40D8-A956-FC75D3C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AB6F-C4E2-4235-ADC8-6F5FDF72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1BCE-8B35-4D76-8F71-1D05191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91AB-0C22-453A-916A-DDB25F40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42E-3893-433A-B52B-BD18695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1150-143E-4E3A-A00E-596B969A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A8B1-53CA-416C-81DC-DA9E6CD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969-D36F-49D2-A01E-FCCD178C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3B47-B909-44D7-AC16-6DA6CBB2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94F0-C640-4C5A-996D-3666C30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141F-1CD8-4B1B-9643-9BD9EEF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C96F-67AE-4A53-B4F3-A2827A65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0ED8-EBF1-4DAB-9BFA-C5F14B9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369B-773D-4D46-B379-9A962CB8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5A1D-B37D-4307-95C8-E0395703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97DB-F195-443A-8718-AEFBC77C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FBEF-35E1-4F93-8723-2FEBB0F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03B9-EBF0-4B3F-ABDD-38A9D15E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CB3E-44E6-44FA-A7C3-175567F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1A4A-13FF-44DC-849A-35331459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62CE-BCA4-4399-AC0D-A12A055F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BB2BB-9695-43FA-B083-282825B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FF659-35B7-4E5D-BEFB-D58789B1D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FE1B3-1C11-4153-87E6-487A8973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FC788-280D-418A-8C75-271268E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A9ABB-3398-4276-A37E-DA4D781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630-D6CA-49A7-83FB-D94E2FF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0D5BE-D14D-402C-9D0E-6437C8C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2CAB1-C45A-4C1F-AAE1-501A6FE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3DE5-FB77-4EDF-A13E-53FA99F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A471-01C9-4CB0-8AA4-6EE6A7E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B5788-6A2D-421B-8D46-821C47B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C045-C097-4D32-BFB7-52ED1AF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261-41D4-43A3-8E7C-07D5E21A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5328-C1E9-43AD-B188-7ED264E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CDCC-7FBB-429B-B6A9-FE5A215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05A8-EA21-4056-ABC3-E7FA24F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0A98-F456-4450-BB97-FEE664AE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A72F-4E79-455A-AEBF-93FB8584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4716-B970-4D92-8786-310EE2D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02885-330D-4E05-B2E0-489A46DF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80AB-3D54-49CD-85E3-C651B847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F8B1-72C8-4A70-AF5C-14264CC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29B3-F242-4A8F-AF56-A5CFB4B3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8A61-DBF8-4DF0-9C99-9B6192C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A597-696A-4AD8-8BB1-000EE0A6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3E01-8349-4F20-B225-1B4D1276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BD9-891C-4773-A94A-0ECCD7E8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8407-9B32-4CC7-9365-30F890A4D38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DDD2-C6A1-4263-9A75-D498EE4A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C7CB-3EA4-41DF-8925-2DFB6AAC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432-75C4-424A-B84D-A72BBCB7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Mice alternate between discrete strategies during perceptual decision-making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15C0-AED3-41BC-B759-8B3EB36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Zoe C. Ashwood , Nicholas A. Roy, Iris R. Stone , The International Brain Laboratory, Anne E. </a:t>
            </a:r>
            <a:r>
              <a:rPr lang="en-US" dirty="0" err="1"/>
              <a:t>Urai</a:t>
            </a:r>
            <a:r>
              <a:rPr lang="en-US" dirty="0"/>
              <a:t>, Anne K. Churchland, Alexandre </a:t>
            </a:r>
            <a:r>
              <a:rPr lang="en-US" dirty="0" err="1"/>
              <a:t>Pouget</a:t>
            </a:r>
            <a:r>
              <a:rPr lang="en-US" dirty="0"/>
              <a:t> and Jonathan W. Pillow</a:t>
            </a:r>
          </a:p>
        </p:txBody>
      </p:sp>
    </p:spTree>
    <p:extLst>
      <p:ext uri="{BB962C8B-B14F-4D97-AF65-F5344CB8AC3E}">
        <p14:creationId xmlns:p14="http://schemas.microsoft.com/office/powerpoint/2010/main" val="45974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6DB7C-ACE7-4B6F-96D7-7759A738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8" y="1228543"/>
            <a:ext cx="7951939" cy="5342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40C720-FE92-4B49-BDC9-3C1F1FD3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06403-C969-4DCA-9654-177637A54A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304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Psytrack</a:t>
            </a:r>
            <a:r>
              <a:rPr lang="en-US" sz="1800" dirty="0"/>
              <a:t>: GLM with drifting weights</a:t>
            </a:r>
          </a:p>
          <a:p>
            <a:r>
              <a:rPr lang="en-US" sz="1800" dirty="0"/>
              <a:t>Compared discrete vs continuous decision states.</a:t>
            </a:r>
          </a:p>
        </p:txBody>
      </p:sp>
    </p:spTree>
    <p:extLst>
      <p:ext uri="{BB962C8B-B14F-4D97-AF65-F5344CB8AC3E}">
        <p14:creationId xmlns:p14="http://schemas.microsoft.com/office/powerpoint/2010/main" val="2220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D9D6-E234-4C6A-888D-35D56F0C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357-C1E8-4ADC-AEA2-6FF97B73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flash above or below 12hz?</a:t>
            </a:r>
          </a:p>
          <a:p>
            <a:pPr lvl="1"/>
            <a:r>
              <a:rPr lang="en-US" dirty="0"/>
              <a:t>Poke left (Yes) or right (No)</a:t>
            </a:r>
          </a:p>
          <a:p>
            <a:r>
              <a:rPr lang="en-US" dirty="0"/>
              <a:t>N=15 mice</a:t>
            </a:r>
          </a:p>
          <a:p>
            <a:r>
              <a:rPr lang="en-US" dirty="0"/>
              <a:t>T&gt;200 trials per mouse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0E6E4-AC9C-463C-853E-89E00E369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9" r="78599" b="66349"/>
          <a:stretch/>
        </p:blipFill>
        <p:spPr>
          <a:xfrm>
            <a:off x="8133807" y="1218224"/>
            <a:ext cx="2893180" cy="3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DFC31-86EF-4EA5-9135-A043C8CA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80" y="0"/>
            <a:ext cx="864795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119121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B6898-6244-410F-ADFE-C0E95094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0" y="1946321"/>
            <a:ext cx="8405581" cy="45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3CC99-BC37-45FF-89F1-06311C06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144000"/>
            <a:ext cx="9461046" cy="43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C1C0-6A81-4D12-AA74-C6F5958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5AEA1-53D7-4BED-BCBD-145AAB34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-1" r="61481" b="54043"/>
          <a:stretch/>
        </p:blipFill>
        <p:spPr>
          <a:xfrm>
            <a:off x="7363095" y="934803"/>
            <a:ext cx="3866607" cy="30664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9A74B-7416-457B-B072-A1EC2FB1EE1D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Visual motion discrimination</a:t>
            </a:r>
          </a:p>
          <a:p>
            <a:r>
              <a:rPr lang="en-US" sz="2400" dirty="0"/>
              <a:t>First diagram: 70% motion coherence</a:t>
            </a:r>
          </a:p>
          <a:p>
            <a:r>
              <a:rPr lang="en-US" sz="2400" dirty="0"/>
              <a:t>Second diagram: Random</a:t>
            </a:r>
          </a:p>
          <a:p>
            <a:r>
              <a:rPr lang="en-US" sz="2400" dirty="0"/>
              <a:t>Press button to indicate which more coherent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Data</a:t>
            </a:r>
          </a:p>
          <a:p>
            <a:r>
              <a:rPr lang="en-US" sz="2400" dirty="0"/>
              <a:t>27 humans</a:t>
            </a:r>
          </a:p>
          <a:p>
            <a:r>
              <a:rPr lang="en-US" sz="2400" dirty="0"/>
              <a:t>Median session length: 500 trials</a:t>
            </a:r>
          </a:p>
        </p:txBody>
      </p:sp>
    </p:spTree>
    <p:extLst>
      <p:ext uri="{BB962C8B-B14F-4D97-AF65-F5344CB8AC3E}">
        <p14:creationId xmlns:p14="http://schemas.microsoft.com/office/powerpoint/2010/main" val="13409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D0950-039E-4241-9B58-8AF7DEA6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43" y="1541668"/>
            <a:ext cx="8400861" cy="5267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60A5A-4706-479E-AB55-2BF429B87ADC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eriod"/>
            </a:pPr>
            <a:r>
              <a:rPr lang="en-US" sz="1800" dirty="0"/>
              <a:t>Task</a:t>
            </a:r>
          </a:p>
          <a:p>
            <a:pPr marL="342900" indent="-342900">
              <a:buAutoNum type="alphaLcPeriod"/>
            </a:pPr>
            <a:r>
              <a:rPr lang="en-US" sz="1800" dirty="0"/>
              <a:t>Model fit (likelihood)</a:t>
            </a:r>
          </a:p>
          <a:p>
            <a:pPr marL="342900" indent="-342900">
              <a:buAutoNum type="alphaLcPeriod"/>
            </a:pPr>
            <a:r>
              <a:rPr lang="en-US" sz="1800" dirty="0" err="1"/>
              <a:t>Modle</a:t>
            </a:r>
            <a:r>
              <a:rPr lang="en-US" sz="1800" dirty="0"/>
              <a:t> fit (prediction)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1 weights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Motion coherence (Stim)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Bias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Prev. choice (p.c.)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Reward*Choice (</a:t>
            </a:r>
            <a:r>
              <a:rPr lang="en-US" sz="1400" dirty="0" err="1"/>
              <a:t>w.s.l.s</a:t>
            </a:r>
            <a:r>
              <a:rPr lang="en-US" sz="1400" dirty="0"/>
              <a:t>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2 weights</a:t>
            </a:r>
          </a:p>
          <a:p>
            <a:pPr marL="0" indent="0">
              <a:buNone/>
            </a:pPr>
            <a:r>
              <a:rPr lang="en-US" sz="1800" dirty="0"/>
              <a:t>e.   Sensory evidence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2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782DB-C9AE-4309-AE37-5E8B117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8" y="1450036"/>
            <a:ext cx="8622402" cy="51539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BB8C2-F7DB-40B1-B22D-25E843FF2002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Dwell time </a:t>
            </a:r>
          </a:p>
          <a:p>
            <a:pPr marL="457200" lvl="1" indent="0">
              <a:buNone/>
            </a:pPr>
            <a:r>
              <a:rPr lang="en-US" sz="1400" dirty="0"/>
              <a:t>State 1 (blue)</a:t>
            </a:r>
          </a:p>
          <a:p>
            <a:pPr marL="457200" lvl="1" indent="0">
              <a:buNone/>
            </a:pPr>
            <a:r>
              <a:rPr lang="en-US" sz="1400" dirty="0"/>
              <a:t>State 2 (green)</a:t>
            </a:r>
            <a:endParaRPr lang="en-US" sz="1800" dirty="0"/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State changes</a:t>
            </a:r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Example state probabilities</a:t>
            </a:r>
          </a:p>
          <a:p>
            <a:pPr marL="342900" indent="-342900">
              <a:buFont typeface="+mj-lt"/>
              <a:buAutoNum type="alphaLcPeriod" startAt="6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039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Possible model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349240" y="1690688"/>
                <a:ext cx="6080760" cy="2203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1690688"/>
                <a:ext cx="6080760" cy="2203808"/>
              </a:xfrm>
              <a:prstGeom prst="rect">
                <a:avLst/>
              </a:prstGeom>
              <a:blipFill>
                <a:blip r:embed="rId2"/>
                <a:stretch>
                  <a:fillRect l="-1505" t="-9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Possible model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change sparse, persistent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349240" y="1690688"/>
                <a:ext cx="6080760" cy="2845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1690688"/>
                <a:ext cx="6080760" cy="2845907"/>
              </a:xfrm>
              <a:prstGeom prst="rect">
                <a:avLst/>
              </a:prstGeom>
              <a:blipFill>
                <a:blip r:embed="rId2"/>
                <a:stretch>
                  <a:fillRect l="-2608" t="-7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D0B7-CBC6-4E8B-812C-A6A464D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C5C4-1FC3-4181-B154-38EDF24F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whether multiple underlying decision-making strategies are at play.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whether “lapse” behavior reflects alternative strategies.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Possible model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change sparse, persistent</a:t>
            </a:r>
          </a:p>
          <a:p>
            <a:r>
              <a:rPr lang="en-US" sz="2400" dirty="0"/>
              <a:t>Hierarchical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B31F9-6C8A-4A04-8CC0-A1CF3B97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34" r="63377"/>
          <a:stretch/>
        </p:blipFill>
        <p:spPr>
          <a:xfrm>
            <a:off x="8612721" y="3684265"/>
            <a:ext cx="3566161" cy="3139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/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  <a:p>
                <a:r>
                  <a:rPr lang="en-US" sz="2000" b="1" dirty="0"/>
                  <a:t>Hierarchical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blipFill>
                <a:blip r:embed="rId3"/>
                <a:stretch>
                  <a:fillRect l="-2308"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DB27-864D-45A8-BBF8-3E6F6A9F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FC43-CE2D-493F-AA71-B1A873AE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Visual detection decision-making</a:t>
            </a:r>
          </a:p>
          <a:p>
            <a:r>
              <a:rPr lang="en-US" sz="2000" dirty="0"/>
              <a:t>Pattern with contrast 0-100% appears left / right</a:t>
            </a:r>
          </a:p>
          <a:p>
            <a:r>
              <a:rPr lang="en-US" sz="2000" dirty="0"/>
              <a:t>Correct: Water</a:t>
            </a:r>
          </a:p>
          <a:p>
            <a:r>
              <a:rPr lang="en-US" sz="2000" dirty="0"/>
              <a:t>Incorrect: Noise burst, 1s timeout</a:t>
            </a:r>
          </a:p>
          <a:p>
            <a:r>
              <a:rPr lang="en-US" sz="2000" dirty="0"/>
              <a:t>Trial 1-90, 50/50 chance</a:t>
            </a:r>
          </a:p>
          <a:p>
            <a:r>
              <a:rPr lang="en-US" sz="2000" dirty="0"/>
              <a:t>Trial &gt;90, 80/20 blocks of 20-100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sz="2000" dirty="0"/>
              <a:t>N=37 mice</a:t>
            </a:r>
          </a:p>
          <a:p>
            <a:r>
              <a:rPr lang="en-US" sz="2000" dirty="0"/>
              <a:t>Used only first 90 trials from mice with 3000+ trial training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BD5381-0D60-4B78-8003-3069D4238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t="3956" r="67635" b="69193"/>
          <a:stretch/>
        </p:blipFill>
        <p:spPr>
          <a:xfrm>
            <a:off x="8208819" y="1027906"/>
            <a:ext cx="3207846" cy="27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619C-00C0-46FF-8C94-81EBE661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9" y="-7381"/>
            <a:ext cx="4458789" cy="6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A73F6-33A1-4C64-8DB9-501C675C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00" y="0"/>
            <a:ext cx="495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976851" y="3096491"/>
                <a:ext cx="6080760" cy="2558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 many </a:t>
                </a:r>
                <a:r>
                  <a:rPr lang="en-US" sz="2000" i="1" dirty="0"/>
                  <a:t>k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851" y="3096491"/>
                <a:ext cx="6080760" cy="2558393"/>
              </a:xfrm>
              <a:prstGeom prst="rect">
                <a:avLst/>
              </a:prstGeom>
              <a:blipFill>
                <a:blip r:embed="rId2"/>
                <a:stretch>
                  <a:fillRect l="-2505" t="-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11DEA43-53B0-4BAD-B20A-7CFF083F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</a:p>
        </p:txBody>
      </p:sp>
    </p:spTree>
    <p:extLst>
      <p:ext uri="{BB962C8B-B14F-4D97-AF65-F5344CB8AC3E}">
        <p14:creationId xmlns:p14="http://schemas.microsoft.com/office/powerpoint/2010/main" val="330836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7E38E-023C-4CCF-9919-E78806F9C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889" y="0"/>
            <a:ext cx="7326395" cy="67138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AC070A-2E3B-4CCA-9287-C977C3D4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80A54-70D3-4C17-ACBC-9B9B50CA4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states (strategies) best</a:t>
            </a:r>
          </a:p>
          <a:p>
            <a:pPr lvl="1"/>
            <a:r>
              <a:rPr lang="en-US" dirty="0"/>
              <a:t>Engaged</a:t>
            </a:r>
          </a:p>
          <a:p>
            <a:pPr lvl="1"/>
            <a:r>
              <a:rPr lang="en-US" dirty="0"/>
              <a:t>Biased left</a:t>
            </a:r>
          </a:p>
          <a:p>
            <a:pPr lvl="1"/>
            <a:r>
              <a:rPr lang="en-US" dirty="0"/>
              <a:t>Biased right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F5A14-C68A-4BEF-B876-908B7A73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77627"/>
            <a:ext cx="8353421" cy="67027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5E0CF1-F838-40B2-A00E-3F1333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48765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E4617-2644-4D53-B3E8-DEE523E9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56" y="1145176"/>
            <a:ext cx="8338492" cy="53165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629D86-AC74-4BCB-BDFF-3B1A90AC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21789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592</Words>
  <Application>Microsoft Office PowerPoint</Application>
  <PresentationFormat>Widescreen</PresentationFormat>
  <Paragraphs>149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Mice alternate between discrete strategies during perceptual decision-making</vt:lpstr>
      <vt:lpstr>Aims </vt:lpstr>
      <vt:lpstr>Task Data</vt:lpstr>
      <vt:lpstr>Hidden Markov Model</vt:lpstr>
      <vt:lpstr>Hidden Markov Model</vt:lpstr>
      <vt:lpstr>Hidden Markov Model</vt:lpstr>
      <vt:lpstr>Results (Mouse)</vt:lpstr>
      <vt:lpstr>Results (Mouse)</vt:lpstr>
      <vt:lpstr>Results (Mouse)</vt:lpstr>
      <vt:lpstr>Results (Mouse)</vt:lpstr>
      <vt:lpstr>Task Data</vt:lpstr>
      <vt:lpstr>Results (Mouse)</vt:lpstr>
      <vt:lpstr>Results (Mouse)</vt:lpstr>
      <vt:lpstr>Results (Mouse)</vt:lpstr>
      <vt:lpstr>Human data</vt:lpstr>
      <vt:lpstr>Results (Human)</vt:lpstr>
      <vt:lpstr>Results (Human)</vt:lpstr>
      <vt:lpstr>Possible model extensions</vt:lpstr>
      <vt:lpstr>Possible model extensions</vt:lpstr>
      <vt:lpstr>Possible model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Mice alternate between discrete strategies during perceptual decision-making</dc:title>
  <dc:creator>Kevin L McKee</dc:creator>
  <cp:lastModifiedBy>Kevin L McKee</cp:lastModifiedBy>
  <cp:revision>10</cp:revision>
  <dcterms:created xsi:type="dcterms:W3CDTF">2022-03-03T16:22:45Z</dcterms:created>
  <dcterms:modified xsi:type="dcterms:W3CDTF">2022-04-08T15:06:10Z</dcterms:modified>
</cp:coreProperties>
</file>