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Inconsolata"/>
      <p:regular r:id="rId28"/>
      <p:bold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Inconsolat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consolat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b893786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b893786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c1de1d3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c1de1d3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5b893786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b893786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b893786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b893786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c1de1d3b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c1de1d3b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c1de1d3b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c1de1d3b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c1de1d3b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c1de1d3b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5b893786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5b893786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5bc8267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5bc8267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c1de1d3b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c1de1d3b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b893786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b893786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c1de1d3b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c1de1d3b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c1de1d3b8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c1de1d3b8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c1de1d3b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c1de1d3b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b893786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b893786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b893786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b893786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Also discuss price minimum.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1de1d3b8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1de1d3b8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b893786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b893786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3b8439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3b8439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5b893786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b893786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b893786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b893786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uXJvoUqxCkBcCE7cc0qA2uL4GvXFt_DuCsmZznN7yOk/edit#gid=0" TargetMode="Externa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596775" y="2059975"/>
            <a:ext cx="26085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Kerri McMahon - Wyatt Montana</a:t>
            </a:r>
            <a:endParaRPr>
              <a:solidFill>
                <a:srgbClr val="D9EAD3"/>
              </a:solidFill>
            </a:endParaRPr>
          </a:p>
          <a:p>
            <a:pPr indent="0" lvl="0" marL="0" rtl="0" algn="l">
              <a:spcBef>
                <a:spcPts val="0"/>
              </a:spcBef>
              <a:spcAft>
                <a:spcPts val="0"/>
              </a:spcAft>
              <a:buNone/>
            </a:pPr>
            <a:r>
              <a:rPr lang="en">
                <a:solidFill>
                  <a:srgbClr val="D9EAD3"/>
                </a:solidFill>
              </a:rPr>
              <a:t>      	    </a:t>
            </a:r>
            <a:endParaRPr>
              <a:solidFill>
                <a:srgbClr val="0000FF"/>
              </a:solidFill>
            </a:endParaRPr>
          </a:p>
        </p:txBody>
      </p:sp>
      <p:sp>
        <p:nvSpPr>
          <p:cNvPr id="135" name="Google Shape;135;p13"/>
          <p:cNvSpPr txBox="1"/>
          <p:nvPr/>
        </p:nvSpPr>
        <p:spPr>
          <a:xfrm>
            <a:off x="3420075" y="1203775"/>
            <a:ext cx="2961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D9EAD3"/>
                </a:solidFill>
                <a:latin typeface="Lato"/>
                <a:ea typeface="Lato"/>
                <a:cs typeface="Lato"/>
                <a:sym typeface="Lato"/>
              </a:rPr>
              <a:t>Alaska Air</a:t>
            </a:r>
            <a:endParaRPr sz="4800">
              <a:solidFill>
                <a:srgbClr val="D9EAD3"/>
              </a:solidFill>
              <a:latin typeface="Lato"/>
              <a:ea typeface="Lato"/>
              <a:cs typeface="Lato"/>
              <a:sym typeface="Lato"/>
            </a:endParaRPr>
          </a:p>
          <a:p>
            <a:pPr indent="0" lvl="0" marL="0" rtl="0" algn="l">
              <a:spcBef>
                <a:spcPts val="0"/>
              </a:spcBef>
              <a:spcAft>
                <a:spcPts val="0"/>
              </a:spcAft>
              <a:buNone/>
            </a:pPr>
            <a:r>
              <a:t/>
            </a:r>
            <a:endParaRPr sz="4800">
              <a:solidFill>
                <a:srgbClr val="D9EAD3"/>
              </a:solidFill>
              <a:latin typeface="Lato"/>
              <a:ea typeface="Lato"/>
              <a:cs typeface="Lato"/>
              <a:sym typeface="Lato"/>
            </a:endParaRPr>
          </a:p>
        </p:txBody>
      </p:sp>
      <p:pic>
        <p:nvPicPr>
          <p:cNvPr id="136" name="Google Shape;136;p13"/>
          <p:cNvPicPr preferRelativeResize="0"/>
          <p:nvPr/>
        </p:nvPicPr>
        <p:blipFill>
          <a:blip r:embed="rId3">
            <a:alphaModFix/>
          </a:blip>
          <a:stretch>
            <a:fillRect/>
          </a:stretch>
        </p:blipFill>
        <p:spPr>
          <a:xfrm>
            <a:off x="6404550" y="2725725"/>
            <a:ext cx="1957650" cy="1957650"/>
          </a:xfrm>
          <a:prstGeom prst="rect">
            <a:avLst/>
          </a:prstGeom>
          <a:noFill/>
          <a:ln>
            <a:noFill/>
          </a:ln>
        </p:spPr>
      </p:pic>
      <p:sp>
        <p:nvSpPr>
          <p:cNvPr id="137" name="Google Shape;137;p13"/>
          <p:cNvSpPr txBox="1"/>
          <p:nvPr/>
        </p:nvSpPr>
        <p:spPr>
          <a:xfrm>
            <a:off x="3786075" y="2492000"/>
            <a:ext cx="24192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    </a:t>
            </a:r>
            <a:r>
              <a:rPr lang="en">
                <a:solidFill>
                  <a:srgbClr val="D9EAD3"/>
                </a:solidFill>
                <a:latin typeface="Lato"/>
                <a:ea typeface="Lato"/>
                <a:cs typeface="Lato"/>
                <a:sym typeface="Lato"/>
              </a:rPr>
              <a:t> COM 390 - Capstone </a:t>
            </a:r>
            <a:endParaRPr>
              <a:solidFill>
                <a:srgbClr val="D9EAD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Data Visualization</a:t>
            </a:r>
            <a:endParaRPr>
              <a:solidFill>
                <a:srgbClr val="D9EAD3"/>
              </a:solidFill>
            </a:endParaRPr>
          </a:p>
        </p:txBody>
      </p:sp>
      <p:sp>
        <p:nvSpPr>
          <p:cNvPr id="204" name="Google Shape;204;p22"/>
          <p:cNvSpPr txBox="1"/>
          <p:nvPr>
            <p:ph idx="1" type="body"/>
          </p:nvPr>
        </p:nvSpPr>
        <p:spPr>
          <a:xfrm>
            <a:off x="91825" y="1543675"/>
            <a:ext cx="4349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Represents price in USD in relation to days until flight and number of seats available.</a:t>
            </a:r>
            <a:endParaRPr>
              <a:solidFill>
                <a:srgbClr val="D9EAD3"/>
              </a:solidFill>
            </a:endParaRPr>
          </a:p>
          <a:p>
            <a:pPr indent="0" lvl="0" marL="0" rtl="0" algn="l">
              <a:spcBef>
                <a:spcPts val="1600"/>
              </a:spcBef>
              <a:spcAft>
                <a:spcPts val="0"/>
              </a:spcAft>
              <a:buNone/>
            </a:pPr>
            <a:r>
              <a:rPr lang="en">
                <a:solidFill>
                  <a:srgbClr val="D9EAD3"/>
                </a:solidFill>
              </a:rPr>
              <a:t>Note:</a:t>
            </a:r>
            <a:endParaRPr>
              <a:solidFill>
                <a:srgbClr val="D9EAD3"/>
              </a:solidFill>
            </a:endParaRPr>
          </a:p>
          <a:p>
            <a:pPr indent="-311150" lvl="0" marL="457200" rtl="0" algn="l">
              <a:spcBef>
                <a:spcPts val="1600"/>
              </a:spcBef>
              <a:spcAft>
                <a:spcPts val="0"/>
              </a:spcAft>
              <a:buSzPts val="1300"/>
              <a:buChar char="-"/>
            </a:pPr>
            <a:r>
              <a:rPr lang="en">
                <a:solidFill>
                  <a:srgbClr val="D9EAD3"/>
                </a:solidFill>
              </a:rPr>
              <a:t>With multiple linear regression analysis, we must represent data in 3 dimensions due to there existing</a:t>
            </a:r>
            <a:r>
              <a:rPr lang="en"/>
              <a:t> </a:t>
            </a:r>
            <a:r>
              <a:rPr lang="en">
                <a:solidFill>
                  <a:srgbClr val="D9EAD3"/>
                </a:solidFill>
              </a:rPr>
              <a:t>a</a:t>
            </a:r>
            <a:r>
              <a:rPr b="1" i="1" lang="en">
                <a:solidFill>
                  <a:srgbClr val="D9EAD3"/>
                </a:solidFill>
              </a:rPr>
              <a:t> </a:t>
            </a:r>
            <a:r>
              <a:rPr b="1" i="1" lang="en">
                <a:solidFill>
                  <a:srgbClr val="FFFF00"/>
                </a:solidFill>
              </a:rPr>
              <a:t>z variable</a:t>
            </a:r>
            <a:r>
              <a:rPr lang="en">
                <a:solidFill>
                  <a:srgbClr val="D9EAD3"/>
                </a:solidFill>
              </a:rPr>
              <a:t> (price)</a:t>
            </a:r>
            <a:r>
              <a:rPr b="1" i="1" lang="en"/>
              <a:t> </a:t>
            </a:r>
            <a:r>
              <a:rPr b="1" i="1" lang="en">
                <a:solidFill>
                  <a:srgbClr val="FFFF00"/>
                </a:solidFill>
              </a:rPr>
              <a:t>that is dependent on two independent variables</a:t>
            </a:r>
            <a:r>
              <a:rPr lang="en"/>
              <a:t> </a:t>
            </a:r>
            <a:r>
              <a:rPr lang="en">
                <a:solidFill>
                  <a:srgbClr val="D9EAD3"/>
                </a:solidFill>
              </a:rPr>
              <a:t>(available seats, days until flight)</a:t>
            </a:r>
            <a:endParaRPr>
              <a:solidFill>
                <a:srgbClr val="D9EAD3"/>
              </a:solidFill>
            </a:endParaRPr>
          </a:p>
          <a:p>
            <a:pPr indent="-311150" lvl="0" marL="457200" rtl="0" algn="l">
              <a:spcBef>
                <a:spcPts val="0"/>
              </a:spcBef>
              <a:spcAft>
                <a:spcPts val="0"/>
              </a:spcAft>
              <a:buClr>
                <a:srgbClr val="D9EAD3"/>
              </a:buClr>
              <a:buSzPts val="1300"/>
              <a:buChar char="-"/>
            </a:pPr>
            <a:r>
              <a:rPr lang="en">
                <a:solidFill>
                  <a:srgbClr val="D9EAD3"/>
                </a:solidFill>
              </a:rPr>
              <a:t>This visualization does not consider our one outlier ($794.90 the day of the flight) for visual purposes.</a:t>
            </a:r>
            <a:endParaRPr>
              <a:solidFill>
                <a:srgbClr val="D9EAD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5" name="Google Shape;205;p22"/>
          <p:cNvPicPr preferRelativeResize="0"/>
          <p:nvPr/>
        </p:nvPicPr>
        <p:blipFill>
          <a:blip r:embed="rId3">
            <a:alphaModFix/>
          </a:blip>
          <a:stretch>
            <a:fillRect/>
          </a:stretch>
        </p:blipFill>
        <p:spPr>
          <a:xfrm>
            <a:off x="4572000" y="1352325"/>
            <a:ext cx="4398275" cy="32939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23"/>
          <p:cNvPicPr preferRelativeResize="0"/>
          <p:nvPr/>
        </p:nvPicPr>
        <p:blipFill>
          <a:blip r:embed="rId3">
            <a:alphaModFix/>
          </a:blip>
          <a:stretch>
            <a:fillRect/>
          </a:stretch>
        </p:blipFill>
        <p:spPr>
          <a:xfrm>
            <a:off x="1385800" y="59198"/>
            <a:ext cx="6709950" cy="502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0" y="1398400"/>
            <a:ext cx="2565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Our ER Model</a:t>
            </a:r>
            <a:endParaRPr>
              <a:solidFill>
                <a:srgbClr val="D9EAD3"/>
              </a:solidFill>
            </a:endParaRPr>
          </a:p>
          <a:p>
            <a:pPr indent="0" lvl="0" marL="0" rtl="0" algn="l">
              <a:lnSpc>
                <a:spcPct val="115000"/>
              </a:lnSpc>
              <a:spcBef>
                <a:spcPts val="0"/>
              </a:spcBef>
              <a:spcAft>
                <a:spcPts val="1600"/>
              </a:spcAft>
              <a:buNone/>
            </a:pPr>
            <a:r>
              <a:rPr lang="en" sz="1300">
                <a:solidFill>
                  <a:srgbClr val="D9EAD3"/>
                </a:solidFill>
                <a:latin typeface="Lato"/>
                <a:ea typeface="Lato"/>
                <a:cs typeface="Lato"/>
                <a:sym typeface="Lato"/>
              </a:rPr>
              <a:t>      </a:t>
            </a:r>
            <a:r>
              <a:rPr lang="en" sz="1300">
                <a:solidFill>
                  <a:srgbClr val="D9EAD3"/>
                </a:solidFill>
                <a:latin typeface="Lato"/>
                <a:ea typeface="Lato"/>
                <a:cs typeface="Lato"/>
                <a:sym typeface="Lato"/>
              </a:rPr>
              <a:t>Designed in LucidChart</a:t>
            </a:r>
            <a:endParaRPr>
              <a:solidFill>
                <a:srgbClr val="D9EAD3"/>
              </a:solidFill>
            </a:endParaRPr>
          </a:p>
        </p:txBody>
      </p:sp>
      <p:pic>
        <p:nvPicPr>
          <p:cNvPr id="216" name="Google Shape;216;p24"/>
          <p:cNvPicPr preferRelativeResize="0"/>
          <p:nvPr/>
        </p:nvPicPr>
        <p:blipFill>
          <a:blip r:embed="rId3">
            <a:alphaModFix/>
          </a:blip>
          <a:stretch>
            <a:fillRect/>
          </a:stretch>
        </p:blipFill>
        <p:spPr>
          <a:xfrm>
            <a:off x="2717700" y="152400"/>
            <a:ext cx="624578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572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rPr>
              <a:t>Client Side (VB)</a:t>
            </a:r>
            <a:r>
              <a:rPr lang="en"/>
              <a:t>		vs. 	       </a:t>
            </a:r>
            <a:r>
              <a:rPr lang="en">
                <a:solidFill>
                  <a:srgbClr val="F4CCCC"/>
                </a:solidFill>
              </a:rPr>
              <a:t>Server Side (PL/SQL)</a:t>
            </a:r>
            <a:endParaRPr>
              <a:solidFill>
                <a:srgbClr val="F4CCCC"/>
              </a:solidFill>
            </a:endParaRPr>
          </a:p>
        </p:txBody>
      </p:sp>
      <p:sp>
        <p:nvSpPr>
          <p:cNvPr id="222" name="Google Shape;222;p25"/>
          <p:cNvSpPr txBox="1"/>
          <p:nvPr>
            <p:ph idx="1" type="body"/>
          </p:nvPr>
        </p:nvSpPr>
        <p:spPr>
          <a:xfrm>
            <a:off x="1034700" y="1252775"/>
            <a:ext cx="3537300" cy="350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D9EAD3"/>
              </a:buClr>
              <a:buSzPts val="1800"/>
              <a:buChar char="-"/>
            </a:pPr>
            <a:r>
              <a:rPr lang="en" sz="1800">
                <a:solidFill>
                  <a:srgbClr val="D9EAD3"/>
                </a:solidFill>
              </a:rPr>
              <a:t>User chooses date of flight</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User chooses seat (row number and lettered seat)</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User fills out customer information</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Price calculation</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Total seats calculation</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Remaining seats calculation</a:t>
            </a:r>
            <a:endParaRPr sz="1800">
              <a:solidFill>
                <a:srgbClr val="D9EAD3"/>
              </a:solidFill>
            </a:endParaRPr>
          </a:p>
          <a:p>
            <a:pPr indent="-342900" lvl="0" marL="457200" rtl="0" algn="l">
              <a:spcBef>
                <a:spcPts val="0"/>
              </a:spcBef>
              <a:spcAft>
                <a:spcPts val="0"/>
              </a:spcAft>
              <a:buClr>
                <a:srgbClr val="D9EAD3"/>
              </a:buClr>
              <a:buSzPts val="1800"/>
              <a:buChar char="-"/>
            </a:pPr>
            <a:r>
              <a:rPr lang="en" sz="1800">
                <a:solidFill>
                  <a:srgbClr val="D9EAD3"/>
                </a:solidFill>
              </a:rPr>
              <a:t>Option for receipt retrieval vs.  booking a flight</a:t>
            </a:r>
            <a:endParaRPr sz="1800">
              <a:solidFill>
                <a:srgbClr val="D9EAD3"/>
              </a:solidFill>
            </a:endParaRPr>
          </a:p>
          <a:p>
            <a:pPr indent="0" lvl="0" marL="457200" rtl="0" algn="l">
              <a:spcBef>
                <a:spcPts val="1600"/>
              </a:spcBef>
              <a:spcAft>
                <a:spcPts val="1600"/>
              </a:spcAft>
              <a:buNone/>
            </a:pPr>
            <a:r>
              <a:t/>
            </a:r>
            <a:endParaRPr sz="1800">
              <a:solidFill>
                <a:srgbClr val="D9EAD3"/>
              </a:solidFill>
            </a:endParaRPr>
          </a:p>
        </p:txBody>
      </p:sp>
      <p:sp>
        <p:nvSpPr>
          <p:cNvPr id="223" name="Google Shape;223;p25"/>
          <p:cNvSpPr txBox="1"/>
          <p:nvPr>
            <p:ph idx="1" type="body"/>
          </p:nvPr>
        </p:nvSpPr>
        <p:spPr>
          <a:xfrm>
            <a:off x="5248200" y="1252775"/>
            <a:ext cx="3537300" cy="350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4CCCC"/>
              </a:buClr>
              <a:buSzPts val="1800"/>
              <a:buChar char="-"/>
            </a:pPr>
            <a:r>
              <a:rPr lang="en" sz="1800">
                <a:solidFill>
                  <a:srgbClr val="F4CCCC"/>
                </a:solidFill>
              </a:rPr>
              <a:t>Procedures for inserting a flyer</a:t>
            </a:r>
            <a:endParaRPr sz="1800">
              <a:solidFill>
                <a:srgbClr val="F4CCCC"/>
              </a:solidFill>
            </a:endParaRPr>
          </a:p>
          <a:p>
            <a:pPr indent="-342900" lvl="0" marL="457200" rtl="0" algn="l">
              <a:spcBef>
                <a:spcPts val="0"/>
              </a:spcBef>
              <a:spcAft>
                <a:spcPts val="0"/>
              </a:spcAft>
              <a:buClr>
                <a:srgbClr val="F4CCCC"/>
              </a:buClr>
              <a:buSzPts val="1800"/>
              <a:buChar char="-"/>
            </a:pPr>
            <a:r>
              <a:rPr lang="en" sz="1800">
                <a:solidFill>
                  <a:srgbClr val="F4CCCC"/>
                </a:solidFill>
              </a:rPr>
              <a:t> Displaying reservation information, and selecting coefficients</a:t>
            </a:r>
            <a:endParaRPr sz="1800">
              <a:solidFill>
                <a:srgbClr val="F4CCCC"/>
              </a:solidFill>
            </a:endParaRPr>
          </a:p>
          <a:p>
            <a:pPr indent="-342900" lvl="0" marL="457200" rtl="0" algn="l">
              <a:spcBef>
                <a:spcPts val="0"/>
              </a:spcBef>
              <a:spcAft>
                <a:spcPts val="0"/>
              </a:spcAft>
              <a:buClr>
                <a:srgbClr val="F4CCCC"/>
              </a:buClr>
              <a:buSzPts val="1800"/>
              <a:buChar char="-"/>
            </a:pPr>
            <a:r>
              <a:rPr lang="en" sz="1800">
                <a:solidFill>
                  <a:srgbClr val="F4CCCC"/>
                </a:solidFill>
              </a:rPr>
              <a:t>Linear regression coefficient calculation (PL/SQL Script)</a:t>
            </a:r>
            <a:endParaRPr sz="1800">
              <a:solidFill>
                <a:srgbClr val="F4CCCC"/>
              </a:solidFill>
            </a:endParaRPr>
          </a:p>
          <a:p>
            <a:pPr indent="-342900" lvl="0" marL="457200" rtl="0" algn="l">
              <a:spcBef>
                <a:spcPts val="0"/>
              </a:spcBef>
              <a:spcAft>
                <a:spcPts val="0"/>
              </a:spcAft>
              <a:buClr>
                <a:srgbClr val="F4CCCC"/>
              </a:buClr>
              <a:buSzPts val="1800"/>
              <a:buChar char="-"/>
            </a:pPr>
            <a:r>
              <a:rPr lang="en" sz="1800">
                <a:solidFill>
                  <a:srgbClr val="F4CCCC"/>
                </a:solidFill>
              </a:rPr>
              <a:t>Confirmation number generation</a:t>
            </a:r>
            <a:endParaRPr sz="1800">
              <a:solidFill>
                <a:srgbClr val="F4CCCC"/>
              </a:solidFill>
            </a:endParaRPr>
          </a:p>
          <a:p>
            <a:pPr indent="-342900" lvl="0" marL="457200" rtl="0" algn="l">
              <a:spcBef>
                <a:spcPts val="0"/>
              </a:spcBef>
              <a:spcAft>
                <a:spcPts val="0"/>
              </a:spcAft>
              <a:buClr>
                <a:srgbClr val="F4CCCC"/>
              </a:buClr>
              <a:buSzPts val="1800"/>
              <a:buChar char="-"/>
            </a:pPr>
            <a:r>
              <a:rPr lang="en" sz="1800">
                <a:solidFill>
                  <a:srgbClr val="F4CCCC"/>
                </a:solidFill>
              </a:rPr>
              <a:t>Retrieval of seat purchase information</a:t>
            </a:r>
            <a:endParaRPr sz="1800">
              <a:solidFill>
                <a:srgbClr val="F4CCCC"/>
              </a:solidFill>
            </a:endParaRPr>
          </a:p>
          <a:p>
            <a:pPr indent="0" lvl="0" marL="457200" rtl="0" algn="l">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Instances of Database Communication</a:t>
            </a:r>
            <a:endParaRPr/>
          </a:p>
        </p:txBody>
      </p:sp>
      <p:sp>
        <p:nvSpPr>
          <p:cNvPr id="229" name="Google Shape;229;p26"/>
          <p:cNvSpPr txBox="1"/>
          <p:nvPr>
            <p:ph idx="1" type="body"/>
          </p:nvPr>
        </p:nvSpPr>
        <p:spPr>
          <a:xfrm>
            <a:off x="924175" y="1035400"/>
            <a:ext cx="8007600" cy="3936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Not in any particular order:</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0" name="Google Shape;230;p26"/>
          <p:cNvPicPr preferRelativeResize="0"/>
          <p:nvPr/>
        </p:nvPicPr>
        <p:blipFill>
          <a:blip r:embed="rId3">
            <a:alphaModFix/>
          </a:blip>
          <a:stretch>
            <a:fillRect/>
          </a:stretch>
        </p:blipFill>
        <p:spPr>
          <a:xfrm>
            <a:off x="1034852" y="3421477"/>
            <a:ext cx="8007600" cy="1114982"/>
          </a:xfrm>
          <a:prstGeom prst="rect">
            <a:avLst/>
          </a:prstGeom>
          <a:noFill/>
          <a:ln>
            <a:noFill/>
          </a:ln>
        </p:spPr>
      </p:pic>
      <p:pic>
        <p:nvPicPr>
          <p:cNvPr id="231" name="Google Shape;231;p26"/>
          <p:cNvPicPr preferRelativeResize="0"/>
          <p:nvPr/>
        </p:nvPicPr>
        <p:blipFill>
          <a:blip r:embed="rId4">
            <a:alphaModFix/>
          </a:blip>
          <a:stretch>
            <a:fillRect/>
          </a:stretch>
        </p:blipFill>
        <p:spPr>
          <a:xfrm>
            <a:off x="1034848" y="1401378"/>
            <a:ext cx="8007600" cy="18542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Communications, Continued</a:t>
            </a:r>
            <a:endParaRPr/>
          </a:p>
        </p:txBody>
      </p:sp>
      <p:sp>
        <p:nvSpPr>
          <p:cNvPr id="237" name="Google Shape;237;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8" name="Google Shape;238;p27"/>
          <p:cNvPicPr preferRelativeResize="0"/>
          <p:nvPr/>
        </p:nvPicPr>
        <p:blipFill>
          <a:blip r:embed="rId3">
            <a:alphaModFix/>
          </a:blip>
          <a:stretch>
            <a:fillRect/>
          </a:stretch>
        </p:blipFill>
        <p:spPr>
          <a:xfrm>
            <a:off x="2392238" y="2457425"/>
            <a:ext cx="4162425" cy="2609850"/>
          </a:xfrm>
          <a:prstGeom prst="rect">
            <a:avLst/>
          </a:prstGeom>
          <a:noFill/>
          <a:ln>
            <a:noFill/>
          </a:ln>
        </p:spPr>
      </p:pic>
      <p:pic>
        <p:nvPicPr>
          <p:cNvPr id="239" name="Google Shape;239;p27"/>
          <p:cNvPicPr preferRelativeResize="0"/>
          <p:nvPr/>
        </p:nvPicPr>
        <p:blipFill>
          <a:blip r:embed="rId4">
            <a:alphaModFix/>
          </a:blip>
          <a:stretch>
            <a:fillRect/>
          </a:stretch>
        </p:blipFill>
        <p:spPr>
          <a:xfrm>
            <a:off x="271025" y="1136424"/>
            <a:ext cx="8482326" cy="132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028900" y="393750"/>
            <a:ext cx="8198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Some Server Side Code/Other Things Worth Noting</a:t>
            </a:r>
            <a:endParaRPr>
              <a:solidFill>
                <a:srgbClr val="D9EAD3"/>
              </a:solidFill>
            </a:endParaRPr>
          </a:p>
        </p:txBody>
      </p:sp>
      <p:pic>
        <p:nvPicPr>
          <p:cNvPr id="245" name="Google Shape;245;p28"/>
          <p:cNvPicPr preferRelativeResize="0"/>
          <p:nvPr/>
        </p:nvPicPr>
        <p:blipFill>
          <a:blip r:embed="rId3">
            <a:alphaModFix/>
          </a:blip>
          <a:stretch>
            <a:fillRect/>
          </a:stretch>
        </p:blipFill>
        <p:spPr>
          <a:xfrm>
            <a:off x="154438" y="1440475"/>
            <a:ext cx="4276725" cy="3571875"/>
          </a:xfrm>
          <a:prstGeom prst="rect">
            <a:avLst/>
          </a:prstGeom>
          <a:noFill/>
          <a:ln>
            <a:noFill/>
          </a:ln>
        </p:spPr>
      </p:pic>
      <p:pic>
        <p:nvPicPr>
          <p:cNvPr id="246" name="Google Shape;246;p28"/>
          <p:cNvPicPr preferRelativeResize="0"/>
          <p:nvPr/>
        </p:nvPicPr>
        <p:blipFill>
          <a:blip r:embed="rId4">
            <a:alphaModFix/>
          </a:blip>
          <a:stretch>
            <a:fillRect/>
          </a:stretch>
        </p:blipFill>
        <p:spPr>
          <a:xfrm>
            <a:off x="4431175" y="2676450"/>
            <a:ext cx="4653024"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266700" y="172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52" name="Google Shape;252;p29"/>
          <p:cNvSpPr txBox="1"/>
          <p:nvPr>
            <p:ph idx="1" type="body"/>
          </p:nvPr>
        </p:nvSpPr>
        <p:spPr>
          <a:xfrm>
            <a:off x="4918850" y="1190850"/>
            <a:ext cx="4136400" cy="329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D5A6BD"/>
              </a:buClr>
              <a:buSzPts val="1200"/>
              <a:buChar char="-"/>
            </a:pPr>
            <a:r>
              <a:rPr lang="en" sz="1200">
                <a:solidFill>
                  <a:srgbClr val="D5A6BD"/>
                </a:solidFill>
              </a:rPr>
              <a:t>Data visualization (tough for three dimensional data, let alone more than that), we had to outsource from Excel to get proper visuals</a:t>
            </a:r>
            <a:endParaRPr sz="1200">
              <a:solidFill>
                <a:srgbClr val="D5A6BD"/>
              </a:solidFill>
            </a:endParaRPr>
          </a:p>
          <a:p>
            <a:pPr indent="-304800" lvl="0" marL="457200" rtl="0" algn="l">
              <a:spcBef>
                <a:spcPts val="0"/>
              </a:spcBef>
              <a:spcAft>
                <a:spcPts val="0"/>
              </a:spcAft>
              <a:buClr>
                <a:srgbClr val="9FC5E8"/>
              </a:buClr>
              <a:buSzPts val="1200"/>
              <a:buChar char="-"/>
            </a:pPr>
            <a:r>
              <a:rPr lang="en" sz="1200">
                <a:solidFill>
                  <a:srgbClr val="9FC5E8"/>
                </a:solidFill>
              </a:rPr>
              <a:t>Comparing real time data on Alaska Air site to our linear regression prediction calculation was hard to compare since we are around the holidays and this will spike prices, and seats are already actively booked whereas our data starts with an empty flight</a:t>
            </a:r>
            <a:endParaRPr sz="1200">
              <a:solidFill>
                <a:srgbClr val="9FC5E8"/>
              </a:solidFill>
            </a:endParaRPr>
          </a:p>
          <a:p>
            <a:pPr indent="0" lvl="0" marL="0" rtl="0" algn="l">
              <a:spcBef>
                <a:spcPts val="1600"/>
              </a:spcBef>
              <a:spcAft>
                <a:spcPts val="1600"/>
              </a:spcAft>
              <a:buNone/>
            </a:pPr>
            <a:r>
              <a:t/>
            </a:r>
            <a:endParaRPr sz="1400"/>
          </a:p>
        </p:txBody>
      </p:sp>
      <p:sp>
        <p:nvSpPr>
          <p:cNvPr id="253" name="Google Shape;253;p29"/>
          <p:cNvSpPr txBox="1"/>
          <p:nvPr/>
        </p:nvSpPr>
        <p:spPr>
          <a:xfrm>
            <a:off x="1330700" y="763800"/>
            <a:ext cx="3517200" cy="32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F6B26B"/>
              </a:solidFill>
              <a:latin typeface="Lato"/>
              <a:ea typeface="Lato"/>
              <a:cs typeface="Lato"/>
              <a:sym typeface="Lato"/>
            </a:endParaRPr>
          </a:p>
          <a:p>
            <a:pPr indent="-304800" lvl="0" marL="457200" rtl="0" algn="l">
              <a:lnSpc>
                <a:spcPct val="115000"/>
              </a:lnSpc>
              <a:spcBef>
                <a:spcPts val="1600"/>
              </a:spcBef>
              <a:spcAft>
                <a:spcPts val="0"/>
              </a:spcAft>
              <a:buClr>
                <a:schemeClr val="accent4"/>
              </a:buClr>
              <a:buSzPts val="1200"/>
              <a:buFont typeface="Lato"/>
              <a:buChar char="-"/>
            </a:pPr>
            <a:r>
              <a:rPr lang="en" sz="1200">
                <a:solidFill>
                  <a:schemeClr val="accent4"/>
                </a:solidFill>
                <a:latin typeface="Lato"/>
                <a:ea typeface="Lato"/>
                <a:cs typeface="Lato"/>
                <a:sym typeface="Lato"/>
              </a:rPr>
              <a:t>Our price data was in clusters, so our normal curve is not very visually pleasing or easy to work with graphically</a:t>
            </a:r>
            <a:endParaRPr sz="1200">
              <a:solidFill>
                <a:schemeClr val="accent4"/>
              </a:solidFill>
              <a:latin typeface="Lato"/>
              <a:ea typeface="Lato"/>
              <a:cs typeface="Lato"/>
              <a:sym typeface="Lato"/>
            </a:endParaRPr>
          </a:p>
          <a:p>
            <a:pPr indent="-304800" lvl="0" marL="457200" rtl="0" algn="l">
              <a:lnSpc>
                <a:spcPct val="115000"/>
              </a:lnSpc>
              <a:spcBef>
                <a:spcPts val="0"/>
              </a:spcBef>
              <a:spcAft>
                <a:spcPts val="0"/>
              </a:spcAft>
              <a:buClr>
                <a:srgbClr val="B6D7A8"/>
              </a:buClr>
              <a:buSzPts val="1200"/>
              <a:buFont typeface="Lato"/>
              <a:buChar char="-"/>
            </a:pPr>
            <a:r>
              <a:rPr lang="en" sz="1200">
                <a:solidFill>
                  <a:srgbClr val="B6D7A8"/>
                </a:solidFill>
                <a:latin typeface="Lato"/>
                <a:ea typeface="Lato"/>
                <a:cs typeface="Lato"/>
                <a:sym typeface="Lato"/>
              </a:rPr>
              <a:t>Getting access to machines on campus with Visual Studio and working database connections was difficult and rare</a:t>
            </a:r>
            <a:endParaRPr sz="1200">
              <a:solidFill>
                <a:srgbClr val="B6D7A8"/>
              </a:solidFill>
              <a:latin typeface="Lato"/>
              <a:ea typeface="Lato"/>
              <a:cs typeface="Lato"/>
              <a:sym typeface="Lato"/>
            </a:endParaRPr>
          </a:p>
          <a:p>
            <a:pPr indent="-304800" lvl="0" marL="457200" rtl="0" algn="l">
              <a:lnSpc>
                <a:spcPct val="115000"/>
              </a:lnSpc>
              <a:spcBef>
                <a:spcPts val="0"/>
              </a:spcBef>
              <a:spcAft>
                <a:spcPts val="0"/>
              </a:spcAft>
              <a:buClr>
                <a:srgbClr val="EA9999"/>
              </a:buClr>
              <a:buSzPts val="1200"/>
              <a:buFont typeface="Lato"/>
              <a:buChar char="-"/>
            </a:pPr>
            <a:r>
              <a:rPr lang="en" sz="1200">
                <a:solidFill>
                  <a:srgbClr val="EA9999"/>
                </a:solidFill>
                <a:latin typeface="Lato"/>
                <a:ea typeface="Lato"/>
                <a:cs typeface="Lato"/>
                <a:sym typeface="Lato"/>
              </a:rPr>
              <a:t>Testing our program with real-life data was difficult. Our flight, 205, is not offered at all in  2020 until March 19, and all December dates starting the 22nd  in 2019 are influenced by the holiday season. We were only able to legitimately test our prices with the website itself with very specific conditions. Limits our data comparisons.</a:t>
            </a:r>
            <a:endParaRPr sz="1200">
              <a:solidFill>
                <a:srgbClr val="EA9999"/>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925" y="54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endParaRPr/>
          </a:p>
        </p:txBody>
      </p:sp>
      <p:sp>
        <p:nvSpPr>
          <p:cNvPr id="259" name="Google Shape;25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1600"/>
              </a:spcBef>
              <a:spcAft>
                <a:spcPts val="1600"/>
              </a:spcAft>
              <a:buNone/>
            </a:pPr>
            <a:r>
              <a:t/>
            </a:r>
            <a:endParaRPr/>
          </a:p>
        </p:txBody>
      </p:sp>
      <p:pic>
        <p:nvPicPr>
          <p:cNvPr id="260" name="Google Shape;260;p30"/>
          <p:cNvPicPr preferRelativeResize="0"/>
          <p:nvPr/>
        </p:nvPicPr>
        <p:blipFill>
          <a:blip r:embed="rId3">
            <a:alphaModFix/>
          </a:blip>
          <a:stretch>
            <a:fillRect/>
          </a:stretch>
        </p:blipFill>
        <p:spPr>
          <a:xfrm>
            <a:off x="1118375" y="543100"/>
            <a:ext cx="2489875" cy="4508525"/>
          </a:xfrm>
          <a:prstGeom prst="rect">
            <a:avLst/>
          </a:prstGeom>
          <a:noFill/>
          <a:ln>
            <a:noFill/>
          </a:ln>
        </p:spPr>
      </p:pic>
      <p:pic>
        <p:nvPicPr>
          <p:cNvPr id="261" name="Google Shape;261;p30"/>
          <p:cNvPicPr preferRelativeResize="0"/>
          <p:nvPr/>
        </p:nvPicPr>
        <p:blipFill>
          <a:blip r:embed="rId4">
            <a:alphaModFix/>
          </a:blip>
          <a:stretch>
            <a:fillRect/>
          </a:stretch>
        </p:blipFill>
        <p:spPr>
          <a:xfrm>
            <a:off x="4256098" y="610850"/>
            <a:ext cx="4295874" cy="4108050"/>
          </a:xfrm>
          <a:prstGeom prst="rect">
            <a:avLst/>
          </a:prstGeom>
          <a:noFill/>
          <a:ln>
            <a:noFill/>
          </a:ln>
        </p:spPr>
      </p:pic>
      <p:sp>
        <p:nvSpPr>
          <p:cNvPr id="262" name="Google Shape;262;p30"/>
          <p:cNvSpPr txBox="1"/>
          <p:nvPr/>
        </p:nvSpPr>
        <p:spPr>
          <a:xfrm>
            <a:off x="154200" y="3862775"/>
            <a:ext cx="905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Demo?</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31"/>
          <p:cNvPicPr preferRelativeResize="0"/>
          <p:nvPr/>
        </p:nvPicPr>
        <p:blipFill>
          <a:blip r:embed="rId3">
            <a:alphaModFix/>
          </a:blip>
          <a:stretch>
            <a:fillRect/>
          </a:stretch>
        </p:blipFill>
        <p:spPr>
          <a:xfrm>
            <a:off x="108663" y="1307838"/>
            <a:ext cx="2314575" cy="3648075"/>
          </a:xfrm>
          <a:prstGeom prst="rect">
            <a:avLst/>
          </a:prstGeom>
          <a:noFill/>
          <a:ln>
            <a:noFill/>
          </a:ln>
        </p:spPr>
      </p:pic>
      <p:pic>
        <p:nvPicPr>
          <p:cNvPr id="270" name="Google Shape;270;p31"/>
          <p:cNvPicPr preferRelativeResize="0"/>
          <p:nvPr/>
        </p:nvPicPr>
        <p:blipFill>
          <a:blip r:embed="rId4">
            <a:alphaModFix/>
          </a:blip>
          <a:stretch>
            <a:fillRect/>
          </a:stretch>
        </p:blipFill>
        <p:spPr>
          <a:xfrm>
            <a:off x="2548050" y="1383836"/>
            <a:ext cx="3351000" cy="2990225"/>
          </a:xfrm>
          <a:prstGeom prst="rect">
            <a:avLst/>
          </a:prstGeom>
          <a:noFill/>
          <a:ln>
            <a:noFill/>
          </a:ln>
        </p:spPr>
      </p:pic>
      <p:pic>
        <p:nvPicPr>
          <p:cNvPr id="271" name="Google Shape;271;p31"/>
          <p:cNvPicPr preferRelativeResize="0"/>
          <p:nvPr/>
        </p:nvPicPr>
        <p:blipFill>
          <a:blip r:embed="rId5">
            <a:alphaModFix/>
          </a:blip>
          <a:stretch>
            <a:fillRect/>
          </a:stretch>
        </p:blipFill>
        <p:spPr>
          <a:xfrm>
            <a:off x="5980748" y="1387248"/>
            <a:ext cx="3094189" cy="298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Project Information - An Overview</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A4C2F4"/>
                </a:solidFill>
              </a:rPr>
              <a:t>Flight -  Alaska 205 - EWR (Newark, NJ) to LAX (Los Angeles, CA)</a:t>
            </a:r>
            <a:endParaRPr i="1" sz="1800">
              <a:solidFill>
                <a:srgbClr val="A4C2F4"/>
              </a:solidFill>
            </a:endParaRPr>
          </a:p>
          <a:p>
            <a:pPr indent="0" lvl="0" marL="0" rtl="0" algn="l">
              <a:spcBef>
                <a:spcPts val="1600"/>
              </a:spcBef>
              <a:spcAft>
                <a:spcPts val="0"/>
              </a:spcAft>
              <a:buNone/>
            </a:pPr>
            <a:r>
              <a:rPr lang="en" sz="1800"/>
              <a:t>Languages/Tools used:</a:t>
            </a:r>
            <a:endParaRPr sz="1800"/>
          </a:p>
          <a:p>
            <a:pPr indent="-342900" lvl="0" marL="457200" rtl="0" algn="l">
              <a:spcBef>
                <a:spcPts val="1600"/>
              </a:spcBef>
              <a:spcAft>
                <a:spcPts val="0"/>
              </a:spcAft>
              <a:buSzPts val="1800"/>
              <a:buChar char="-"/>
            </a:pPr>
            <a:r>
              <a:rPr lang="en" sz="1800"/>
              <a:t>Client side - </a:t>
            </a:r>
            <a:r>
              <a:rPr lang="en" sz="1800">
                <a:solidFill>
                  <a:srgbClr val="B4A7D6"/>
                </a:solidFill>
              </a:rPr>
              <a:t>Visual Basic</a:t>
            </a:r>
            <a:endParaRPr sz="1800">
              <a:solidFill>
                <a:srgbClr val="B4A7D6"/>
              </a:solidFill>
            </a:endParaRPr>
          </a:p>
          <a:p>
            <a:pPr indent="-342900" lvl="0" marL="457200" rtl="0" algn="l">
              <a:spcBef>
                <a:spcPts val="0"/>
              </a:spcBef>
              <a:spcAft>
                <a:spcPts val="0"/>
              </a:spcAft>
              <a:buSzPts val="1800"/>
              <a:buChar char="-"/>
            </a:pPr>
            <a:r>
              <a:rPr lang="en" sz="1800"/>
              <a:t>Server side - </a:t>
            </a:r>
            <a:r>
              <a:rPr lang="en" sz="1800">
                <a:solidFill>
                  <a:srgbClr val="999999"/>
                </a:solidFill>
              </a:rPr>
              <a:t>PL/SQL</a:t>
            </a:r>
            <a:endParaRPr sz="1800">
              <a:solidFill>
                <a:srgbClr val="999999"/>
              </a:solidFill>
            </a:endParaRPr>
          </a:p>
          <a:p>
            <a:pPr indent="-342900" lvl="0" marL="457200" rtl="0" algn="l">
              <a:spcBef>
                <a:spcPts val="0"/>
              </a:spcBef>
              <a:spcAft>
                <a:spcPts val="0"/>
              </a:spcAft>
              <a:buSzPts val="1800"/>
              <a:buChar char="-"/>
            </a:pPr>
            <a:r>
              <a:rPr lang="en" sz="1800"/>
              <a:t>Multiple Regression Analysis - </a:t>
            </a:r>
            <a:r>
              <a:rPr lang="en" sz="1800">
                <a:solidFill>
                  <a:srgbClr val="999999"/>
                </a:solidFill>
              </a:rPr>
              <a:t>PL/SQL</a:t>
            </a:r>
            <a:endParaRPr sz="1800">
              <a:solidFill>
                <a:srgbClr val="999999"/>
              </a:solidFill>
            </a:endParaRPr>
          </a:p>
          <a:p>
            <a:pPr indent="-342900" lvl="0" marL="457200" rtl="0" algn="l">
              <a:spcBef>
                <a:spcPts val="0"/>
              </a:spcBef>
              <a:spcAft>
                <a:spcPts val="0"/>
              </a:spcAft>
              <a:buSzPts val="1800"/>
              <a:buChar char="-"/>
            </a:pPr>
            <a:r>
              <a:rPr lang="en" sz="1800"/>
              <a:t>Data Visualization - </a:t>
            </a:r>
            <a:r>
              <a:rPr lang="en" sz="1800">
                <a:solidFill>
                  <a:srgbClr val="6D9EEB"/>
                </a:solidFill>
              </a:rPr>
              <a:t>R, scatterplot3d and ggplot2 libraries</a:t>
            </a:r>
            <a:endParaRPr sz="1800">
              <a:solidFill>
                <a:srgbClr val="6D9EEB"/>
              </a:solidFill>
            </a:endParaRPr>
          </a:p>
          <a:p>
            <a:pPr indent="-342900" lvl="0" marL="457200" rtl="0" algn="l">
              <a:spcBef>
                <a:spcPts val="0"/>
              </a:spcBef>
              <a:spcAft>
                <a:spcPts val="0"/>
              </a:spcAft>
              <a:buSzPts val="1800"/>
              <a:buChar char="-"/>
            </a:pPr>
            <a:r>
              <a:rPr lang="en" sz="1800"/>
              <a:t>Database Design - </a:t>
            </a:r>
            <a:r>
              <a:rPr lang="en" sz="1800">
                <a:solidFill>
                  <a:srgbClr val="F6B26B"/>
                </a:solidFill>
              </a:rPr>
              <a:t>LucidChart</a:t>
            </a:r>
            <a:endParaRPr sz="1800">
              <a:solidFill>
                <a:srgbClr val="F6B26B"/>
              </a:solidFill>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32"/>
          <p:cNvPicPr preferRelativeResize="0"/>
          <p:nvPr/>
        </p:nvPicPr>
        <p:blipFill>
          <a:blip r:embed="rId3">
            <a:alphaModFix/>
          </a:blip>
          <a:stretch>
            <a:fillRect/>
          </a:stretch>
        </p:blipFill>
        <p:spPr>
          <a:xfrm>
            <a:off x="5367325" y="243587"/>
            <a:ext cx="3010025" cy="4656326"/>
          </a:xfrm>
          <a:prstGeom prst="rect">
            <a:avLst/>
          </a:prstGeom>
          <a:noFill/>
          <a:ln>
            <a:noFill/>
          </a:ln>
        </p:spPr>
      </p:pic>
      <p:pic>
        <p:nvPicPr>
          <p:cNvPr id="279" name="Google Shape;279;p32"/>
          <p:cNvPicPr preferRelativeResize="0"/>
          <p:nvPr/>
        </p:nvPicPr>
        <p:blipFill>
          <a:blip r:embed="rId4">
            <a:alphaModFix/>
          </a:blip>
          <a:stretch>
            <a:fillRect/>
          </a:stretch>
        </p:blipFill>
        <p:spPr>
          <a:xfrm>
            <a:off x="1481599" y="243575"/>
            <a:ext cx="3587600" cy="469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5" name="Google Shape;28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i="1" lang="en" sz="1100">
                <a:solidFill>
                  <a:srgbClr val="FFFFFF"/>
                </a:solidFill>
                <a:latin typeface="Arial"/>
                <a:ea typeface="Arial"/>
                <a:cs typeface="Arial"/>
                <a:sym typeface="Arial"/>
              </a:rPr>
              <a:t>Marco Alderighi, A. A. (2017). The hidden sides of ‘dynamic pricing’ for airline tickets .</a:t>
            </a:r>
            <a:endParaRPr i="1" sz="1100">
              <a:solidFill>
                <a:srgbClr val="FFFFFF"/>
              </a:solidFill>
              <a:latin typeface="Arial"/>
              <a:ea typeface="Arial"/>
              <a:cs typeface="Arial"/>
              <a:sym typeface="Arial"/>
            </a:endParaRPr>
          </a:p>
          <a:p>
            <a:pPr indent="0" lvl="0" marL="457200" rtl="0" algn="l">
              <a:spcBef>
                <a:spcPts val="1200"/>
              </a:spcBef>
              <a:spcAft>
                <a:spcPts val="0"/>
              </a:spcAft>
              <a:buNone/>
            </a:pPr>
            <a:r>
              <a:rPr i="1" lang="en" sz="1100">
                <a:solidFill>
                  <a:srgbClr val="FFFFFF"/>
                </a:solidFill>
                <a:latin typeface="Arial"/>
                <a:ea typeface="Arial"/>
                <a:cs typeface="Arial"/>
                <a:sym typeface="Arial"/>
              </a:rPr>
              <a:t>Michael D. Wittman, P. P. (2019). Dynamic pricing mechanisms for the airline industry:. J Revenue Pricing Manag, 100-106.</a:t>
            </a:r>
            <a:endParaRPr i="1" sz="1100">
              <a:solidFill>
                <a:srgbClr val="FFFFFF"/>
              </a:solidFill>
              <a:latin typeface="Arial"/>
              <a:ea typeface="Arial"/>
              <a:cs typeface="Arial"/>
              <a:sym typeface="Arial"/>
            </a:endParaRPr>
          </a:p>
          <a:p>
            <a:pPr indent="0" lvl="0" marL="457200" rtl="0" algn="l">
              <a:spcBef>
                <a:spcPts val="1200"/>
              </a:spcBef>
              <a:spcAft>
                <a:spcPts val="0"/>
              </a:spcAft>
              <a:buNone/>
            </a:pPr>
            <a:r>
              <a:rPr i="1" lang="en" sz="1100">
                <a:solidFill>
                  <a:srgbClr val="FFFFFF"/>
                </a:solidFill>
                <a:latin typeface="Arial"/>
                <a:ea typeface="Arial"/>
                <a:cs typeface="Arial"/>
                <a:sym typeface="Arial"/>
              </a:rPr>
              <a:t>Oren Etzioni, C. A. (2019). To Buy or Not to Buy: Mining Airfare Data to Minimize.</a:t>
            </a:r>
            <a:endParaRPr i="1" sz="1100">
              <a:solidFill>
                <a:srgbClr val="FFFFFF"/>
              </a:solidFill>
              <a:latin typeface="Arial"/>
              <a:ea typeface="Arial"/>
              <a:cs typeface="Arial"/>
              <a:sym typeface="Arial"/>
            </a:endParaRPr>
          </a:p>
          <a:p>
            <a:pPr indent="0" lvl="0" marL="0" rtl="0" algn="l">
              <a:spcBef>
                <a:spcPts val="1200"/>
              </a:spcBef>
              <a:spcAft>
                <a:spcPts val="0"/>
              </a:spcAft>
              <a:buNone/>
            </a:pPr>
            <a:r>
              <a:rPr i="1" lang="en" sz="1100">
                <a:solidFill>
                  <a:srgbClr val="FFFFFF"/>
                </a:solidFill>
                <a:latin typeface="Arial"/>
                <a:ea typeface="Arial"/>
                <a:cs typeface="Arial"/>
                <a:sym typeface="Arial"/>
              </a:rPr>
              <a:t> </a:t>
            </a:r>
            <a:endParaRPr i="1" sz="1100">
              <a:solidFill>
                <a:srgbClr val="FFFFFF"/>
              </a:solidFill>
              <a:latin typeface="Arial"/>
              <a:ea typeface="Arial"/>
              <a:cs typeface="Arial"/>
              <a:sym typeface="Arial"/>
            </a:endParaRPr>
          </a:p>
          <a:p>
            <a:pPr indent="0" lvl="0" marL="0" rtl="0" algn="l">
              <a:spcBef>
                <a:spcPts val="1200"/>
              </a:spcBef>
              <a:spcAft>
                <a:spcPts val="1600"/>
              </a:spcAft>
              <a:buNone/>
            </a:pPr>
            <a:r>
              <a:t/>
            </a:r>
            <a:endParaRPr i="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1297500" y="393750"/>
            <a:ext cx="7038900" cy="32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Inconsolata"/>
                <a:ea typeface="Inconsolata"/>
                <a:cs typeface="Inconsolata"/>
                <a:sym typeface="Inconsolata"/>
              </a:rPr>
              <a:t>SET SERVEROUTPUT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Inconsolata"/>
                <a:ea typeface="Inconsolata"/>
                <a:cs typeface="Inconsolata"/>
                <a:sym typeface="Inconsolata"/>
              </a:rPr>
              <a:t>DBMS_OUTPUT.PUT_LINE(‘ </a:t>
            </a:r>
            <a:r>
              <a:rPr lang="en">
                <a:solidFill>
                  <a:srgbClr val="C27BA0"/>
                </a:solidFill>
                <a:latin typeface="Inconsolata"/>
                <a:ea typeface="Inconsolata"/>
                <a:cs typeface="Inconsolata"/>
                <a:sym typeface="Inconsolata"/>
              </a:rPr>
              <a:t>Thank you :-)</a:t>
            </a:r>
            <a:r>
              <a:rPr lang="en">
                <a:solidFill>
                  <a:srgbClr val="A64D79"/>
                </a:solidFill>
                <a:latin typeface="Inconsolata"/>
                <a:ea typeface="Inconsolata"/>
                <a:cs typeface="Inconsolata"/>
                <a:sym typeface="Inconsolata"/>
              </a:rPr>
              <a:t> </a:t>
            </a:r>
            <a:r>
              <a:rPr lang="en">
                <a:latin typeface="Inconsolata"/>
                <a:ea typeface="Inconsolata"/>
                <a:cs typeface="Inconsolata"/>
                <a:sym typeface="Inconsolata"/>
              </a:rPr>
              <a:t>’);</a:t>
            </a:r>
            <a:endParaRPr>
              <a:latin typeface="Inconsolata"/>
              <a:ea typeface="Inconsolata"/>
              <a:cs typeface="Inconsolata"/>
              <a:sym typeface="Inconsolata"/>
            </a:endParaRPr>
          </a:p>
          <a:p>
            <a:pPr indent="0" lvl="0" marL="0" rtl="0" algn="l">
              <a:spcBef>
                <a:spcPts val="0"/>
              </a:spcBef>
              <a:spcAft>
                <a:spcPts val="0"/>
              </a:spcAft>
              <a:buNone/>
            </a:pPr>
            <a:r>
              <a:t/>
            </a:r>
            <a:endParaRPr>
              <a:latin typeface="Inconsolata"/>
              <a:ea typeface="Inconsolata"/>
              <a:cs typeface="Inconsolata"/>
              <a:sym typeface="Inconsolata"/>
            </a:endParaRPr>
          </a:p>
          <a:p>
            <a:pPr indent="0" lvl="0" marL="0" rtl="0" algn="l">
              <a:spcBef>
                <a:spcPts val="0"/>
              </a:spcBef>
              <a:spcAft>
                <a:spcPts val="0"/>
              </a:spcAft>
              <a:buNone/>
            </a:pPr>
            <a:r>
              <a:t/>
            </a:r>
            <a:endParaRPr>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Pricing - What Exactly is Going On?</a:t>
            </a:r>
            <a:endParaRPr/>
          </a:p>
        </p:txBody>
      </p:sp>
      <p:sp>
        <p:nvSpPr>
          <p:cNvPr id="149" name="Google Shape;149;p15"/>
          <p:cNvSpPr txBox="1"/>
          <p:nvPr>
            <p:ph idx="1" type="body"/>
          </p:nvPr>
        </p:nvSpPr>
        <p:spPr>
          <a:xfrm>
            <a:off x="495825" y="1345075"/>
            <a:ext cx="8281200" cy="3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EAD3"/>
                </a:solidFill>
                <a:latin typeface="Arial"/>
                <a:ea typeface="Arial"/>
                <a:cs typeface="Arial"/>
                <a:sym typeface="Arial"/>
              </a:rPr>
              <a:t>Simply put,</a:t>
            </a:r>
            <a:r>
              <a:rPr lang="en" sz="1200">
                <a:solidFill>
                  <a:srgbClr val="FFFFFF"/>
                </a:solidFill>
                <a:latin typeface="Arial"/>
                <a:ea typeface="Arial"/>
                <a:cs typeface="Arial"/>
                <a:sym typeface="Arial"/>
              </a:rPr>
              <a:t> </a:t>
            </a:r>
            <a:r>
              <a:rPr b="1" i="1" lang="en" sz="1200">
                <a:solidFill>
                  <a:srgbClr val="FFFF00"/>
                </a:solidFill>
                <a:latin typeface="Arial"/>
                <a:ea typeface="Arial"/>
                <a:cs typeface="Arial"/>
                <a:sym typeface="Arial"/>
              </a:rPr>
              <a:t>dynamic pricing is a strategy in which product prices continuously adjust, sometimes in a matter of minutes, in response to real-time supply and demand</a:t>
            </a:r>
            <a:r>
              <a:rPr lang="en" sz="1200">
                <a:solidFill>
                  <a:srgbClr val="FFFFFF"/>
                </a:solidFill>
                <a:latin typeface="Arial"/>
                <a:ea typeface="Arial"/>
                <a:cs typeface="Arial"/>
                <a:sym typeface="Arial"/>
              </a:rPr>
              <a:t>. </a:t>
            </a:r>
            <a:r>
              <a:rPr lang="en" sz="1200">
                <a:solidFill>
                  <a:srgbClr val="D9EAD3"/>
                </a:solidFill>
                <a:latin typeface="Arial"/>
                <a:ea typeface="Arial"/>
                <a:cs typeface="Arial"/>
                <a:sym typeface="Arial"/>
              </a:rPr>
              <a:t>Programmatically, software considers real-time factors to optimize the price for a product or service with consideration of several factors or “variables”.</a:t>
            </a:r>
            <a:endParaRPr sz="1200">
              <a:solidFill>
                <a:srgbClr val="D9EAD3"/>
              </a:solidFill>
              <a:latin typeface="Arial"/>
              <a:ea typeface="Arial"/>
              <a:cs typeface="Arial"/>
              <a:sym typeface="Arial"/>
            </a:endParaRPr>
          </a:p>
          <a:p>
            <a:pPr indent="0" lvl="0" marL="0" rtl="0" algn="l">
              <a:spcBef>
                <a:spcPts val="1600"/>
              </a:spcBef>
              <a:spcAft>
                <a:spcPts val="0"/>
              </a:spcAft>
              <a:buNone/>
            </a:pPr>
            <a:r>
              <a:rPr lang="en" sz="1200">
                <a:solidFill>
                  <a:srgbClr val="D9EAD3"/>
                </a:solidFill>
                <a:latin typeface="Arial"/>
                <a:ea typeface="Arial"/>
                <a:cs typeface="Arial"/>
                <a:sym typeface="Arial"/>
              </a:rPr>
              <a:t>As per Michael D. Wittman &amp; Peter P. Belobaba article, there seems to be slight variations in the fundamental concept of dynamic pricing.  </a:t>
            </a:r>
            <a:endParaRPr sz="1200">
              <a:solidFill>
                <a:srgbClr val="D9EAD3"/>
              </a:solidFill>
              <a:latin typeface="Arial"/>
              <a:ea typeface="Arial"/>
              <a:cs typeface="Arial"/>
              <a:sym typeface="Arial"/>
            </a:endParaRPr>
          </a:p>
          <a:p>
            <a:pPr indent="0" lvl="0" marL="0" rtl="0" algn="l">
              <a:spcBef>
                <a:spcPts val="1600"/>
              </a:spcBef>
              <a:spcAft>
                <a:spcPts val="0"/>
              </a:spcAft>
              <a:buNone/>
            </a:pPr>
            <a:r>
              <a:rPr lang="en" sz="1200">
                <a:solidFill>
                  <a:srgbClr val="D9EAD3"/>
                </a:solidFill>
                <a:latin typeface="Arial"/>
                <a:ea typeface="Arial"/>
                <a:cs typeface="Arial"/>
                <a:sym typeface="Arial"/>
              </a:rPr>
              <a:t>Some experts describe it as ‘‘the dynamic calculation of the optimal price, taking into account the airline’s strategy, customer-specific information, and real-time alternative offerings,’’ while others define it as ‘‘varying pricing over a continuous interval instead of opening and closing fare classes.’’ </a:t>
            </a:r>
            <a:endParaRPr sz="1200">
              <a:solidFill>
                <a:srgbClr val="D9EAD3"/>
              </a:solidFill>
              <a:latin typeface="Arial"/>
              <a:ea typeface="Arial"/>
              <a:cs typeface="Arial"/>
              <a:sym typeface="Arial"/>
            </a:endParaRPr>
          </a:p>
          <a:p>
            <a:pPr indent="0" lvl="0" marL="0" rtl="0" algn="l">
              <a:spcBef>
                <a:spcPts val="1600"/>
              </a:spcBef>
              <a:spcAft>
                <a:spcPts val="0"/>
              </a:spcAft>
              <a:buNone/>
            </a:pPr>
            <a:r>
              <a:rPr lang="en" sz="1200">
                <a:solidFill>
                  <a:srgbClr val="D9EAD3"/>
                </a:solidFill>
                <a:latin typeface="Arial"/>
                <a:ea typeface="Arial"/>
                <a:cs typeface="Arial"/>
                <a:sym typeface="Arial"/>
              </a:rPr>
              <a:t>Under the latter definition, dynamic pricing would not be possible using traditional airline distribution technologies, which transmit and display the availability of a small number of pre-priced fare products.</a:t>
            </a:r>
            <a:endParaRPr sz="1200">
              <a:solidFill>
                <a:srgbClr val="D9EAD3"/>
              </a:solidFill>
              <a:latin typeface="Arial"/>
              <a:ea typeface="Arial"/>
              <a:cs typeface="Arial"/>
              <a:sym typeface="Arial"/>
            </a:endParaRPr>
          </a:p>
          <a:p>
            <a:pPr indent="0" lvl="0" marL="0" rtl="0" algn="l">
              <a:spcBef>
                <a:spcPts val="1600"/>
              </a:spcBef>
              <a:spcAft>
                <a:spcPts val="0"/>
              </a:spcAft>
              <a:buNone/>
            </a:pPr>
            <a:r>
              <a:rPr lang="en" sz="1200">
                <a:solidFill>
                  <a:srgbClr val="D9EAD3"/>
                </a:solidFill>
                <a:latin typeface="Arial"/>
                <a:ea typeface="Arial"/>
                <a:cs typeface="Arial"/>
                <a:sym typeface="Arial"/>
              </a:rPr>
              <a:t>It is still relatively new and evolving. It was only introduced into the airline industry in the 1980s.</a:t>
            </a:r>
            <a:endParaRPr sz="1200">
              <a:solidFill>
                <a:srgbClr val="D9EAD3"/>
              </a:solidFill>
              <a:latin typeface="Arial"/>
              <a:ea typeface="Arial"/>
              <a:cs typeface="Arial"/>
              <a:sym typeface="Arial"/>
            </a:endParaRPr>
          </a:p>
          <a:p>
            <a:pPr indent="0" lvl="0" marL="0" rtl="0" algn="l">
              <a:spcBef>
                <a:spcPts val="1600"/>
              </a:spcBef>
              <a:spcAft>
                <a:spcPts val="0"/>
              </a:spcAft>
              <a:buNone/>
            </a:pPr>
            <a:r>
              <a:t/>
            </a:r>
            <a:endParaRPr sz="1200">
              <a:solidFill>
                <a:srgbClr val="D9EAD3"/>
              </a:solidFill>
              <a:latin typeface="Arial"/>
              <a:ea typeface="Arial"/>
              <a:cs typeface="Arial"/>
              <a:sym typeface="Arial"/>
            </a:endParaRPr>
          </a:p>
          <a:p>
            <a:pPr indent="0" lvl="0" marL="0" rtl="0" algn="l">
              <a:spcBef>
                <a:spcPts val="160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424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Alaska Air - Our Data &amp; Analysis</a:t>
            </a:r>
            <a:endParaRPr/>
          </a:p>
        </p:txBody>
      </p:sp>
      <p:sp>
        <p:nvSpPr>
          <p:cNvPr id="155" name="Google Shape;155;p16"/>
          <p:cNvSpPr txBox="1"/>
          <p:nvPr>
            <p:ph idx="1" type="body"/>
          </p:nvPr>
        </p:nvSpPr>
        <p:spPr>
          <a:xfrm>
            <a:off x="163200" y="1363475"/>
            <a:ext cx="4408800" cy="3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Alaska Pricing Data Table Form</a:t>
            </a:r>
            <a:r>
              <a:rPr lang="en"/>
              <a:t>     </a:t>
            </a:r>
            <a:endParaRPr/>
          </a:p>
          <a:p>
            <a:pPr indent="0" lvl="0" marL="0" rtl="0" algn="l">
              <a:spcBef>
                <a:spcPts val="1600"/>
              </a:spcBef>
              <a:spcAft>
                <a:spcPts val="0"/>
              </a:spcAft>
              <a:buNone/>
            </a:pPr>
            <a:r>
              <a:rPr lang="en">
                <a:solidFill>
                  <a:srgbClr val="D9EAD3"/>
                </a:solidFill>
              </a:rPr>
              <a:t>Three influential variables</a:t>
            </a:r>
            <a:endParaRPr>
              <a:solidFill>
                <a:srgbClr val="D9EAD3"/>
              </a:solidFill>
            </a:endParaRPr>
          </a:p>
          <a:p>
            <a:pPr indent="-311150" lvl="0" marL="457200" rtl="0" algn="l">
              <a:spcBef>
                <a:spcPts val="1600"/>
              </a:spcBef>
              <a:spcAft>
                <a:spcPts val="0"/>
              </a:spcAft>
              <a:buClr>
                <a:srgbClr val="D9EAD3"/>
              </a:buClr>
              <a:buSzPts val="1300"/>
              <a:buChar char="-"/>
            </a:pPr>
            <a:r>
              <a:rPr lang="en">
                <a:solidFill>
                  <a:srgbClr val="D9EAD3"/>
                </a:solidFill>
              </a:rPr>
              <a:t>Days Until flight</a:t>
            </a:r>
            <a:endParaRPr>
              <a:solidFill>
                <a:srgbClr val="D9EAD3"/>
              </a:solidFill>
            </a:endParaRPr>
          </a:p>
          <a:p>
            <a:pPr indent="-311150" lvl="0" marL="457200" rtl="0" algn="l">
              <a:spcBef>
                <a:spcPts val="0"/>
              </a:spcBef>
              <a:spcAft>
                <a:spcPts val="0"/>
              </a:spcAft>
              <a:buClr>
                <a:srgbClr val="D9EAD3"/>
              </a:buClr>
              <a:buSzPts val="1300"/>
              <a:buChar char="-"/>
            </a:pPr>
            <a:r>
              <a:rPr lang="en">
                <a:solidFill>
                  <a:srgbClr val="D9EAD3"/>
                </a:solidFill>
              </a:rPr>
              <a:t>Available seats</a:t>
            </a:r>
            <a:endParaRPr>
              <a:solidFill>
                <a:srgbClr val="D9EAD3"/>
              </a:solidFill>
            </a:endParaRPr>
          </a:p>
          <a:p>
            <a:pPr indent="-311150" lvl="0" marL="457200" rtl="0" algn="l">
              <a:spcBef>
                <a:spcPts val="0"/>
              </a:spcBef>
              <a:spcAft>
                <a:spcPts val="0"/>
              </a:spcAft>
              <a:buClr>
                <a:srgbClr val="D9EAD3"/>
              </a:buClr>
              <a:buSzPts val="1300"/>
              <a:buChar char="-"/>
            </a:pPr>
            <a:r>
              <a:rPr lang="en">
                <a:solidFill>
                  <a:srgbClr val="D9EAD3"/>
                </a:solidFill>
              </a:rPr>
              <a:t>Day of the week</a:t>
            </a:r>
            <a:endParaRPr>
              <a:solidFill>
                <a:srgbClr val="D9EAD3"/>
              </a:solidFill>
            </a:endParaRPr>
          </a:p>
          <a:p>
            <a:pPr indent="-298450" lvl="1" marL="914400" rtl="0" algn="l">
              <a:spcBef>
                <a:spcPts val="0"/>
              </a:spcBef>
              <a:spcAft>
                <a:spcPts val="0"/>
              </a:spcAft>
              <a:buClr>
                <a:srgbClr val="D9EAD3"/>
              </a:buClr>
              <a:buSzPts val="1100"/>
              <a:buChar char="-"/>
            </a:pPr>
            <a:r>
              <a:rPr lang="en">
                <a:solidFill>
                  <a:srgbClr val="D9EAD3"/>
                </a:solidFill>
              </a:rPr>
              <a:t>We noticed </a:t>
            </a:r>
            <a:r>
              <a:rPr i="1" lang="en" u="sng">
                <a:solidFill>
                  <a:srgbClr val="D9EAD3"/>
                </a:solidFill>
              </a:rPr>
              <a:t>pricing “blocks”</a:t>
            </a:r>
            <a:r>
              <a:rPr i="1" lang="en">
                <a:solidFill>
                  <a:srgbClr val="D9EAD3"/>
                </a:solidFill>
              </a:rPr>
              <a:t> </a:t>
            </a:r>
            <a:r>
              <a:rPr lang="en">
                <a:solidFill>
                  <a:srgbClr val="D9EAD3"/>
                </a:solidFill>
              </a:rPr>
              <a:t>-  Price would not change every day, but would stay the same for a certain amount of days and change.</a:t>
            </a:r>
            <a:endParaRPr>
              <a:solidFill>
                <a:srgbClr val="D9EAD3"/>
              </a:solidFill>
            </a:endParaRPr>
          </a:p>
          <a:p>
            <a:pPr indent="-298450" lvl="1" marL="914400" rtl="0" algn="l">
              <a:spcBef>
                <a:spcPts val="0"/>
              </a:spcBef>
              <a:spcAft>
                <a:spcPts val="0"/>
              </a:spcAft>
              <a:buClr>
                <a:srgbClr val="D9EAD3"/>
              </a:buClr>
              <a:buSzPts val="1100"/>
              <a:buChar char="-"/>
            </a:pPr>
            <a:r>
              <a:rPr lang="en">
                <a:solidFill>
                  <a:srgbClr val="D9EAD3"/>
                </a:solidFill>
              </a:rPr>
              <a:t>Price block changed 4 times on a Wednesday, 4 times on a Monday, 2 times on a Tuesday - However, the block sizes were not consistent enough to incorporate as a law in our equation</a:t>
            </a:r>
            <a:endParaRPr>
              <a:solidFill>
                <a:srgbClr val="D9EAD3"/>
              </a:solidFill>
            </a:endParaRPr>
          </a:p>
          <a:p>
            <a:pPr indent="-298450" lvl="1" marL="914400" rtl="0" algn="l">
              <a:spcBef>
                <a:spcPts val="0"/>
              </a:spcBef>
              <a:spcAft>
                <a:spcPts val="0"/>
              </a:spcAft>
              <a:buClr>
                <a:srgbClr val="D9EAD3"/>
              </a:buClr>
              <a:buSzPts val="1100"/>
              <a:buChar char="-"/>
            </a:pPr>
            <a:r>
              <a:rPr lang="en">
                <a:solidFill>
                  <a:srgbClr val="D9EAD3"/>
                </a:solidFill>
              </a:rPr>
              <a:t>Price also went up substantially on Halloween (Four days until flight)</a:t>
            </a:r>
            <a:endParaRPr>
              <a:solidFill>
                <a:srgbClr val="D9EAD3"/>
              </a:solidFill>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156" name="Google Shape;156;p16"/>
          <p:cNvSpPr txBox="1"/>
          <p:nvPr/>
        </p:nvSpPr>
        <p:spPr>
          <a:xfrm>
            <a:off x="5837625" y="2018675"/>
            <a:ext cx="25665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Screenshots of pricing chnages on certain days?</a:t>
            </a:r>
            <a:endParaRPr>
              <a:solidFill>
                <a:srgbClr val="FFFFFF"/>
              </a:solidFill>
              <a:latin typeface="Lato"/>
              <a:ea typeface="Lato"/>
              <a:cs typeface="Lato"/>
              <a:sym typeface="Lato"/>
            </a:endParaRPr>
          </a:p>
        </p:txBody>
      </p:sp>
      <p:pic>
        <p:nvPicPr>
          <p:cNvPr id="157" name="Google Shape;157;p16"/>
          <p:cNvPicPr preferRelativeResize="0"/>
          <p:nvPr/>
        </p:nvPicPr>
        <p:blipFill>
          <a:blip r:embed="rId4">
            <a:alphaModFix/>
          </a:blip>
          <a:stretch>
            <a:fillRect/>
          </a:stretch>
        </p:blipFill>
        <p:spPr>
          <a:xfrm>
            <a:off x="4572000" y="1690750"/>
            <a:ext cx="4513725" cy="281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303675" y="412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Unique-to-our-data Pricing Rules</a:t>
            </a:r>
            <a:endParaRPr>
              <a:solidFill>
                <a:srgbClr val="D9EAD3"/>
              </a:solidFill>
            </a:endParaRPr>
          </a:p>
        </p:txBody>
      </p:sp>
      <p:sp>
        <p:nvSpPr>
          <p:cNvPr id="163" name="Google Shape;163;p17"/>
          <p:cNvSpPr txBox="1"/>
          <p:nvPr>
            <p:ph idx="1" type="body"/>
          </p:nvPr>
        </p:nvSpPr>
        <p:spPr>
          <a:xfrm>
            <a:off x="287275" y="1384863"/>
            <a:ext cx="30453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D9EAD3"/>
              </a:buClr>
              <a:buSzPts val="1400"/>
              <a:buAutoNum type="arabicPeriod"/>
            </a:pPr>
            <a:r>
              <a:rPr lang="en" sz="1400">
                <a:solidFill>
                  <a:srgbClr val="D9EAD3"/>
                </a:solidFill>
              </a:rPr>
              <a:t>Our ticket price never dropped below $138.00</a:t>
            </a:r>
            <a:endParaRPr sz="1400">
              <a:solidFill>
                <a:srgbClr val="D9EAD3"/>
              </a:solidFill>
            </a:endParaRPr>
          </a:p>
          <a:p>
            <a:pPr indent="0" lvl="0" marL="457200" rtl="0" algn="l">
              <a:spcBef>
                <a:spcPts val="1600"/>
              </a:spcBef>
              <a:spcAft>
                <a:spcPts val="0"/>
              </a:spcAft>
              <a:buNone/>
            </a:pPr>
            <a:r>
              <a:t/>
            </a:r>
            <a:endParaRPr sz="1400">
              <a:solidFill>
                <a:srgbClr val="D9EAD3"/>
              </a:solidFill>
            </a:endParaRPr>
          </a:p>
          <a:p>
            <a:pPr indent="-317500" lvl="0" marL="457200" rtl="0" algn="l">
              <a:spcBef>
                <a:spcPts val="1600"/>
              </a:spcBef>
              <a:spcAft>
                <a:spcPts val="0"/>
              </a:spcAft>
              <a:buClr>
                <a:srgbClr val="D9EAD3"/>
              </a:buClr>
              <a:buSzPts val="1400"/>
              <a:buAutoNum type="arabicPeriod"/>
            </a:pPr>
            <a:r>
              <a:rPr lang="en" sz="1400">
                <a:solidFill>
                  <a:srgbClr val="D9EAD3"/>
                </a:solidFill>
              </a:rPr>
              <a:t>We noticed a sudden price spike when the flight was within two weeks until departure.</a:t>
            </a:r>
            <a:endParaRPr sz="1400">
              <a:solidFill>
                <a:srgbClr val="D9EAD3"/>
              </a:solidFill>
            </a:endParaRPr>
          </a:p>
          <a:p>
            <a:pPr indent="0" lvl="0" marL="457200" rtl="0" algn="l">
              <a:spcBef>
                <a:spcPts val="1600"/>
              </a:spcBef>
              <a:spcAft>
                <a:spcPts val="0"/>
              </a:spcAft>
              <a:buNone/>
            </a:pPr>
            <a:r>
              <a:t/>
            </a:r>
            <a:endParaRPr sz="1400">
              <a:solidFill>
                <a:srgbClr val="D9EAD3"/>
              </a:solidFill>
            </a:endParaRPr>
          </a:p>
          <a:p>
            <a:pPr indent="-317500" lvl="0" marL="457200" rtl="0" algn="l">
              <a:spcBef>
                <a:spcPts val="1600"/>
              </a:spcBef>
              <a:spcAft>
                <a:spcPts val="0"/>
              </a:spcAft>
              <a:buClr>
                <a:srgbClr val="D9EAD3"/>
              </a:buClr>
              <a:buSzPts val="1400"/>
              <a:buAutoNum type="arabicPeriod"/>
            </a:pPr>
            <a:r>
              <a:rPr lang="en" sz="1400">
                <a:solidFill>
                  <a:srgbClr val="D9EAD3"/>
                </a:solidFill>
              </a:rPr>
              <a:t>We had an outlier of $794.90 on last day.</a:t>
            </a:r>
            <a:endParaRPr sz="1400">
              <a:solidFill>
                <a:srgbClr val="D9EAD3"/>
              </a:solidFill>
            </a:endParaRPr>
          </a:p>
        </p:txBody>
      </p:sp>
      <p:pic>
        <p:nvPicPr>
          <p:cNvPr id="164" name="Google Shape;164;p17"/>
          <p:cNvPicPr preferRelativeResize="0"/>
          <p:nvPr/>
        </p:nvPicPr>
        <p:blipFill>
          <a:blip r:embed="rId3">
            <a:alphaModFix/>
          </a:blip>
          <a:stretch>
            <a:fillRect/>
          </a:stretch>
        </p:blipFill>
        <p:spPr>
          <a:xfrm>
            <a:off x="3710500" y="1620575"/>
            <a:ext cx="3006925" cy="2439775"/>
          </a:xfrm>
          <a:prstGeom prst="rect">
            <a:avLst/>
          </a:prstGeom>
          <a:noFill/>
          <a:ln>
            <a:noFill/>
          </a:ln>
        </p:spPr>
      </p:pic>
      <p:pic>
        <p:nvPicPr>
          <p:cNvPr id="165" name="Google Shape;165;p17"/>
          <p:cNvPicPr preferRelativeResize="0"/>
          <p:nvPr/>
        </p:nvPicPr>
        <p:blipFill>
          <a:blip r:embed="rId4">
            <a:alphaModFix/>
          </a:blip>
          <a:stretch>
            <a:fillRect/>
          </a:stretch>
        </p:blipFill>
        <p:spPr>
          <a:xfrm>
            <a:off x="6888300" y="1423300"/>
            <a:ext cx="2121775" cy="31198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303650" y="430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Regression Analysis</a:t>
            </a:r>
            <a:endParaRPr>
              <a:solidFill>
                <a:srgbClr val="D9EAD3"/>
              </a:solidFill>
            </a:endParaRPr>
          </a:p>
        </p:txBody>
      </p:sp>
      <p:sp>
        <p:nvSpPr>
          <p:cNvPr id="171" name="Google Shape;171;p18"/>
          <p:cNvSpPr txBox="1"/>
          <p:nvPr>
            <p:ph idx="1" type="body"/>
          </p:nvPr>
        </p:nvSpPr>
        <p:spPr>
          <a:xfrm>
            <a:off x="147100" y="1307850"/>
            <a:ext cx="3921000" cy="33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How - PL/SQL with imported data from Excel</a:t>
            </a:r>
            <a:endParaRPr>
              <a:solidFill>
                <a:srgbClr val="D9EAD3"/>
              </a:solidFill>
            </a:endParaRPr>
          </a:p>
          <a:p>
            <a:pPr indent="0" lvl="0" marL="0" rtl="0" algn="l">
              <a:spcBef>
                <a:spcPts val="1600"/>
              </a:spcBef>
              <a:spcAft>
                <a:spcPts val="0"/>
              </a:spcAft>
              <a:buNone/>
            </a:pPr>
            <a:r>
              <a:rPr lang="en">
                <a:solidFill>
                  <a:srgbClr val="D9EAD3"/>
                </a:solidFill>
              </a:rPr>
              <a:t>General Flow  -  </a:t>
            </a:r>
            <a:endParaRPr>
              <a:solidFill>
                <a:srgbClr val="D9EAD3"/>
              </a:solidFill>
            </a:endParaRPr>
          </a:p>
          <a:p>
            <a:pPr indent="-311150" lvl="0" marL="457200" rtl="0" algn="l">
              <a:spcBef>
                <a:spcPts val="1600"/>
              </a:spcBef>
              <a:spcAft>
                <a:spcPts val="0"/>
              </a:spcAft>
              <a:buClr>
                <a:srgbClr val="F9CB9C"/>
              </a:buClr>
              <a:buSzPts val="1300"/>
              <a:buChar char="-"/>
            </a:pPr>
            <a:r>
              <a:rPr lang="en">
                <a:solidFill>
                  <a:srgbClr val="F9CB9C"/>
                </a:solidFill>
              </a:rPr>
              <a:t>Initialized </a:t>
            </a:r>
            <a:r>
              <a:rPr lang="en">
                <a:solidFill>
                  <a:srgbClr val="F9CB9C"/>
                </a:solidFill>
              </a:rPr>
              <a:t> an array  num_array of type  </a:t>
            </a:r>
            <a:r>
              <a:rPr i="1" lang="en">
                <a:solidFill>
                  <a:srgbClr val="F9CB9C"/>
                </a:solidFill>
              </a:rPr>
              <a:t>varray  </a:t>
            </a:r>
            <a:r>
              <a:rPr lang="en">
                <a:solidFill>
                  <a:srgbClr val="F9CB9C"/>
                </a:solidFill>
              </a:rPr>
              <a:t>with length 113  (Amount of days of data taken+1, to be safe)</a:t>
            </a:r>
            <a:endParaRPr>
              <a:solidFill>
                <a:srgbClr val="F9CB9C"/>
              </a:solidFill>
            </a:endParaRPr>
          </a:p>
          <a:p>
            <a:pPr indent="-311150" lvl="0" marL="457200" rtl="0" algn="l">
              <a:spcBef>
                <a:spcPts val="0"/>
              </a:spcBef>
              <a:spcAft>
                <a:spcPts val="0"/>
              </a:spcAft>
              <a:buClr>
                <a:srgbClr val="EA9999"/>
              </a:buClr>
              <a:buSzPts val="1300"/>
              <a:buChar char="-"/>
            </a:pPr>
            <a:r>
              <a:rPr lang="en">
                <a:solidFill>
                  <a:srgbClr val="EA9999"/>
                </a:solidFill>
              </a:rPr>
              <a:t>Implemented an explicit cursor to collect </a:t>
            </a:r>
            <a:r>
              <a:rPr i="1" lang="en">
                <a:solidFill>
                  <a:srgbClr val="EA9999"/>
                </a:solidFill>
              </a:rPr>
              <a:t>seat_price</a:t>
            </a:r>
            <a:r>
              <a:rPr lang="en">
                <a:solidFill>
                  <a:srgbClr val="EA9999"/>
                </a:solidFill>
              </a:rPr>
              <a:t>, </a:t>
            </a:r>
            <a:r>
              <a:rPr i="1" lang="en">
                <a:solidFill>
                  <a:srgbClr val="EA9999"/>
                </a:solidFill>
              </a:rPr>
              <a:t>days_till_flight</a:t>
            </a:r>
            <a:r>
              <a:rPr lang="en">
                <a:solidFill>
                  <a:srgbClr val="EA9999"/>
                </a:solidFill>
              </a:rPr>
              <a:t> and </a:t>
            </a:r>
            <a:r>
              <a:rPr i="1" lang="en">
                <a:solidFill>
                  <a:srgbClr val="EA9999"/>
                </a:solidFill>
              </a:rPr>
              <a:t>seats_available </a:t>
            </a:r>
            <a:r>
              <a:rPr lang="en">
                <a:solidFill>
                  <a:srgbClr val="EA9999"/>
                </a:solidFill>
              </a:rPr>
              <a:t>variables</a:t>
            </a:r>
            <a:endParaRPr>
              <a:solidFill>
                <a:srgbClr val="EA9999"/>
              </a:solidFill>
            </a:endParaRPr>
          </a:p>
          <a:p>
            <a:pPr indent="-311150" lvl="0" marL="457200" rtl="0" algn="l">
              <a:spcBef>
                <a:spcPts val="0"/>
              </a:spcBef>
              <a:spcAft>
                <a:spcPts val="0"/>
              </a:spcAft>
              <a:buClr>
                <a:srgbClr val="D9D2E9"/>
              </a:buClr>
              <a:buSzPts val="1300"/>
              <a:buChar char="-"/>
            </a:pPr>
            <a:r>
              <a:rPr lang="en">
                <a:solidFill>
                  <a:srgbClr val="D9D2E9"/>
                </a:solidFill>
              </a:rPr>
              <a:t>Declared three num_array and called them Y,X1,X2.</a:t>
            </a:r>
            <a:endParaRPr>
              <a:solidFill>
                <a:srgbClr val="D9D2E9"/>
              </a:solidFill>
            </a:endParaRPr>
          </a:p>
          <a:p>
            <a:pPr indent="-311150" lvl="0" marL="457200" rtl="0" algn="l">
              <a:spcBef>
                <a:spcPts val="0"/>
              </a:spcBef>
              <a:spcAft>
                <a:spcPts val="0"/>
              </a:spcAft>
              <a:buClr>
                <a:srgbClr val="B6D7A8"/>
              </a:buClr>
              <a:buSzPts val="1300"/>
              <a:buChar char="-"/>
            </a:pPr>
            <a:r>
              <a:rPr lang="en">
                <a:solidFill>
                  <a:srgbClr val="B6D7A8"/>
                </a:solidFill>
              </a:rPr>
              <a:t>Bulk collected appropriate data columns (Price, Days until Flight, Number of Seats) into arrays</a:t>
            </a:r>
            <a:endParaRPr>
              <a:solidFill>
                <a:srgbClr val="B6D7A8"/>
              </a:solidFill>
            </a:endParaRPr>
          </a:p>
          <a:p>
            <a:pPr indent="-311150" lvl="0" marL="457200" rtl="0" algn="l">
              <a:spcBef>
                <a:spcPts val="0"/>
              </a:spcBef>
              <a:spcAft>
                <a:spcPts val="0"/>
              </a:spcAft>
              <a:buClr>
                <a:srgbClr val="A4C2F4"/>
              </a:buClr>
              <a:buSzPts val="1300"/>
              <a:buChar char="-"/>
            </a:pPr>
            <a:r>
              <a:rPr lang="en">
                <a:solidFill>
                  <a:srgbClr val="A4C2F4"/>
                </a:solidFill>
              </a:rPr>
              <a:t>Calculated initial summations using for loops  </a:t>
            </a:r>
            <a:endParaRPr>
              <a:solidFill>
                <a:srgbClr val="A4C2F4"/>
              </a:solidFill>
            </a:endParaRPr>
          </a:p>
          <a:p>
            <a:pPr indent="0" lvl="0" marL="0" rtl="0" algn="l">
              <a:spcBef>
                <a:spcPts val="1600"/>
              </a:spcBef>
              <a:spcAft>
                <a:spcPts val="1600"/>
              </a:spcAft>
              <a:buNone/>
            </a:pPr>
            <a:r>
              <a:rPr lang="en"/>
              <a:t>**SCREENSHOTS***</a:t>
            </a:r>
            <a:endParaRPr/>
          </a:p>
        </p:txBody>
      </p:sp>
      <p:pic>
        <p:nvPicPr>
          <p:cNvPr id="172" name="Google Shape;172;p18"/>
          <p:cNvPicPr preferRelativeResize="0"/>
          <p:nvPr/>
        </p:nvPicPr>
        <p:blipFill>
          <a:blip r:embed="rId3">
            <a:alphaModFix/>
          </a:blip>
          <a:stretch>
            <a:fillRect/>
          </a:stretch>
        </p:blipFill>
        <p:spPr>
          <a:xfrm>
            <a:off x="5798200" y="94775"/>
            <a:ext cx="2882775" cy="1429075"/>
          </a:xfrm>
          <a:prstGeom prst="rect">
            <a:avLst/>
          </a:prstGeom>
          <a:noFill/>
          <a:ln>
            <a:noFill/>
          </a:ln>
        </p:spPr>
      </p:pic>
      <p:pic>
        <p:nvPicPr>
          <p:cNvPr id="173" name="Google Shape;173;p18"/>
          <p:cNvPicPr preferRelativeResize="0"/>
          <p:nvPr/>
        </p:nvPicPr>
        <p:blipFill>
          <a:blip r:embed="rId4">
            <a:alphaModFix/>
          </a:blip>
          <a:stretch>
            <a:fillRect/>
          </a:stretch>
        </p:blipFill>
        <p:spPr>
          <a:xfrm>
            <a:off x="4436000" y="1523850"/>
            <a:ext cx="4519225" cy="376400"/>
          </a:xfrm>
          <a:prstGeom prst="rect">
            <a:avLst/>
          </a:prstGeom>
          <a:noFill/>
          <a:ln>
            <a:noFill/>
          </a:ln>
        </p:spPr>
      </p:pic>
      <p:pic>
        <p:nvPicPr>
          <p:cNvPr id="174" name="Google Shape;174;p18"/>
          <p:cNvPicPr preferRelativeResize="0"/>
          <p:nvPr/>
        </p:nvPicPr>
        <p:blipFill>
          <a:blip r:embed="rId5">
            <a:alphaModFix/>
          </a:blip>
          <a:stretch>
            <a:fillRect/>
          </a:stretch>
        </p:blipFill>
        <p:spPr>
          <a:xfrm>
            <a:off x="6127500" y="1830350"/>
            <a:ext cx="2096825" cy="2728325"/>
          </a:xfrm>
          <a:prstGeom prst="rect">
            <a:avLst/>
          </a:prstGeom>
          <a:noFill/>
          <a:ln>
            <a:noFill/>
          </a:ln>
        </p:spPr>
      </p:pic>
      <p:pic>
        <p:nvPicPr>
          <p:cNvPr id="175" name="Google Shape;175;p18"/>
          <p:cNvPicPr preferRelativeResize="0"/>
          <p:nvPr/>
        </p:nvPicPr>
        <p:blipFill>
          <a:blip r:embed="rId6">
            <a:alphaModFix/>
          </a:blip>
          <a:stretch>
            <a:fillRect/>
          </a:stretch>
        </p:blipFill>
        <p:spPr>
          <a:xfrm>
            <a:off x="1527850" y="4597100"/>
            <a:ext cx="7588974" cy="13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regression script output on our sample data set:</a:t>
            </a:r>
            <a:endParaRPr/>
          </a:p>
        </p:txBody>
      </p:sp>
      <p:sp>
        <p:nvSpPr>
          <p:cNvPr id="181" name="Google Shape;18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19"/>
          <p:cNvPicPr preferRelativeResize="0"/>
          <p:nvPr/>
        </p:nvPicPr>
        <p:blipFill>
          <a:blip r:embed="rId3">
            <a:alphaModFix/>
          </a:blip>
          <a:stretch>
            <a:fillRect/>
          </a:stretch>
        </p:blipFill>
        <p:spPr>
          <a:xfrm>
            <a:off x="1280899" y="1233325"/>
            <a:ext cx="6582201" cy="3414225"/>
          </a:xfrm>
          <a:prstGeom prst="rect">
            <a:avLst/>
          </a:prstGeom>
          <a:noFill/>
          <a:ln>
            <a:noFill/>
          </a:ln>
        </p:spPr>
      </p:pic>
      <p:pic>
        <p:nvPicPr>
          <p:cNvPr id="183" name="Google Shape;183;p19"/>
          <p:cNvPicPr preferRelativeResize="0"/>
          <p:nvPr/>
        </p:nvPicPr>
        <p:blipFill rotWithShape="1">
          <a:blip r:embed="rId4">
            <a:alphaModFix/>
          </a:blip>
          <a:srcRect b="26842" l="754" r="0" t="12905"/>
          <a:stretch/>
        </p:blipFill>
        <p:spPr>
          <a:xfrm>
            <a:off x="1325650" y="4129375"/>
            <a:ext cx="5868850" cy="5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Normal Distribution of Price</a:t>
            </a:r>
            <a:endParaRPr>
              <a:solidFill>
                <a:srgbClr val="D9EAD3"/>
              </a:solidFill>
            </a:endParaRPr>
          </a:p>
        </p:txBody>
      </p:sp>
      <p:pic>
        <p:nvPicPr>
          <p:cNvPr id="189" name="Google Shape;189;p20"/>
          <p:cNvPicPr preferRelativeResize="0"/>
          <p:nvPr/>
        </p:nvPicPr>
        <p:blipFill>
          <a:blip r:embed="rId3">
            <a:alphaModFix/>
          </a:blip>
          <a:stretch>
            <a:fillRect/>
          </a:stretch>
        </p:blipFill>
        <p:spPr>
          <a:xfrm>
            <a:off x="4053325" y="1063675"/>
            <a:ext cx="4888024" cy="3545400"/>
          </a:xfrm>
          <a:prstGeom prst="rect">
            <a:avLst/>
          </a:prstGeom>
          <a:noFill/>
          <a:ln>
            <a:noFill/>
          </a:ln>
        </p:spPr>
      </p:pic>
      <p:sp>
        <p:nvSpPr>
          <p:cNvPr id="190" name="Google Shape;190;p20"/>
          <p:cNvSpPr txBox="1"/>
          <p:nvPr/>
        </p:nvSpPr>
        <p:spPr>
          <a:xfrm>
            <a:off x="290775" y="1339625"/>
            <a:ext cx="3151500" cy="31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EAD3"/>
                </a:solidFill>
                <a:latin typeface="Lato"/>
                <a:ea typeface="Lato"/>
                <a:cs typeface="Lato"/>
                <a:sym typeface="Lato"/>
              </a:rPr>
              <a:t>Note that we had price “blocks” - so our scatter points were clustered together </a:t>
            </a:r>
            <a:endParaRPr sz="1800">
              <a:solidFill>
                <a:srgbClr val="D9EAD3"/>
              </a:solidFill>
              <a:latin typeface="Lato"/>
              <a:ea typeface="Lato"/>
              <a:cs typeface="Lato"/>
              <a:sym typeface="Lato"/>
            </a:endParaRPr>
          </a:p>
          <a:p>
            <a:pPr indent="0" lvl="0" marL="0" rtl="0" algn="l">
              <a:spcBef>
                <a:spcPts val="0"/>
              </a:spcBef>
              <a:spcAft>
                <a:spcPts val="0"/>
              </a:spcAft>
              <a:buNone/>
            </a:pPr>
            <a:r>
              <a:t/>
            </a:r>
            <a:endParaRPr sz="1800">
              <a:solidFill>
                <a:srgbClr val="D9EAD3"/>
              </a:solidFill>
              <a:latin typeface="Lato"/>
              <a:ea typeface="Lato"/>
              <a:cs typeface="Lato"/>
              <a:sym typeface="Lato"/>
            </a:endParaRPr>
          </a:p>
          <a:p>
            <a:pPr indent="0" lvl="0" marL="0" rtl="0" algn="l">
              <a:spcBef>
                <a:spcPts val="0"/>
              </a:spcBef>
              <a:spcAft>
                <a:spcPts val="0"/>
              </a:spcAft>
              <a:buNone/>
            </a:pPr>
            <a:r>
              <a:rPr lang="en" sz="1800">
                <a:solidFill>
                  <a:srgbClr val="D9EAD3"/>
                </a:solidFill>
                <a:latin typeface="Lato"/>
                <a:ea typeface="Lato"/>
                <a:cs typeface="Lato"/>
                <a:sym typeface="Lato"/>
              </a:rPr>
              <a:t>Shaded area represents area of the curve that falls above or below within one standard deviation</a:t>
            </a:r>
            <a:endParaRPr sz="1800">
              <a:solidFill>
                <a:srgbClr val="D9EAD3"/>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A4C2F4"/>
                </a:solidFill>
                <a:latin typeface="Lato"/>
                <a:ea typeface="Lato"/>
                <a:cs typeface="Lato"/>
                <a:sym typeface="Lato"/>
              </a:rPr>
              <a:t>Plotted in R</a:t>
            </a:r>
            <a:endParaRPr sz="1800">
              <a:solidFill>
                <a:srgbClr val="A4C2F4"/>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Real time data comparison</a:t>
            </a:r>
            <a:endParaRPr>
              <a:solidFill>
                <a:srgbClr val="D9EAD3"/>
              </a:solidFill>
            </a:endParaRPr>
          </a:p>
        </p:txBody>
      </p:sp>
      <p:sp>
        <p:nvSpPr>
          <p:cNvPr id="196" name="Google Shape;19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1"/>
          <p:cNvPicPr preferRelativeResize="0"/>
          <p:nvPr/>
        </p:nvPicPr>
        <p:blipFill>
          <a:blip r:embed="rId3">
            <a:alphaModFix/>
          </a:blip>
          <a:stretch>
            <a:fillRect/>
          </a:stretch>
        </p:blipFill>
        <p:spPr>
          <a:xfrm>
            <a:off x="0" y="1506975"/>
            <a:ext cx="5031575" cy="2504475"/>
          </a:xfrm>
          <a:prstGeom prst="rect">
            <a:avLst/>
          </a:prstGeom>
          <a:noFill/>
          <a:ln>
            <a:noFill/>
          </a:ln>
        </p:spPr>
      </p:pic>
      <p:pic>
        <p:nvPicPr>
          <p:cNvPr id="198" name="Google Shape;198;p21"/>
          <p:cNvPicPr preferRelativeResize="0"/>
          <p:nvPr/>
        </p:nvPicPr>
        <p:blipFill>
          <a:blip r:embed="rId4">
            <a:alphaModFix/>
          </a:blip>
          <a:stretch>
            <a:fillRect/>
          </a:stretch>
        </p:blipFill>
        <p:spPr>
          <a:xfrm>
            <a:off x="5103698" y="908600"/>
            <a:ext cx="3885850" cy="3701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